
<file path=[Content_Types].xml><?xml version="1.0" encoding="utf-8"?>
<Types xmlns="http://schemas.openxmlformats.org/package/2006/content-types">
  <Default Extension="xml" ContentType="application/xml"/>
  <Default Extension="svg" ContentType="image/svg+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embeddings/oleObject3.bin" ContentType="application/vnd.openxmlformats-officedocument.oleObject"/>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embeddings/oleObject4.bin" ContentType="application/vnd.openxmlformats-officedocument.oleObject"/>
  <Override PartName="/ppt/notesSlides/notesSlide5.xml" ContentType="application/vnd.openxmlformats-officedocument.presentationml.notesSlide+xml"/>
  <Override PartName="/ppt/embeddings/oleObject5.bin" ContentType="application/vnd.openxmlformats-officedocument.oleObject"/>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omments/comment1.xml" ContentType="application/vnd.openxmlformats-officedocument.presentationml.comments+xml"/>
  <Override PartName="/ppt/notesSlides/notesSlide8.xml" ContentType="application/vnd.openxmlformats-officedocument.presentationml.notesSlide+xml"/>
  <Override PartName="/ppt/charts/chart6.xml" ContentType="application/vnd.openxmlformats-officedocument.drawingml.chart+xml"/>
  <Override PartName="/ppt/theme/themeOverride2.xml" ContentType="application/vnd.openxmlformats-officedocument.themeOverride+xml"/>
  <Override PartName="/ppt/embeddings/oleObject6.bin" ContentType="application/vnd.openxmlformats-officedocument.oleObject"/>
  <Override PartName="/ppt/drawings/drawing2.xml" ContentType="application/vnd.openxmlformats-officedocument.drawingml.chartshapes+xml"/>
  <Override PartName="/ppt/charts/chart7.xml" ContentType="application/vnd.openxmlformats-officedocument.drawingml.chart+xml"/>
  <Override PartName="/ppt/drawings/drawing3.xml" ContentType="application/vnd.openxmlformats-officedocument.drawingml.chartshapes+xml"/>
  <Override PartName="/ppt/notesSlides/notesSlide9.xml" ContentType="application/vnd.openxmlformats-officedocument.presentationml.notesSlide+xml"/>
  <Override PartName="/ppt/charts/chart8.xml" ContentType="application/vnd.openxmlformats-officedocument.drawingml.chart+xml"/>
  <Override PartName="/ppt/drawings/drawing4.xml" ContentType="application/vnd.openxmlformats-officedocument.drawingml.chartshapes+xml"/>
  <Override PartName="/ppt/notesSlides/notesSlide10.xml" ContentType="application/vnd.openxmlformats-officedocument.presentationml.notesSlide+xml"/>
  <Override PartName="/ppt/charts/chart9.xml" ContentType="application/vnd.openxmlformats-officedocument.drawingml.chart+xml"/>
  <Override PartName="/ppt/notesSlides/notesSlide11.xml" ContentType="application/vnd.openxmlformats-officedocument.presentationml.notesSlide+xml"/>
  <Override PartName="/ppt/charts/chart10.xml" ContentType="application/vnd.openxmlformats-officedocument.drawingml.chart+xml"/>
  <Override PartName="/ppt/drawings/drawing5.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1" r:id="rId2"/>
  </p:sldMasterIdLst>
  <p:notesMasterIdLst>
    <p:notesMasterId r:id="rId20"/>
  </p:notesMasterIdLst>
  <p:handoutMasterIdLst>
    <p:handoutMasterId r:id="rId21"/>
  </p:handoutMasterIdLst>
  <p:sldIdLst>
    <p:sldId id="256" r:id="rId3"/>
    <p:sldId id="434" r:id="rId4"/>
    <p:sldId id="435" r:id="rId5"/>
    <p:sldId id="423" r:id="rId6"/>
    <p:sldId id="430" r:id="rId7"/>
    <p:sldId id="425" r:id="rId8"/>
    <p:sldId id="426" r:id="rId9"/>
    <p:sldId id="431" r:id="rId10"/>
    <p:sldId id="416" r:id="rId11"/>
    <p:sldId id="432" r:id="rId12"/>
    <p:sldId id="405" r:id="rId13"/>
    <p:sldId id="428" r:id="rId14"/>
    <p:sldId id="429" r:id="rId15"/>
    <p:sldId id="420" r:id="rId16"/>
    <p:sldId id="433" r:id="rId17"/>
    <p:sldId id="427" r:id="rId18"/>
    <p:sldId id="421" r:id="rId19"/>
  </p:sldIdLst>
  <p:sldSz cx="9144000" cy="6858000" type="screen4x3"/>
  <p:notesSz cx="7019925" cy="9305925"/>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5pPr>
    <a:lvl6pPr marL="2286000" algn="l" defTabSz="914400" rtl="0" eaLnBrk="1" latinLnBrk="0" hangingPunct="1">
      <a:defRPr kern="1200">
        <a:solidFill>
          <a:schemeClr val="tx1"/>
        </a:solidFill>
        <a:latin typeface="Verdana" panose="020B0604030504040204" pitchFamily="34" charset="0"/>
        <a:ea typeface="+mn-ea"/>
        <a:cs typeface="+mn-cs"/>
      </a:defRPr>
    </a:lvl6pPr>
    <a:lvl7pPr marL="2743200" algn="l" defTabSz="914400" rtl="0" eaLnBrk="1" latinLnBrk="0" hangingPunct="1">
      <a:defRPr kern="1200">
        <a:solidFill>
          <a:schemeClr val="tx1"/>
        </a:solidFill>
        <a:latin typeface="Verdana" panose="020B0604030504040204" pitchFamily="34" charset="0"/>
        <a:ea typeface="+mn-ea"/>
        <a:cs typeface="+mn-cs"/>
      </a:defRPr>
    </a:lvl7pPr>
    <a:lvl8pPr marL="3200400" algn="l" defTabSz="914400" rtl="0" eaLnBrk="1" latinLnBrk="0" hangingPunct="1">
      <a:defRPr kern="1200">
        <a:solidFill>
          <a:schemeClr val="tx1"/>
        </a:solidFill>
        <a:latin typeface="Verdana" panose="020B0604030504040204" pitchFamily="34" charset="0"/>
        <a:ea typeface="+mn-ea"/>
        <a:cs typeface="+mn-cs"/>
      </a:defRPr>
    </a:lvl8pPr>
    <a:lvl9pPr marL="3657600" algn="l" defTabSz="914400" rtl="0" eaLnBrk="1" latinLnBrk="0" hangingPunct="1">
      <a:defRPr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ybro, Erica" initials="N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9393"/>
    <a:srgbClr val="0099FF"/>
    <a:srgbClr val="33CC33"/>
    <a:srgbClr val="CC3300"/>
    <a:srgbClr val="341A2B"/>
    <a:srgbClr val="FFFF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997" autoAdjust="0"/>
    <p:restoredTop sz="84480" autoAdjust="0"/>
  </p:normalViewPr>
  <p:slideViewPr>
    <p:cSldViewPr>
      <p:cViewPr>
        <p:scale>
          <a:sx n="69" d="100"/>
          <a:sy n="69" d="100"/>
        </p:scale>
        <p:origin x="-2608" y="-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commentAuthors" Target="commentAuthors.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28" Type="http://schemas.microsoft.com/office/2016/11/relationships/changesInfo" Target="changesInfos/changesInfo1.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ng, Rathavuth" userId="5027f663-2239-439a-86e2-4badb487c08e" providerId="ADAL" clId="{7988C7DA-D7E3-44C1-9274-CA0CB371001D}"/>
    <pc:docChg chg="modSld">
      <pc:chgData name="Hong, Rathavuth" userId="5027f663-2239-439a-86e2-4badb487c08e" providerId="ADAL" clId="{7988C7DA-D7E3-44C1-9274-CA0CB371001D}" dt="2020-10-05T17:04:40.148" v="11" actId="20577"/>
      <pc:docMkLst>
        <pc:docMk/>
      </pc:docMkLst>
      <pc:sldChg chg="mod">
        <pc:chgData name="Hong, Rathavuth" userId="5027f663-2239-439a-86e2-4badb487c08e" providerId="ADAL" clId="{7988C7DA-D7E3-44C1-9274-CA0CB371001D}" dt="2020-10-05T17:01:12.996" v="3" actId="27918"/>
        <pc:sldMkLst>
          <pc:docMk/>
          <pc:sldMk cId="0" sldId="416"/>
        </pc:sldMkLst>
      </pc:sldChg>
      <pc:sldChg chg="mod modNotesTx">
        <pc:chgData name="Hong, Rathavuth" userId="5027f663-2239-439a-86e2-4badb487c08e" providerId="ADAL" clId="{7988C7DA-D7E3-44C1-9274-CA0CB371001D}" dt="2020-10-05T17:04:40.148" v="11" actId="20577"/>
        <pc:sldMkLst>
          <pc:docMk/>
          <pc:sldMk cId="0" sldId="419"/>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embeddings/oleObject3.bin"/><Relationship Id="rId3"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Sheet7.xlsx"/><Relationship Id="rId2" Type="http://schemas.openxmlformats.org/officeDocument/2006/relationships/chartUserShapes" Target="../drawings/drawing5.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3.xml.rels><?xml version="1.0" encoding="UTF-8" standalone="yes"?>
<Relationships xmlns="http://schemas.openxmlformats.org/package/2006/relationships"><Relationship Id="rId1" Type="http://schemas.openxmlformats.org/officeDocument/2006/relationships/oleObject" Target="Workbook2"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6.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embeddings/oleObject6.bin"/><Relationship Id="rId3" Type="http://schemas.openxmlformats.org/officeDocument/2006/relationships/chartUserShapes" Target="../drawings/drawing2.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Sheet4.xlsx"/><Relationship Id="rId2" Type="http://schemas.openxmlformats.org/officeDocument/2006/relationships/chartUserShapes" Target="../drawings/drawing3.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Sheet5.xlsx"/><Relationship Id="rId2" Type="http://schemas.openxmlformats.org/officeDocument/2006/relationships/chartUserShapes" Target="../drawings/drawing4.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rtl="0">
              <a:defRPr/>
            </a:pPr>
            <a:r>
              <a:rPr lang="en-GB"/>
              <a:t> </a:t>
            </a:r>
            <a:endParaRPr lang="en-US"/>
          </a:p>
        </c:rich>
      </c:tx>
      <c:layout>
        <c:manualLayout>
          <c:xMode val="edge"/>
          <c:yMode val="edge"/>
          <c:x val="0.230453570684362"/>
          <c:y val="0.00308641975308642"/>
        </c:manualLayout>
      </c:layout>
      <c:overlay val="0"/>
    </c:title>
    <c:autoTitleDeleted val="0"/>
    <c:plotArea>
      <c:layout>
        <c:manualLayout>
          <c:layoutTarget val="inner"/>
          <c:xMode val="edge"/>
          <c:yMode val="edge"/>
          <c:x val="0.0478205047630164"/>
          <c:y val="0.240107388113625"/>
          <c:w val="0.926549652385529"/>
          <c:h val="0.653334140924692"/>
        </c:manualLayout>
      </c:layout>
      <c:barChart>
        <c:barDir val="col"/>
        <c:grouping val="clustered"/>
        <c:varyColors val="0"/>
        <c:ser>
          <c:idx val="0"/>
          <c:order val="0"/>
          <c:tx>
            <c:strRef>
              <c:f>'Figure 4 (2)'!$A$2</c:f>
              <c:strCache>
                <c:ptCount val="1"/>
                <c:pt idx="0">
                  <c:v>RDHS 2000</c:v>
                </c:pt>
              </c:strCache>
            </c:strRef>
          </c:tx>
          <c:spPr>
            <a:solidFill>
              <a:srgbClr val="00B0F0"/>
            </a:solidFill>
          </c:spPr>
          <c:invertIfNegative val="0"/>
          <c:dLbls>
            <c:spPr>
              <a:noFill/>
              <a:ln>
                <a:noFill/>
              </a:ln>
              <a:effectLst/>
            </c:spPr>
            <c:txPr>
              <a:bodyPr wrap="square" lIns="38100" tIns="19050" rIns="38100" bIns="19050" anchor="ctr">
                <a:spAutoFit/>
              </a:bodyPr>
              <a:lstStyle/>
              <a:p>
                <a:pPr>
                  <a:defRPr b="1"/>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'Figure 4 (2)'!$B$1</c:f>
              <c:strCache>
                <c:ptCount val="1"/>
                <c:pt idx="0">
                  <c:v>All basic vaccines</c:v>
                </c:pt>
              </c:strCache>
            </c:strRef>
          </c:cat>
          <c:val>
            <c:numRef>
              <c:f>'Figure 4 (2)'!$B$2</c:f>
              <c:numCache>
                <c:formatCode>0</c:formatCode>
                <c:ptCount val="1"/>
                <c:pt idx="0">
                  <c:v>76.0</c:v>
                </c:pt>
              </c:numCache>
            </c:numRef>
          </c:val>
          <c:extLst xmlns:c16r2="http://schemas.microsoft.com/office/drawing/2015/06/chart">
            <c:ext xmlns:c16="http://schemas.microsoft.com/office/drawing/2014/chart" uri="{C3380CC4-5D6E-409C-BE32-E72D297353CC}">
              <c16:uniqueId val="{00000000-C53A-489B-A44B-200030FD566F}"/>
            </c:ext>
          </c:extLst>
        </c:ser>
        <c:ser>
          <c:idx val="1"/>
          <c:order val="1"/>
          <c:tx>
            <c:strRef>
              <c:f>'Figure 4 (2)'!$A$3</c:f>
              <c:strCache>
                <c:ptCount val="1"/>
                <c:pt idx="0">
                  <c:v>RDHS 2005</c:v>
                </c:pt>
              </c:strCache>
            </c:strRef>
          </c:tx>
          <c:spPr>
            <a:solidFill>
              <a:srgbClr val="006666">
                <a:lumMod val="60000"/>
                <a:lumOff val="40000"/>
              </a:srgbClr>
            </a:solidFill>
          </c:spPr>
          <c:invertIfNegative val="0"/>
          <c:dLbls>
            <c:spPr>
              <a:noFill/>
              <a:ln>
                <a:noFill/>
              </a:ln>
              <a:effectLst/>
            </c:spPr>
            <c:txPr>
              <a:bodyPr wrap="square" lIns="38100" tIns="19050" rIns="38100" bIns="19050" anchor="ctr">
                <a:spAutoFit/>
              </a:bodyPr>
              <a:lstStyle/>
              <a:p>
                <a:pPr>
                  <a:defRPr b="1"/>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'Figure 4 (2)'!$B$1</c:f>
              <c:strCache>
                <c:ptCount val="1"/>
                <c:pt idx="0">
                  <c:v>All basic vaccines</c:v>
                </c:pt>
              </c:strCache>
            </c:strRef>
          </c:cat>
          <c:val>
            <c:numRef>
              <c:f>'Figure 4 (2)'!$B$3</c:f>
              <c:numCache>
                <c:formatCode>0</c:formatCode>
                <c:ptCount val="1"/>
                <c:pt idx="0">
                  <c:v>75.0</c:v>
                </c:pt>
              </c:numCache>
            </c:numRef>
          </c:val>
          <c:extLst xmlns:c16r2="http://schemas.microsoft.com/office/drawing/2015/06/chart">
            <c:ext xmlns:c16="http://schemas.microsoft.com/office/drawing/2014/chart" uri="{C3380CC4-5D6E-409C-BE32-E72D297353CC}">
              <c16:uniqueId val="{00000001-C53A-489B-A44B-200030FD566F}"/>
            </c:ext>
          </c:extLst>
        </c:ser>
        <c:ser>
          <c:idx val="2"/>
          <c:order val="2"/>
          <c:tx>
            <c:strRef>
              <c:f>'Figure 4 (2)'!$A$4</c:f>
              <c:strCache>
                <c:ptCount val="1"/>
                <c:pt idx="0">
                  <c:v>RIDHS 2007-08</c:v>
                </c:pt>
              </c:strCache>
            </c:strRef>
          </c:tx>
          <c:spPr>
            <a:solidFill>
              <a:srgbClr val="70AD47">
                <a:lumMod val="50000"/>
              </a:srgbClr>
            </a:solidFill>
            <a:ln w="6350">
              <a:noFill/>
            </a:ln>
          </c:spPr>
          <c:invertIfNegative val="0"/>
          <c:dLbls>
            <c:spPr>
              <a:noFill/>
              <a:ln>
                <a:noFill/>
              </a:ln>
              <a:effectLst/>
            </c:spPr>
            <c:txPr>
              <a:bodyPr wrap="square" lIns="38100" tIns="19050" rIns="38100" bIns="19050" anchor="ctr">
                <a:spAutoFit/>
              </a:bodyPr>
              <a:lstStyle/>
              <a:p>
                <a:pPr>
                  <a:defRPr b="1"/>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'Figure 4 (2)'!$B$1</c:f>
              <c:strCache>
                <c:ptCount val="1"/>
                <c:pt idx="0">
                  <c:v>All basic vaccines</c:v>
                </c:pt>
              </c:strCache>
            </c:strRef>
          </c:cat>
          <c:val>
            <c:numRef>
              <c:f>'Figure 4 (2)'!$B$4</c:f>
              <c:numCache>
                <c:formatCode>0</c:formatCode>
                <c:ptCount val="1"/>
                <c:pt idx="0">
                  <c:v>80.0</c:v>
                </c:pt>
              </c:numCache>
            </c:numRef>
          </c:val>
          <c:extLst xmlns:c16r2="http://schemas.microsoft.com/office/drawing/2015/06/chart">
            <c:ext xmlns:c16="http://schemas.microsoft.com/office/drawing/2014/chart" uri="{C3380CC4-5D6E-409C-BE32-E72D297353CC}">
              <c16:uniqueId val="{00000002-C53A-489B-A44B-200030FD566F}"/>
            </c:ext>
          </c:extLst>
        </c:ser>
        <c:ser>
          <c:idx val="3"/>
          <c:order val="3"/>
          <c:tx>
            <c:strRef>
              <c:f>'Figure 4 (2)'!$A$5</c:f>
              <c:strCache>
                <c:ptCount val="1"/>
                <c:pt idx="0">
                  <c:v>RDHS 2010</c:v>
                </c:pt>
              </c:strCache>
            </c:strRef>
          </c:tx>
          <c:spPr>
            <a:solidFill>
              <a:srgbClr val="4472C4">
                <a:lumMod val="50000"/>
              </a:srgbClr>
            </a:solidFill>
          </c:spPr>
          <c:invertIfNegative val="0"/>
          <c:dLbls>
            <c:spPr>
              <a:noFill/>
              <a:ln>
                <a:noFill/>
              </a:ln>
              <a:effectLst/>
            </c:spPr>
            <c:txPr>
              <a:bodyPr wrap="square" lIns="38100" tIns="19050" rIns="38100" bIns="19050" anchor="ctr">
                <a:spAutoFit/>
              </a:bodyPr>
              <a:lstStyle/>
              <a:p>
                <a:pPr>
                  <a:defRPr b="1"/>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'Figure 4 (2)'!$B$1</c:f>
              <c:strCache>
                <c:ptCount val="1"/>
                <c:pt idx="0">
                  <c:v>All basic vaccines</c:v>
                </c:pt>
              </c:strCache>
            </c:strRef>
          </c:cat>
          <c:val>
            <c:numRef>
              <c:f>'Figure 4 (2)'!$B$5</c:f>
              <c:numCache>
                <c:formatCode>0</c:formatCode>
                <c:ptCount val="1"/>
                <c:pt idx="0">
                  <c:v>90.0</c:v>
                </c:pt>
              </c:numCache>
            </c:numRef>
          </c:val>
          <c:extLst xmlns:c16r2="http://schemas.microsoft.com/office/drawing/2015/06/chart">
            <c:ext xmlns:c16="http://schemas.microsoft.com/office/drawing/2014/chart" uri="{C3380CC4-5D6E-409C-BE32-E72D297353CC}">
              <c16:uniqueId val="{00000003-C53A-489B-A44B-200030FD566F}"/>
            </c:ext>
          </c:extLst>
        </c:ser>
        <c:ser>
          <c:idx val="4"/>
          <c:order val="4"/>
          <c:tx>
            <c:strRef>
              <c:f>'Figure 4 (2)'!$A$6</c:f>
              <c:strCache>
                <c:ptCount val="1"/>
                <c:pt idx="0">
                  <c:v>RDHS 2014-15</c:v>
                </c:pt>
              </c:strCache>
            </c:strRef>
          </c:tx>
          <c:spPr>
            <a:solidFill>
              <a:srgbClr val="FFFF00"/>
            </a:solidFill>
          </c:spPr>
          <c:invertIfNegative val="0"/>
          <c:dLbls>
            <c:spPr>
              <a:noFill/>
              <a:ln>
                <a:noFill/>
              </a:ln>
              <a:effectLst/>
            </c:spPr>
            <c:txPr>
              <a:bodyPr wrap="square" lIns="38100" tIns="19050" rIns="38100" bIns="19050" anchor="ctr">
                <a:spAutoFit/>
              </a:bodyPr>
              <a:lstStyle/>
              <a:p>
                <a:pPr>
                  <a:defRPr b="1"/>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'Figure 4 (2)'!$B$1</c:f>
              <c:strCache>
                <c:ptCount val="1"/>
                <c:pt idx="0">
                  <c:v>All basic vaccines</c:v>
                </c:pt>
              </c:strCache>
            </c:strRef>
          </c:cat>
          <c:val>
            <c:numRef>
              <c:f>'Figure 4 (2)'!$B$6</c:f>
              <c:numCache>
                <c:formatCode>0</c:formatCode>
                <c:ptCount val="1"/>
                <c:pt idx="0">
                  <c:v>92.6</c:v>
                </c:pt>
              </c:numCache>
            </c:numRef>
          </c:val>
          <c:extLst xmlns:c16r2="http://schemas.microsoft.com/office/drawing/2015/06/chart">
            <c:ext xmlns:c16="http://schemas.microsoft.com/office/drawing/2014/chart" uri="{C3380CC4-5D6E-409C-BE32-E72D297353CC}">
              <c16:uniqueId val="{00000004-C53A-489B-A44B-200030FD566F}"/>
            </c:ext>
          </c:extLst>
        </c:ser>
        <c:ser>
          <c:idx val="5"/>
          <c:order val="5"/>
          <c:tx>
            <c:strRef>
              <c:f>'Figure 4 (2)'!$A$7</c:f>
              <c:strCache>
                <c:ptCount val="1"/>
                <c:pt idx="0">
                  <c:v>RDHS 2019-20</c:v>
                </c:pt>
              </c:strCache>
            </c:strRef>
          </c:tx>
          <c:spPr>
            <a:solidFill>
              <a:srgbClr val="C00000"/>
            </a:solidFill>
            <a:ln>
              <a:solidFill>
                <a:srgbClr val="C00000"/>
              </a:solidFill>
            </a:ln>
          </c:spPr>
          <c:invertIfNegative val="0"/>
          <c:dLbls>
            <c:spPr>
              <a:noFill/>
              <a:ln>
                <a:noFill/>
              </a:ln>
              <a:effectLst/>
            </c:spPr>
            <c:txPr>
              <a:bodyPr wrap="square" lIns="38100" tIns="19050" rIns="38100" bIns="19050" anchor="ctr">
                <a:spAutoFit/>
              </a:bodyPr>
              <a:lstStyle/>
              <a:p>
                <a:pPr>
                  <a:defRPr b="1"/>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'Figure 4 (2)'!$B$1</c:f>
              <c:strCache>
                <c:ptCount val="1"/>
                <c:pt idx="0">
                  <c:v>All basic vaccines</c:v>
                </c:pt>
              </c:strCache>
            </c:strRef>
          </c:cat>
          <c:val>
            <c:numRef>
              <c:f>'Figure 4 (2)'!$B$7</c:f>
              <c:numCache>
                <c:formatCode>0</c:formatCode>
                <c:ptCount val="1"/>
                <c:pt idx="0">
                  <c:v>95.5</c:v>
                </c:pt>
              </c:numCache>
            </c:numRef>
          </c:val>
          <c:extLst xmlns:c16r2="http://schemas.microsoft.com/office/drawing/2015/06/chart">
            <c:ext xmlns:c16="http://schemas.microsoft.com/office/drawing/2014/chart" uri="{C3380CC4-5D6E-409C-BE32-E72D297353CC}">
              <c16:uniqueId val="{00000005-C53A-489B-A44B-200030FD566F}"/>
            </c:ext>
          </c:extLst>
        </c:ser>
        <c:dLbls>
          <c:showLegendKey val="0"/>
          <c:showVal val="1"/>
          <c:showCatName val="0"/>
          <c:showSerName val="0"/>
          <c:showPercent val="0"/>
          <c:showBubbleSize val="0"/>
        </c:dLbls>
        <c:gapWidth val="150"/>
        <c:overlap val="-10"/>
        <c:axId val="-2122368024"/>
        <c:axId val="-2095797576"/>
      </c:barChart>
      <c:catAx>
        <c:axId val="-2122368024"/>
        <c:scaling>
          <c:orientation val="minMax"/>
        </c:scaling>
        <c:delete val="0"/>
        <c:axPos val="b"/>
        <c:numFmt formatCode="General" sourceLinked="0"/>
        <c:majorTickMark val="none"/>
        <c:minorTickMark val="none"/>
        <c:tickLblPos val="nextTo"/>
        <c:crossAx val="-2095797576"/>
        <c:crosses val="autoZero"/>
        <c:auto val="1"/>
        <c:lblAlgn val="ctr"/>
        <c:lblOffset val="100"/>
        <c:noMultiLvlLbl val="0"/>
      </c:catAx>
      <c:valAx>
        <c:axId val="-2095797576"/>
        <c:scaling>
          <c:orientation val="minMax"/>
        </c:scaling>
        <c:delete val="1"/>
        <c:axPos val="l"/>
        <c:numFmt formatCode="0" sourceLinked="1"/>
        <c:majorTickMark val="none"/>
        <c:minorTickMark val="none"/>
        <c:tickLblPos val="nextTo"/>
        <c:crossAx val="-2122368024"/>
        <c:crosses val="autoZero"/>
        <c:crossBetween val="between"/>
      </c:valAx>
    </c:plotArea>
    <c:legend>
      <c:legendPos val="t"/>
      <c:layout>
        <c:manualLayout>
          <c:xMode val="edge"/>
          <c:yMode val="edge"/>
          <c:x val="0.0238039641596525"/>
          <c:y val="0.0536408237431859"/>
          <c:w val="0.966759887772649"/>
          <c:h val="0.106386432465173"/>
        </c:manualLayout>
      </c:layout>
      <c:overlay val="0"/>
    </c:legend>
    <c:plotVisOnly val="1"/>
    <c:dispBlanksAs val="gap"/>
    <c:showDLblsOverMax val="0"/>
  </c:chart>
  <c:spPr>
    <a:ln>
      <a:noFill/>
    </a:ln>
  </c:spPr>
  <c:txPr>
    <a:bodyPr/>
    <a:lstStyle/>
    <a:p>
      <a:pPr>
        <a:defRPr sz="1800"/>
      </a:pPr>
      <a:endParaRPr lang="en-US"/>
    </a:p>
  </c:txPr>
  <c:externalData r:id="rId2">
    <c:autoUpdate val="0"/>
  </c:externalData>
  <c:userShapes r:id="rId3"/>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
          <c:y val="0.0"/>
          <c:w val="0.966161614020767"/>
          <c:h val="0.917653075405891"/>
        </c:manualLayout>
      </c:layout>
      <c:lineChart>
        <c:grouping val="standard"/>
        <c:varyColors val="0"/>
        <c:ser>
          <c:idx val="0"/>
          <c:order val="0"/>
          <c:tx>
            <c:strRef>
              <c:f>Sheet1!$A$2</c:f>
              <c:strCache>
                <c:ptCount val="1"/>
                <c:pt idx="0">
                  <c:v>Stunted</c:v>
                </c:pt>
              </c:strCache>
            </c:strRef>
          </c:tx>
          <c:spPr>
            <a:ln>
              <a:solidFill>
                <a:srgbClr val="0099FF"/>
              </a:solidFill>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Sheet1!$B$1:$F$1</c:f>
              <c:strCache>
                <c:ptCount val="5"/>
                <c:pt idx="0">
                  <c:v>2000</c:v>
                </c:pt>
                <c:pt idx="1">
                  <c:v>2005</c:v>
                </c:pt>
                <c:pt idx="2">
                  <c:v>2010</c:v>
                </c:pt>
                <c:pt idx="3">
                  <c:v>2014-15</c:v>
                </c:pt>
                <c:pt idx="4">
                  <c:v>2019-20 </c:v>
                </c:pt>
              </c:strCache>
            </c:strRef>
          </c:cat>
          <c:val>
            <c:numRef>
              <c:f>Sheet1!$B$2:$F$2</c:f>
              <c:numCache>
                <c:formatCode>General</c:formatCode>
                <c:ptCount val="5"/>
                <c:pt idx="0">
                  <c:v>48.0</c:v>
                </c:pt>
                <c:pt idx="1">
                  <c:v>51.0</c:v>
                </c:pt>
                <c:pt idx="2">
                  <c:v>44.0</c:v>
                </c:pt>
                <c:pt idx="3">
                  <c:v>38.0</c:v>
                </c:pt>
                <c:pt idx="4">
                  <c:v>33.0</c:v>
                </c:pt>
              </c:numCache>
            </c:numRef>
          </c:val>
          <c:smooth val="0"/>
          <c:extLst xmlns:c16r2="http://schemas.microsoft.com/office/drawing/2015/06/chart">
            <c:ext xmlns:c16="http://schemas.microsoft.com/office/drawing/2014/chart" uri="{C3380CC4-5D6E-409C-BE32-E72D297353CC}">
              <c16:uniqueId val="{00000000-FE06-4F02-A208-A3F2B31017B2}"/>
            </c:ext>
          </c:extLst>
        </c:ser>
        <c:ser>
          <c:idx val="1"/>
          <c:order val="1"/>
          <c:tx>
            <c:strRef>
              <c:f>Sheet1!$A$3</c:f>
              <c:strCache>
                <c:ptCount val="1"/>
                <c:pt idx="0">
                  <c:v>Wasted</c:v>
                </c:pt>
              </c:strCache>
            </c:strRef>
          </c:tx>
          <c:spPr>
            <a:ln>
              <a:solidFill>
                <a:srgbClr val="33CC33"/>
              </a:solidFill>
            </a:ln>
            <a:effectLst/>
          </c:spPr>
          <c:marker>
            <c:symbol val="none"/>
          </c:marker>
          <c:dLbls>
            <c:dLbl>
              <c:idx val="0"/>
              <c:layout>
                <c:manualLayout>
                  <c:x val="-0.0438331237834713"/>
                  <c:y val="-0.0295639430838587"/>
                </c:manualLayout>
              </c:layout>
              <c:dLblPos val="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Sheet1!$B$1:$F$1</c:f>
              <c:strCache>
                <c:ptCount val="5"/>
                <c:pt idx="0">
                  <c:v>2000</c:v>
                </c:pt>
                <c:pt idx="1">
                  <c:v>2005</c:v>
                </c:pt>
                <c:pt idx="2">
                  <c:v>2010</c:v>
                </c:pt>
                <c:pt idx="3">
                  <c:v>2014-15</c:v>
                </c:pt>
                <c:pt idx="4">
                  <c:v>2019-20 </c:v>
                </c:pt>
              </c:strCache>
            </c:strRef>
          </c:cat>
          <c:val>
            <c:numRef>
              <c:f>Sheet1!$B$3:$F$3</c:f>
              <c:numCache>
                <c:formatCode>General</c:formatCode>
                <c:ptCount val="5"/>
                <c:pt idx="0">
                  <c:v>8.0</c:v>
                </c:pt>
                <c:pt idx="1">
                  <c:v>5.0</c:v>
                </c:pt>
                <c:pt idx="2">
                  <c:v>3.0</c:v>
                </c:pt>
                <c:pt idx="3">
                  <c:v>2.0</c:v>
                </c:pt>
                <c:pt idx="4">
                  <c:v>1.0</c:v>
                </c:pt>
              </c:numCache>
            </c:numRef>
          </c:val>
          <c:smooth val="0"/>
          <c:extLst xmlns:c16r2="http://schemas.microsoft.com/office/drawing/2015/06/chart">
            <c:ext xmlns:c16="http://schemas.microsoft.com/office/drawing/2014/chart" uri="{C3380CC4-5D6E-409C-BE32-E72D297353CC}">
              <c16:uniqueId val="{00000001-FE06-4F02-A208-A3F2B31017B2}"/>
            </c:ext>
          </c:extLst>
        </c:ser>
        <c:ser>
          <c:idx val="2"/>
          <c:order val="2"/>
          <c:tx>
            <c:strRef>
              <c:f>Sheet1!$A$4</c:f>
              <c:strCache>
                <c:ptCount val="1"/>
                <c:pt idx="0">
                  <c:v>Underweight</c:v>
                </c:pt>
              </c:strCache>
            </c:strRef>
          </c:tx>
          <c:spPr>
            <a:ln>
              <a:solidFill>
                <a:srgbClr val="CC3300"/>
              </a:solidFill>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Sheet1!$B$1:$F$1</c:f>
              <c:strCache>
                <c:ptCount val="5"/>
                <c:pt idx="0">
                  <c:v>2000</c:v>
                </c:pt>
                <c:pt idx="1">
                  <c:v>2005</c:v>
                </c:pt>
                <c:pt idx="2">
                  <c:v>2010</c:v>
                </c:pt>
                <c:pt idx="3">
                  <c:v>2014-15</c:v>
                </c:pt>
                <c:pt idx="4">
                  <c:v>2019-20 </c:v>
                </c:pt>
              </c:strCache>
            </c:strRef>
          </c:cat>
          <c:val>
            <c:numRef>
              <c:f>Sheet1!$B$4:$F$4</c:f>
              <c:numCache>
                <c:formatCode>General</c:formatCode>
                <c:ptCount val="5"/>
                <c:pt idx="0">
                  <c:v>20.0</c:v>
                </c:pt>
                <c:pt idx="1">
                  <c:v>18.0</c:v>
                </c:pt>
                <c:pt idx="2">
                  <c:v>11.0</c:v>
                </c:pt>
                <c:pt idx="3">
                  <c:v>9.0</c:v>
                </c:pt>
                <c:pt idx="4">
                  <c:v>8.0</c:v>
                </c:pt>
              </c:numCache>
            </c:numRef>
          </c:val>
          <c:smooth val="0"/>
          <c:extLst xmlns:c16r2="http://schemas.microsoft.com/office/drawing/2015/06/chart">
            <c:ext xmlns:c16="http://schemas.microsoft.com/office/drawing/2014/chart" uri="{C3380CC4-5D6E-409C-BE32-E72D297353CC}">
              <c16:uniqueId val="{00000002-FE06-4F02-A208-A3F2B31017B2}"/>
            </c:ext>
          </c:extLst>
        </c:ser>
        <c:dLbls>
          <c:showLegendKey val="0"/>
          <c:showVal val="0"/>
          <c:showCatName val="0"/>
          <c:showSerName val="0"/>
          <c:showPercent val="0"/>
          <c:showBubbleSize val="0"/>
        </c:dLbls>
        <c:marker val="1"/>
        <c:smooth val="0"/>
        <c:axId val="-2096714456"/>
        <c:axId val="2145412952"/>
      </c:lineChart>
      <c:catAx>
        <c:axId val="-2096714456"/>
        <c:scaling>
          <c:orientation val="minMax"/>
        </c:scaling>
        <c:delete val="0"/>
        <c:axPos val="b"/>
        <c:numFmt formatCode="General" sourceLinked="1"/>
        <c:majorTickMark val="none"/>
        <c:minorTickMark val="none"/>
        <c:tickLblPos val="nextTo"/>
        <c:spPr>
          <a:noFill/>
          <a:ln w="9511"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2145412952"/>
        <c:crosses val="autoZero"/>
        <c:auto val="1"/>
        <c:lblAlgn val="ctr"/>
        <c:lblOffset val="100"/>
        <c:noMultiLvlLbl val="0"/>
      </c:catAx>
      <c:valAx>
        <c:axId val="2145412952"/>
        <c:scaling>
          <c:orientation val="minMax"/>
          <c:max val="80.0"/>
          <c:min val="0.0"/>
        </c:scaling>
        <c:delete val="1"/>
        <c:axPos val="l"/>
        <c:numFmt formatCode="General" sourceLinked="1"/>
        <c:majorTickMark val="out"/>
        <c:minorTickMark val="none"/>
        <c:tickLblPos val="nextTo"/>
        <c:crossAx val="-2096714456"/>
        <c:crosses val="autoZero"/>
        <c:crossBetween val="between"/>
      </c:valAx>
      <c:spPr>
        <a:noFill/>
        <a:ln w="25361">
          <a:noFill/>
        </a:ln>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Column1</c:v>
                </c:pt>
              </c:strCache>
            </c:strRef>
          </c:tx>
          <c:spPr>
            <a:ln>
              <a:solidFill>
                <a:srgbClr val="660066"/>
              </a:solidFill>
            </a:ln>
            <a:effectLst/>
          </c:spPr>
          <c:marker>
            <c:spPr>
              <a:solidFill>
                <a:schemeClr val="tx2"/>
              </a:solidFill>
              <a:ln w="22225">
                <a:solidFill>
                  <a:srgbClr val="660066"/>
                </a:solidFill>
              </a:ln>
            </c:spPr>
          </c:marker>
          <c:dPt>
            <c:idx val="0"/>
            <c:bubble3D val="0"/>
            <c:extLst xmlns:c16r2="http://schemas.microsoft.com/office/drawing/2015/06/chart">
              <c:ext xmlns:c16="http://schemas.microsoft.com/office/drawing/2014/chart" uri="{C3380CC4-5D6E-409C-BE32-E72D297353CC}">
                <c16:uniqueId val="{00000000-C824-418C-8B36-C9132B2159EB}"/>
              </c:ext>
            </c:extLst>
          </c:dPt>
          <c:dPt>
            <c:idx val="1"/>
            <c:bubble3D val="0"/>
            <c:extLst xmlns:c16r2="http://schemas.microsoft.com/office/drawing/2015/06/chart">
              <c:ext xmlns:c16="http://schemas.microsoft.com/office/drawing/2014/chart" uri="{C3380CC4-5D6E-409C-BE32-E72D297353CC}">
                <c16:uniqueId val="{00000001-C824-418C-8B36-C9132B2159EB}"/>
              </c:ext>
            </c:extLst>
          </c:dPt>
          <c:dPt>
            <c:idx val="2"/>
            <c:marker>
              <c:spPr>
                <a:solidFill>
                  <a:srgbClr val="800000"/>
                </a:solidFill>
                <a:ln w="22225">
                  <a:solidFill>
                    <a:srgbClr val="660066"/>
                  </a:solidFill>
                </a:ln>
              </c:spPr>
            </c:marker>
            <c:bubble3D val="0"/>
            <c:extLst xmlns:c16r2="http://schemas.microsoft.com/office/drawing/2015/06/chart">
              <c:ext xmlns:c16="http://schemas.microsoft.com/office/drawing/2014/chart" uri="{C3380CC4-5D6E-409C-BE32-E72D297353CC}">
                <c16:uniqueId val="{00000002-C824-418C-8B36-C9132B2159EB}"/>
              </c:ext>
            </c:extLst>
          </c:dPt>
          <c:dPt>
            <c:idx val="3"/>
            <c:bubble3D val="0"/>
            <c:extLst xmlns:c16r2="http://schemas.microsoft.com/office/drawing/2015/06/chart">
              <c:ext xmlns:c16="http://schemas.microsoft.com/office/drawing/2014/chart" uri="{C3380CC4-5D6E-409C-BE32-E72D297353CC}">
                <c16:uniqueId val="{00000003-C824-418C-8B36-C9132B2159EB}"/>
              </c:ext>
            </c:extLst>
          </c:dPt>
          <c:dPt>
            <c:idx val="4"/>
            <c:bubble3D val="0"/>
            <c:extLst xmlns:c16r2="http://schemas.microsoft.com/office/drawing/2015/06/chart">
              <c:ext xmlns:c16="http://schemas.microsoft.com/office/drawing/2014/chart" uri="{C3380CC4-5D6E-409C-BE32-E72D297353CC}">
                <c16:uniqueId val="{00000004-C824-418C-8B36-C9132B2159EB}"/>
              </c:ext>
            </c:extLst>
          </c:dPt>
          <c:dPt>
            <c:idx val="5"/>
            <c:bubble3D val="0"/>
            <c:extLst xmlns:c16r2="http://schemas.microsoft.com/office/drawing/2015/06/chart">
              <c:ext xmlns:c16="http://schemas.microsoft.com/office/drawing/2014/chart" uri="{C3380CC4-5D6E-409C-BE32-E72D297353CC}">
                <c16:uniqueId val="{00000005-C824-418C-8B36-C9132B2159EB}"/>
              </c:ext>
            </c:extLst>
          </c:dPt>
          <c:dLbls>
            <c:spPr>
              <a:noFill/>
              <a:ln>
                <a:solidFill>
                  <a:srgbClr val="CC3300"/>
                </a:solid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Sheet1!$A$2:$A$7</c:f>
              <c:strCache>
                <c:ptCount val="6"/>
                <c:pt idx="0">
                  <c:v>2005 RDHS</c:v>
                </c:pt>
                <c:pt idx="1">
                  <c:v>2007-08 RIDHS*</c:v>
                </c:pt>
                <c:pt idx="2">
                  <c:v>2010 RDHS</c:v>
                </c:pt>
                <c:pt idx="3">
                  <c:v>2013 RMIS</c:v>
                </c:pt>
                <c:pt idx="4">
                  <c:v>2014-15 RDHS</c:v>
                </c:pt>
                <c:pt idx="5">
                  <c:v>2019-20 RDHS</c:v>
                </c:pt>
              </c:strCache>
            </c:strRef>
          </c:cat>
          <c:val>
            <c:numRef>
              <c:f>Sheet1!$B$2:$B$7</c:f>
              <c:numCache>
                <c:formatCode>General</c:formatCode>
                <c:ptCount val="6"/>
                <c:pt idx="0">
                  <c:v>15.0</c:v>
                </c:pt>
                <c:pt idx="1">
                  <c:v>56.0</c:v>
                </c:pt>
                <c:pt idx="2">
                  <c:v>82.0</c:v>
                </c:pt>
                <c:pt idx="3">
                  <c:v>83.0</c:v>
                </c:pt>
                <c:pt idx="4">
                  <c:v>81.0</c:v>
                </c:pt>
                <c:pt idx="5" formatCode="0">
                  <c:v>66.4</c:v>
                </c:pt>
              </c:numCache>
            </c:numRef>
          </c:val>
          <c:smooth val="0"/>
          <c:extLst xmlns:c16r2="http://schemas.microsoft.com/office/drawing/2015/06/chart">
            <c:ext xmlns:c16="http://schemas.microsoft.com/office/drawing/2014/chart" uri="{C3380CC4-5D6E-409C-BE32-E72D297353CC}">
              <c16:uniqueId val="{00000006-C824-418C-8B36-C9132B2159EB}"/>
            </c:ext>
          </c:extLst>
        </c:ser>
        <c:dLbls>
          <c:showLegendKey val="0"/>
          <c:showVal val="0"/>
          <c:showCatName val="0"/>
          <c:showSerName val="0"/>
          <c:showPercent val="0"/>
          <c:showBubbleSize val="0"/>
        </c:dLbls>
        <c:marker val="1"/>
        <c:smooth val="0"/>
        <c:axId val="-2079654008"/>
        <c:axId val="-2079710696"/>
      </c:lineChart>
      <c:catAx>
        <c:axId val="-2079654008"/>
        <c:scaling>
          <c:orientation val="minMax"/>
        </c:scaling>
        <c:delete val="0"/>
        <c:axPos val="b"/>
        <c:numFmt formatCode="General" sourceLinked="1"/>
        <c:majorTickMark val="none"/>
        <c:minorTickMark val="none"/>
        <c:tickLblPos val="nextTo"/>
        <c:spPr>
          <a:noFill/>
          <a:ln w="9506" cap="flat" cmpd="sng" algn="ctr">
            <a:solidFill>
              <a:schemeClr val="tx1"/>
            </a:solidFill>
            <a:round/>
          </a:ln>
          <a:effectLst/>
        </c:spPr>
        <c:txPr>
          <a:bodyPr rot="-60000000" spcFirstLastPara="1" vertOverflow="ellipsis" vert="horz" wrap="square" anchor="ctr" anchorCtr="1"/>
          <a:lstStyle/>
          <a:p>
            <a:pPr>
              <a:defRPr sz="1796" b="1" i="0" u="none" strike="noStrike" kern="1200" baseline="0">
                <a:solidFill>
                  <a:schemeClr val="tx1"/>
                </a:solidFill>
                <a:latin typeface="+mn-lt"/>
                <a:ea typeface="+mn-ea"/>
                <a:cs typeface="+mn-cs"/>
              </a:defRPr>
            </a:pPr>
            <a:endParaRPr lang="en-US"/>
          </a:p>
        </c:txPr>
        <c:crossAx val="-2079710696"/>
        <c:crosses val="autoZero"/>
        <c:auto val="1"/>
        <c:lblAlgn val="ctr"/>
        <c:lblOffset val="100"/>
        <c:noMultiLvlLbl val="0"/>
      </c:catAx>
      <c:valAx>
        <c:axId val="-2079710696"/>
        <c:scaling>
          <c:orientation val="minMax"/>
          <c:max val="100.0"/>
          <c:min val="0.0"/>
        </c:scaling>
        <c:delete val="1"/>
        <c:axPos val="l"/>
        <c:numFmt formatCode="General" sourceLinked="1"/>
        <c:majorTickMark val="out"/>
        <c:minorTickMark val="none"/>
        <c:tickLblPos val="nextTo"/>
        <c:crossAx val="-2079654008"/>
        <c:crosses val="autoZero"/>
        <c:crossBetween val="between"/>
      </c:valAx>
      <c:spPr>
        <a:noFill/>
        <a:ln w="25349">
          <a:noFill/>
        </a:ln>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spPr>
            <a:solidFill>
              <a:srgbClr val="800000"/>
            </a:solidFill>
          </c:spPr>
          <c:invertIfNegative val="0"/>
          <c:dLbls>
            <c:txPr>
              <a:bodyPr/>
              <a:lstStyle/>
              <a:p>
                <a:pPr>
                  <a:defRPr sz="1800" b="1"/>
                </a:pPr>
                <a:endParaRPr lang="en-US"/>
              </a:p>
            </c:txPr>
            <c:showLegendKey val="0"/>
            <c:showVal val="1"/>
            <c:showCatName val="0"/>
            <c:showSerName val="0"/>
            <c:showPercent val="0"/>
            <c:showBubbleSize val="0"/>
            <c:showLeaderLines val="0"/>
          </c:dLbls>
          <c:cat>
            <c:strRef>
              <c:f>Sheet1!$E$6:$E$10</c:f>
              <c:strCache>
                <c:ptCount val="5"/>
                <c:pt idx="0">
                  <c:v>RDHS2000</c:v>
                </c:pt>
                <c:pt idx="1">
                  <c:v>RDHS2005</c:v>
                </c:pt>
                <c:pt idx="2">
                  <c:v>RDHS2010</c:v>
                </c:pt>
                <c:pt idx="3">
                  <c:v>RDHS2014-15</c:v>
                </c:pt>
                <c:pt idx="4">
                  <c:v>RDHS2019-20</c:v>
                </c:pt>
              </c:strCache>
            </c:strRef>
          </c:cat>
          <c:val>
            <c:numRef>
              <c:f>Sheet1!$F$6:$F$10</c:f>
              <c:numCache>
                <c:formatCode>General</c:formatCode>
                <c:ptCount val="5"/>
                <c:pt idx="0">
                  <c:v>36.0</c:v>
                </c:pt>
                <c:pt idx="1">
                  <c:v>39.0</c:v>
                </c:pt>
                <c:pt idx="2">
                  <c:v>21.0</c:v>
                </c:pt>
                <c:pt idx="3">
                  <c:v>19.0</c:v>
                </c:pt>
                <c:pt idx="4">
                  <c:v>14.0</c:v>
                </c:pt>
              </c:numCache>
            </c:numRef>
          </c:val>
        </c:ser>
        <c:dLbls>
          <c:showLegendKey val="0"/>
          <c:showVal val="1"/>
          <c:showCatName val="0"/>
          <c:showSerName val="0"/>
          <c:showPercent val="0"/>
          <c:showBubbleSize val="0"/>
        </c:dLbls>
        <c:gapWidth val="150"/>
        <c:overlap val="-25"/>
        <c:axId val="-2138683608"/>
        <c:axId val="-2135823048"/>
      </c:barChart>
      <c:catAx>
        <c:axId val="-2138683608"/>
        <c:scaling>
          <c:orientation val="minMax"/>
        </c:scaling>
        <c:delete val="0"/>
        <c:axPos val="b"/>
        <c:majorTickMark val="none"/>
        <c:minorTickMark val="none"/>
        <c:tickLblPos val="nextTo"/>
        <c:crossAx val="-2135823048"/>
        <c:crosses val="autoZero"/>
        <c:auto val="1"/>
        <c:lblAlgn val="ctr"/>
        <c:lblOffset val="100"/>
        <c:noMultiLvlLbl val="0"/>
      </c:catAx>
      <c:valAx>
        <c:axId val="-2135823048"/>
        <c:scaling>
          <c:orientation val="minMax"/>
          <c:min val="7.0"/>
        </c:scaling>
        <c:delete val="1"/>
        <c:axPos val="l"/>
        <c:numFmt formatCode="General" sourceLinked="1"/>
        <c:majorTickMark val="none"/>
        <c:minorTickMark val="none"/>
        <c:tickLblPos val="nextTo"/>
        <c:crossAx val="-2138683608"/>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2000 RDHS</c:v>
                </c:pt>
              </c:strCache>
            </c:strRef>
          </c:tx>
          <c:spPr>
            <a:solidFill>
              <a:srgbClr val="00B0F0"/>
            </a:solidFill>
            <a:ln>
              <a:noFill/>
            </a:ln>
            <a:effectLst/>
            <a:scene3d>
              <a:camera prst="orthographicFront"/>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Antenatal care by skilled provider* (% of women for most recent birth)</c:v>
                </c:pt>
                <c:pt idx="1">
                  <c:v>Delivery in a health facility</c:v>
                </c:pt>
                <c:pt idx="2">
                  <c:v>Delivery assistance by skilled provider*</c:v>
                </c:pt>
              </c:strCache>
            </c:strRef>
          </c:cat>
          <c:val>
            <c:numRef>
              <c:f>Sheet1!$B$2:$B$4</c:f>
              <c:numCache>
                <c:formatCode>General</c:formatCode>
                <c:ptCount val="3"/>
                <c:pt idx="0">
                  <c:v>92.0</c:v>
                </c:pt>
                <c:pt idx="1">
                  <c:v>27.0</c:v>
                </c:pt>
                <c:pt idx="2">
                  <c:v>31.0</c:v>
                </c:pt>
              </c:numCache>
            </c:numRef>
          </c:val>
          <c:extLst xmlns:c16r2="http://schemas.microsoft.com/office/drawing/2015/06/chart">
            <c:ext xmlns:c16="http://schemas.microsoft.com/office/drawing/2014/chart" uri="{C3380CC4-5D6E-409C-BE32-E72D297353CC}">
              <c16:uniqueId val="{00000000-1C69-4E2D-AE9E-9DBF81ABE2FE}"/>
            </c:ext>
          </c:extLst>
        </c:ser>
        <c:ser>
          <c:idx val="1"/>
          <c:order val="1"/>
          <c:tx>
            <c:strRef>
              <c:f>Sheet1!$C$1</c:f>
              <c:strCache>
                <c:ptCount val="1"/>
                <c:pt idx="0">
                  <c:v>2005 RDHS</c:v>
                </c:pt>
              </c:strCache>
            </c:strRef>
          </c:tx>
          <c:spPr>
            <a:solidFill>
              <a:schemeClr val="tx2">
                <a:lumMod val="40000"/>
                <a:lumOff val="60000"/>
              </a:schemeClr>
            </a:solidFill>
            <a:ln>
              <a:noFill/>
            </a:ln>
            <a:effectLst/>
            <a:scene3d>
              <a:camera prst="orthographicFront"/>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Antenatal care by skilled provider* (% of women for most recent birth)</c:v>
                </c:pt>
                <c:pt idx="1">
                  <c:v>Delivery in a health facility</c:v>
                </c:pt>
                <c:pt idx="2">
                  <c:v>Delivery assistance by skilled provider*</c:v>
                </c:pt>
              </c:strCache>
            </c:strRef>
          </c:cat>
          <c:val>
            <c:numRef>
              <c:f>Sheet1!$C$2:$C$4</c:f>
              <c:numCache>
                <c:formatCode>General</c:formatCode>
                <c:ptCount val="3"/>
                <c:pt idx="0">
                  <c:v>94.0</c:v>
                </c:pt>
                <c:pt idx="1">
                  <c:v>28.0</c:v>
                </c:pt>
                <c:pt idx="2">
                  <c:v>39.0</c:v>
                </c:pt>
              </c:numCache>
            </c:numRef>
          </c:val>
          <c:extLst xmlns:c16r2="http://schemas.microsoft.com/office/drawing/2015/06/chart">
            <c:ext xmlns:c16="http://schemas.microsoft.com/office/drawing/2014/chart" uri="{C3380CC4-5D6E-409C-BE32-E72D297353CC}">
              <c16:uniqueId val="{00000001-1C69-4E2D-AE9E-9DBF81ABE2FE}"/>
            </c:ext>
          </c:extLst>
        </c:ser>
        <c:ser>
          <c:idx val="2"/>
          <c:order val="2"/>
          <c:tx>
            <c:strRef>
              <c:f>Sheet1!$D$1</c:f>
              <c:strCache>
                <c:ptCount val="1"/>
                <c:pt idx="0">
                  <c:v>2007-08 RIDHS</c:v>
                </c:pt>
              </c:strCache>
            </c:strRef>
          </c:tx>
          <c:spPr>
            <a:solidFill>
              <a:srgbClr val="00B050"/>
            </a:solidFill>
            <a:ln>
              <a:noFill/>
            </a:ln>
            <a:effectLst/>
            <a:scene3d>
              <a:camera prst="orthographicFront"/>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Antenatal care by skilled provider* (% of women for most recent birth)</c:v>
                </c:pt>
                <c:pt idx="1">
                  <c:v>Delivery in a health facility</c:v>
                </c:pt>
                <c:pt idx="2">
                  <c:v>Delivery assistance by skilled provider*</c:v>
                </c:pt>
              </c:strCache>
            </c:strRef>
          </c:cat>
          <c:val>
            <c:numRef>
              <c:f>Sheet1!$D$2:$D$4</c:f>
              <c:numCache>
                <c:formatCode>General</c:formatCode>
                <c:ptCount val="3"/>
                <c:pt idx="0">
                  <c:v>96.0</c:v>
                </c:pt>
                <c:pt idx="1">
                  <c:v>45.0</c:v>
                </c:pt>
                <c:pt idx="2">
                  <c:v>52.0</c:v>
                </c:pt>
              </c:numCache>
            </c:numRef>
          </c:val>
          <c:extLst xmlns:c16r2="http://schemas.microsoft.com/office/drawing/2015/06/chart">
            <c:ext xmlns:c16="http://schemas.microsoft.com/office/drawing/2014/chart" uri="{C3380CC4-5D6E-409C-BE32-E72D297353CC}">
              <c16:uniqueId val="{00000002-1C69-4E2D-AE9E-9DBF81ABE2FE}"/>
            </c:ext>
          </c:extLst>
        </c:ser>
        <c:ser>
          <c:idx val="3"/>
          <c:order val="3"/>
          <c:tx>
            <c:strRef>
              <c:f>Sheet1!$E$1</c:f>
              <c:strCache>
                <c:ptCount val="1"/>
                <c:pt idx="0">
                  <c:v>2010 RDHS</c:v>
                </c:pt>
              </c:strCache>
            </c:strRef>
          </c:tx>
          <c:spPr>
            <a:solidFill>
              <a:srgbClr val="FFFF00"/>
            </a:solidFill>
            <a:ln>
              <a:noFill/>
            </a:ln>
            <a:effectLst/>
            <a:scene3d>
              <a:camera prst="orthographicFront"/>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Antenatal care by skilled provider* (% of women for most recent birth)</c:v>
                </c:pt>
                <c:pt idx="1">
                  <c:v>Delivery in a health facility</c:v>
                </c:pt>
                <c:pt idx="2">
                  <c:v>Delivery assistance by skilled provider*</c:v>
                </c:pt>
              </c:strCache>
            </c:strRef>
          </c:cat>
          <c:val>
            <c:numRef>
              <c:f>Sheet1!$E$2:$E$4</c:f>
              <c:numCache>
                <c:formatCode>General</c:formatCode>
                <c:ptCount val="3"/>
                <c:pt idx="0">
                  <c:v>98.0</c:v>
                </c:pt>
                <c:pt idx="1">
                  <c:v>69.0</c:v>
                </c:pt>
                <c:pt idx="2">
                  <c:v>69.0</c:v>
                </c:pt>
              </c:numCache>
            </c:numRef>
          </c:val>
          <c:extLst xmlns:c16r2="http://schemas.microsoft.com/office/drawing/2015/06/chart">
            <c:ext xmlns:c16="http://schemas.microsoft.com/office/drawing/2014/chart" uri="{C3380CC4-5D6E-409C-BE32-E72D297353CC}">
              <c16:uniqueId val="{00000003-1C69-4E2D-AE9E-9DBF81ABE2FE}"/>
            </c:ext>
          </c:extLst>
        </c:ser>
        <c:ser>
          <c:idx val="4"/>
          <c:order val="4"/>
          <c:tx>
            <c:strRef>
              <c:f>Sheet1!$F$1</c:f>
              <c:strCache>
                <c:ptCount val="1"/>
                <c:pt idx="0">
                  <c:v>2014-15 RDHS</c:v>
                </c:pt>
              </c:strCache>
            </c:strRef>
          </c:tx>
          <c:spPr>
            <a:solidFill>
              <a:schemeClr val="accent3">
                <a:lumMod val="75000"/>
              </a:schemeClr>
            </a:solidFill>
            <a:ln>
              <a:noFill/>
            </a:ln>
            <a:effectLst/>
            <a:scene3d>
              <a:camera prst="orthographicFront"/>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Antenatal care by skilled provider* (% of women for most recent birth)</c:v>
                </c:pt>
                <c:pt idx="1">
                  <c:v>Delivery in a health facility</c:v>
                </c:pt>
                <c:pt idx="2">
                  <c:v>Delivery assistance by skilled provider*</c:v>
                </c:pt>
              </c:strCache>
            </c:strRef>
          </c:cat>
          <c:val>
            <c:numRef>
              <c:f>Sheet1!$F$2:$F$4</c:f>
              <c:numCache>
                <c:formatCode>General</c:formatCode>
                <c:ptCount val="3"/>
                <c:pt idx="0">
                  <c:v>99.0</c:v>
                </c:pt>
                <c:pt idx="1">
                  <c:v>91.0</c:v>
                </c:pt>
                <c:pt idx="2">
                  <c:v>91.0</c:v>
                </c:pt>
              </c:numCache>
            </c:numRef>
          </c:val>
          <c:extLst xmlns:c16r2="http://schemas.microsoft.com/office/drawing/2015/06/chart">
            <c:ext xmlns:c16="http://schemas.microsoft.com/office/drawing/2014/chart" uri="{C3380CC4-5D6E-409C-BE32-E72D297353CC}">
              <c16:uniqueId val="{00000004-1C69-4E2D-AE9E-9DBF81ABE2FE}"/>
            </c:ext>
          </c:extLst>
        </c:ser>
        <c:ser>
          <c:idx val="5"/>
          <c:order val="5"/>
          <c:tx>
            <c:strRef>
              <c:f>Sheet1!$G$1</c:f>
              <c:strCache>
                <c:ptCount val="1"/>
                <c:pt idx="0">
                  <c:v>2019-20 RDHS</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Antenatal care by skilled provider* (% of women for most recent birth)</c:v>
                </c:pt>
                <c:pt idx="1">
                  <c:v>Delivery in a health facility</c:v>
                </c:pt>
                <c:pt idx="2">
                  <c:v>Delivery assistance by skilled provider*</c:v>
                </c:pt>
              </c:strCache>
            </c:strRef>
          </c:cat>
          <c:val>
            <c:numRef>
              <c:f>Sheet1!$G$2:$G$4</c:f>
              <c:numCache>
                <c:formatCode>General</c:formatCode>
                <c:ptCount val="3"/>
                <c:pt idx="0">
                  <c:v>98.0</c:v>
                </c:pt>
                <c:pt idx="1">
                  <c:v>93.0</c:v>
                </c:pt>
                <c:pt idx="2">
                  <c:v>94.0</c:v>
                </c:pt>
              </c:numCache>
            </c:numRef>
          </c:val>
          <c:extLst xmlns:c16r2="http://schemas.microsoft.com/office/drawing/2015/06/chart">
            <c:ext xmlns:c16="http://schemas.microsoft.com/office/drawing/2014/chart" uri="{C3380CC4-5D6E-409C-BE32-E72D297353CC}">
              <c16:uniqueId val="{00000005-1C69-4E2D-AE9E-9DBF81ABE2FE}"/>
            </c:ext>
          </c:extLst>
        </c:ser>
        <c:dLbls>
          <c:showLegendKey val="0"/>
          <c:showVal val="0"/>
          <c:showCatName val="0"/>
          <c:showSerName val="0"/>
          <c:showPercent val="0"/>
          <c:showBubbleSize val="0"/>
        </c:dLbls>
        <c:gapWidth val="100"/>
        <c:axId val="-2094415304"/>
        <c:axId val="-2094411864"/>
      </c:barChart>
      <c:catAx>
        <c:axId val="-2094415304"/>
        <c:scaling>
          <c:orientation val="minMax"/>
        </c:scaling>
        <c:delete val="0"/>
        <c:axPos val="b"/>
        <c:numFmt formatCode="General" sourceLinked="1"/>
        <c:majorTickMark val="none"/>
        <c:minorTickMark val="none"/>
        <c:tickLblPos val="nextTo"/>
        <c:spPr>
          <a:noFill/>
          <a:ln w="9516"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2094411864"/>
        <c:crosses val="autoZero"/>
        <c:auto val="1"/>
        <c:lblAlgn val="ctr"/>
        <c:lblOffset val="100"/>
        <c:noMultiLvlLbl val="0"/>
      </c:catAx>
      <c:valAx>
        <c:axId val="-2094411864"/>
        <c:scaling>
          <c:orientation val="minMax"/>
          <c:max val="110.0"/>
          <c:min val="0.0"/>
        </c:scaling>
        <c:delete val="1"/>
        <c:axPos val="l"/>
        <c:numFmt formatCode="General" sourceLinked="1"/>
        <c:majorTickMark val="out"/>
        <c:minorTickMark val="none"/>
        <c:tickLblPos val="nextTo"/>
        <c:crossAx val="-2094415304"/>
        <c:crosses val="autoZero"/>
        <c:crossBetween val="between"/>
      </c:valAx>
      <c:spPr>
        <a:noFill/>
        <a:ln w="25377">
          <a:noFill/>
        </a:ln>
      </c:spPr>
    </c:plotArea>
    <c:legend>
      <c:legendPos val="t"/>
      <c:layout>
        <c:manualLayout>
          <c:xMode val="edge"/>
          <c:yMode val="edge"/>
          <c:x val="0.0231120007057941"/>
          <c:y val="0.0151515151515151"/>
          <c:w val="0.959378129204438"/>
          <c:h val="0.090324107213871"/>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70519267754282"/>
          <c:y val="0.0174450186297065"/>
          <c:w val="0.912964213776479"/>
          <c:h val="0.79511325131682"/>
        </c:manualLayout>
      </c:layout>
      <c:barChart>
        <c:barDir val="col"/>
        <c:grouping val="clustered"/>
        <c:varyColors val="0"/>
        <c:ser>
          <c:idx val="0"/>
          <c:order val="0"/>
          <c:tx>
            <c:strRef>
              <c:f>Sheet3!$D$9</c:f>
              <c:strCache>
                <c:ptCount val="1"/>
                <c:pt idx="0">
                  <c:v>RDHS 2010</c:v>
                </c:pt>
              </c:strCache>
            </c:strRef>
          </c:tx>
          <c:spPr>
            <a:solidFill>
              <a:srgbClr val="0099FF"/>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Sheet3!$E$8:$G$8</c:f>
              <c:strCache>
                <c:ptCount val="3"/>
                <c:pt idx="0">
                  <c:v>Urban </c:v>
                </c:pt>
                <c:pt idx="1">
                  <c:v>Rural </c:v>
                </c:pt>
                <c:pt idx="2">
                  <c:v>Total</c:v>
                </c:pt>
              </c:strCache>
            </c:strRef>
          </c:cat>
          <c:val>
            <c:numRef>
              <c:f>Sheet3!$E$9:$G$9</c:f>
              <c:numCache>
                <c:formatCode>General</c:formatCode>
                <c:ptCount val="3"/>
                <c:pt idx="0">
                  <c:v>40.4</c:v>
                </c:pt>
                <c:pt idx="1">
                  <c:v>34.7</c:v>
                </c:pt>
                <c:pt idx="2">
                  <c:v>35.4</c:v>
                </c:pt>
              </c:numCache>
            </c:numRef>
          </c:val>
          <c:extLst xmlns:c16r2="http://schemas.microsoft.com/office/drawing/2015/06/chart">
            <c:ext xmlns:c16="http://schemas.microsoft.com/office/drawing/2014/chart" uri="{C3380CC4-5D6E-409C-BE32-E72D297353CC}">
              <c16:uniqueId val="{00000000-73CA-4112-B2CC-E8B8D71BB975}"/>
            </c:ext>
          </c:extLst>
        </c:ser>
        <c:ser>
          <c:idx val="1"/>
          <c:order val="1"/>
          <c:tx>
            <c:strRef>
              <c:f>Sheet3!$D$10</c:f>
              <c:strCache>
                <c:ptCount val="1"/>
                <c:pt idx="0">
                  <c:v>RDHS 2014-15</c:v>
                </c:pt>
              </c:strCache>
            </c:strRef>
          </c:tx>
          <c:spPr>
            <a:solidFill>
              <a:srgbClr val="002060"/>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Sheet3!$E$8:$G$8</c:f>
              <c:strCache>
                <c:ptCount val="3"/>
                <c:pt idx="0">
                  <c:v>Urban </c:v>
                </c:pt>
                <c:pt idx="1">
                  <c:v>Rural </c:v>
                </c:pt>
                <c:pt idx="2">
                  <c:v>Total</c:v>
                </c:pt>
              </c:strCache>
            </c:strRef>
          </c:cat>
          <c:val>
            <c:numRef>
              <c:f>Sheet3!$E$10:$G$10</c:f>
              <c:numCache>
                <c:formatCode>General</c:formatCode>
                <c:ptCount val="3"/>
                <c:pt idx="0">
                  <c:v>44.3</c:v>
                </c:pt>
                <c:pt idx="1">
                  <c:v>43.9</c:v>
                </c:pt>
                <c:pt idx="2">
                  <c:v>43.9</c:v>
                </c:pt>
              </c:numCache>
            </c:numRef>
          </c:val>
          <c:extLst xmlns:c16r2="http://schemas.microsoft.com/office/drawing/2015/06/chart">
            <c:ext xmlns:c16="http://schemas.microsoft.com/office/drawing/2014/chart" uri="{C3380CC4-5D6E-409C-BE32-E72D297353CC}">
              <c16:uniqueId val="{00000001-73CA-4112-B2CC-E8B8D71BB975}"/>
            </c:ext>
          </c:extLst>
        </c:ser>
        <c:ser>
          <c:idx val="2"/>
          <c:order val="2"/>
          <c:tx>
            <c:strRef>
              <c:f>Sheet3!$D$11</c:f>
              <c:strCache>
                <c:ptCount val="1"/>
                <c:pt idx="0">
                  <c:v>RDHS 2019-20</c:v>
                </c:pt>
              </c:strCache>
            </c:strRef>
          </c:tx>
          <c:spPr>
            <a:solidFill>
              <a:srgbClr val="C00000"/>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Sheet3!$E$8:$G$8</c:f>
              <c:strCache>
                <c:ptCount val="3"/>
                <c:pt idx="0">
                  <c:v>Urban </c:v>
                </c:pt>
                <c:pt idx="1">
                  <c:v>Rural </c:v>
                </c:pt>
                <c:pt idx="2">
                  <c:v>Total</c:v>
                </c:pt>
              </c:strCache>
            </c:strRef>
          </c:cat>
          <c:val>
            <c:numRef>
              <c:f>Sheet3!$E$11:$G$11</c:f>
              <c:numCache>
                <c:formatCode>General</c:formatCode>
                <c:ptCount val="3"/>
                <c:pt idx="0">
                  <c:v>49.2</c:v>
                </c:pt>
                <c:pt idx="1">
                  <c:v>46.8</c:v>
                </c:pt>
                <c:pt idx="2">
                  <c:v>47.2</c:v>
                </c:pt>
              </c:numCache>
            </c:numRef>
          </c:val>
          <c:extLst xmlns:c16r2="http://schemas.microsoft.com/office/drawing/2015/06/chart">
            <c:ext xmlns:c16="http://schemas.microsoft.com/office/drawing/2014/chart" uri="{C3380CC4-5D6E-409C-BE32-E72D297353CC}">
              <c16:uniqueId val="{00000002-73CA-4112-B2CC-E8B8D71BB975}"/>
            </c:ext>
          </c:extLst>
        </c:ser>
        <c:dLbls>
          <c:showLegendKey val="0"/>
          <c:showVal val="0"/>
          <c:showCatName val="0"/>
          <c:showSerName val="0"/>
          <c:showPercent val="0"/>
          <c:showBubbleSize val="0"/>
        </c:dLbls>
        <c:gapWidth val="219"/>
        <c:overlap val="-27"/>
        <c:axId val="-2127211896"/>
        <c:axId val="-2094941976"/>
      </c:barChart>
      <c:catAx>
        <c:axId val="-2127211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2094941976"/>
        <c:crosses val="autoZero"/>
        <c:auto val="1"/>
        <c:lblAlgn val="ctr"/>
        <c:lblOffset val="100"/>
        <c:noMultiLvlLbl val="0"/>
      </c:catAx>
      <c:valAx>
        <c:axId val="-2094941976"/>
        <c:scaling>
          <c:orientation val="minMax"/>
          <c:max val="100.0"/>
        </c:scaling>
        <c:delete val="1"/>
        <c:axPos val="l"/>
        <c:numFmt formatCode="General" sourceLinked="1"/>
        <c:majorTickMark val="none"/>
        <c:minorTickMark val="none"/>
        <c:tickLblPos val="nextTo"/>
        <c:crossAx val="-21272118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258062311125865"/>
          <c:y val="0.0350132198985766"/>
          <c:w val="0.938786867000557"/>
          <c:h val="0.783717523086183"/>
        </c:manualLayout>
      </c:layout>
      <c:barChart>
        <c:barDir val="col"/>
        <c:grouping val="clustered"/>
        <c:varyColors val="0"/>
        <c:ser>
          <c:idx val="0"/>
          <c:order val="0"/>
          <c:tx>
            <c:strRef>
              <c:f>'Figure 1'!$C$5:$C$11</c:f>
              <c:strCache>
                <c:ptCount val="7"/>
                <c:pt idx="0">
                  <c:v>6.2</c:v>
                </c:pt>
                <c:pt idx="1">
                  <c:v>5.8</c:v>
                </c:pt>
                <c:pt idx="2">
                  <c:v>6.1</c:v>
                </c:pt>
                <c:pt idx="3">
                  <c:v>5.5</c:v>
                </c:pt>
                <c:pt idx="4">
                  <c:v>4.6</c:v>
                </c:pt>
                <c:pt idx="5">
                  <c:v>4.2</c:v>
                </c:pt>
                <c:pt idx="6">
                  <c:v>4.1</c:v>
                </c:pt>
              </c:strCache>
            </c:strRef>
          </c:tx>
          <c:spPr>
            <a:solidFill>
              <a:srgbClr val="00B0F0"/>
            </a:solidFill>
          </c:spPr>
          <c:invertIfNegative val="0"/>
          <c:dPt>
            <c:idx val="1"/>
            <c:invertIfNegative val="0"/>
            <c:bubble3D val="0"/>
            <c:spPr>
              <a:solidFill>
                <a:srgbClr val="006666">
                  <a:lumMod val="60000"/>
                  <a:lumOff val="40000"/>
                </a:srgbClr>
              </a:solidFill>
            </c:spPr>
            <c:extLst xmlns:c16r2="http://schemas.microsoft.com/office/drawing/2015/06/chart">
              <c:ext xmlns:c16="http://schemas.microsoft.com/office/drawing/2014/chart" uri="{C3380CC4-5D6E-409C-BE32-E72D297353CC}">
                <c16:uniqueId val="{00000003-0505-4393-991E-4BA8734045BB}"/>
              </c:ext>
            </c:extLst>
          </c:dPt>
          <c:dPt>
            <c:idx val="2"/>
            <c:invertIfNegative val="0"/>
            <c:bubble3D val="0"/>
            <c:spPr>
              <a:solidFill>
                <a:srgbClr val="00B050"/>
              </a:solidFill>
            </c:spPr>
            <c:extLst xmlns:c16r2="http://schemas.microsoft.com/office/drawing/2015/06/chart">
              <c:ext xmlns:c16="http://schemas.microsoft.com/office/drawing/2014/chart" uri="{C3380CC4-5D6E-409C-BE32-E72D297353CC}">
                <c16:uniqueId val="{00000004-0505-4393-991E-4BA8734045BB}"/>
              </c:ext>
            </c:extLst>
          </c:dPt>
          <c:dPt>
            <c:idx val="3"/>
            <c:invertIfNegative val="0"/>
            <c:bubble3D val="0"/>
            <c:spPr>
              <a:solidFill>
                <a:srgbClr val="FFFF00"/>
              </a:solidFill>
            </c:spPr>
            <c:extLst xmlns:c16r2="http://schemas.microsoft.com/office/drawing/2015/06/chart">
              <c:ext xmlns:c16="http://schemas.microsoft.com/office/drawing/2014/chart" uri="{C3380CC4-5D6E-409C-BE32-E72D297353CC}">
                <c16:uniqueId val="{00000005-0505-4393-991E-4BA8734045BB}"/>
              </c:ext>
            </c:extLst>
          </c:dPt>
          <c:dPt>
            <c:idx val="4"/>
            <c:invertIfNegative val="0"/>
            <c:bubble3D val="0"/>
            <c:spPr>
              <a:solidFill>
                <a:srgbClr val="002060"/>
              </a:solidFill>
            </c:spPr>
            <c:extLst xmlns:c16r2="http://schemas.microsoft.com/office/drawing/2015/06/chart">
              <c:ext xmlns:c16="http://schemas.microsoft.com/office/drawing/2014/chart" uri="{C3380CC4-5D6E-409C-BE32-E72D297353CC}">
                <c16:uniqueId val="{00000000-3F78-4E99-9840-DA89EC3E0D06}"/>
              </c:ext>
            </c:extLst>
          </c:dPt>
          <c:dPt>
            <c:idx val="5"/>
            <c:invertIfNegative val="0"/>
            <c:bubble3D val="0"/>
            <c:spPr>
              <a:solidFill>
                <a:srgbClr val="FFC000"/>
              </a:solidFill>
            </c:spPr>
            <c:extLst xmlns:c16r2="http://schemas.microsoft.com/office/drawing/2015/06/chart">
              <c:ext xmlns:c16="http://schemas.microsoft.com/office/drawing/2014/chart" uri="{C3380CC4-5D6E-409C-BE32-E72D297353CC}">
                <c16:uniqueId val="{00000006-0505-4393-991E-4BA8734045BB}"/>
              </c:ext>
            </c:extLst>
          </c:dPt>
          <c:dPt>
            <c:idx val="6"/>
            <c:invertIfNegative val="0"/>
            <c:bubble3D val="0"/>
            <c:spPr>
              <a:solidFill>
                <a:srgbClr val="C00000"/>
              </a:solidFill>
            </c:spPr>
            <c:extLst xmlns:c16r2="http://schemas.microsoft.com/office/drawing/2015/06/chart">
              <c:ext xmlns:c16="http://schemas.microsoft.com/office/drawing/2014/chart" uri="{C3380CC4-5D6E-409C-BE32-E72D297353CC}">
                <c16:uniqueId val="{00000001-AB71-4F54-BD65-EF6AAB5CE8CC}"/>
              </c:ext>
            </c:extLst>
          </c:dPt>
          <c:dLbls>
            <c:numFmt formatCode="#,##0.0" sourceLinked="0"/>
            <c:spPr>
              <a:noFill/>
              <a:ln>
                <a:noFill/>
              </a:ln>
              <a:effectLst/>
            </c:spPr>
            <c:txPr>
              <a:bodyPr/>
              <a:lstStyle/>
              <a:p>
                <a:pPr>
                  <a:defRPr sz="18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'Figure 1'!$B$5:$B$11</c:f>
              <c:strCache>
                <c:ptCount val="7"/>
                <c:pt idx="0">
                  <c:v>RDHS 1992</c:v>
                </c:pt>
                <c:pt idx="1">
                  <c:v>RDHS 2000</c:v>
                </c:pt>
                <c:pt idx="2">
                  <c:v>RDHS 2005</c:v>
                </c:pt>
                <c:pt idx="3">
                  <c:v>RIDHS 2007-08</c:v>
                </c:pt>
                <c:pt idx="4">
                  <c:v>RDHS 2010</c:v>
                </c:pt>
                <c:pt idx="5">
                  <c:v>RDHS 2014-15</c:v>
                </c:pt>
                <c:pt idx="6">
                  <c:v>RDHS 2019-20</c:v>
                </c:pt>
              </c:strCache>
            </c:strRef>
          </c:cat>
          <c:val>
            <c:numRef>
              <c:f>'Figure 1'!$C$5:$C$11</c:f>
              <c:numCache>
                <c:formatCode>0.0</c:formatCode>
                <c:ptCount val="7"/>
                <c:pt idx="0">
                  <c:v>6.2</c:v>
                </c:pt>
                <c:pt idx="1">
                  <c:v>5.8</c:v>
                </c:pt>
                <c:pt idx="2">
                  <c:v>6.1</c:v>
                </c:pt>
                <c:pt idx="3">
                  <c:v>5.5</c:v>
                </c:pt>
                <c:pt idx="4">
                  <c:v>4.6</c:v>
                </c:pt>
                <c:pt idx="5">
                  <c:v>4.2</c:v>
                </c:pt>
                <c:pt idx="6">
                  <c:v>4.1</c:v>
                </c:pt>
              </c:numCache>
            </c:numRef>
          </c:val>
          <c:extLst xmlns:c16r2="http://schemas.microsoft.com/office/drawing/2015/06/chart">
            <c:ext xmlns:c16="http://schemas.microsoft.com/office/drawing/2014/chart" uri="{C3380CC4-5D6E-409C-BE32-E72D297353CC}">
              <c16:uniqueId val="{00000001-3F78-4E99-9840-DA89EC3E0D06}"/>
            </c:ext>
          </c:extLst>
        </c:ser>
        <c:dLbls>
          <c:showLegendKey val="0"/>
          <c:showVal val="1"/>
          <c:showCatName val="0"/>
          <c:showSerName val="0"/>
          <c:showPercent val="0"/>
          <c:showBubbleSize val="0"/>
        </c:dLbls>
        <c:gapWidth val="110"/>
        <c:overlap val="-25"/>
        <c:axId val="-2137675192"/>
        <c:axId val="-2137770632"/>
      </c:barChart>
      <c:catAx>
        <c:axId val="-2137675192"/>
        <c:scaling>
          <c:orientation val="minMax"/>
        </c:scaling>
        <c:delete val="0"/>
        <c:axPos val="b"/>
        <c:numFmt formatCode="General" sourceLinked="0"/>
        <c:majorTickMark val="none"/>
        <c:minorTickMark val="none"/>
        <c:tickLblPos val="nextTo"/>
        <c:txPr>
          <a:bodyPr/>
          <a:lstStyle/>
          <a:p>
            <a:pPr>
              <a:defRPr sz="1800"/>
            </a:pPr>
            <a:endParaRPr lang="en-US"/>
          </a:p>
        </c:txPr>
        <c:crossAx val="-2137770632"/>
        <c:crosses val="autoZero"/>
        <c:auto val="1"/>
        <c:lblAlgn val="ctr"/>
        <c:lblOffset val="100"/>
        <c:noMultiLvlLbl val="0"/>
      </c:catAx>
      <c:valAx>
        <c:axId val="-2137770632"/>
        <c:scaling>
          <c:orientation val="minMax"/>
        </c:scaling>
        <c:delete val="1"/>
        <c:axPos val="l"/>
        <c:numFmt formatCode="0.0" sourceLinked="1"/>
        <c:majorTickMark val="none"/>
        <c:minorTickMark val="none"/>
        <c:tickLblPos val="nextTo"/>
        <c:crossAx val="-2137675192"/>
        <c:crosses val="autoZero"/>
        <c:crossBetween val="between"/>
      </c:valAx>
    </c:plotArea>
    <c:plotVisOnly val="1"/>
    <c:dispBlanksAs val="gap"/>
    <c:showDLblsOverMax val="0"/>
  </c:chart>
  <c:spPr>
    <a:ln>
      <a:noFill/>
    </a:ln>
  </c:spPr>
  <c:txPr>
    <a:bodyPr/>
    <a:lstStyle/>
    <a:p>
      <a:pPr>
        <a:defRPr b="1"/>
      </a:pPr>
      <a:endParaRPr lang="en-US"/>
    </a:p>
  </c:tx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425658470322789"/>
          <c:y val="0.147939393939394"/>
          <c:w val="0.934042340102224"/>
          <c:h val="0.736292768192608"/>
        </c:manualLayout>
      </c:layout>
      <c:lineChart>
        <c:grouping val="standard"/>
        <c:varyColors val="0"/>
        <c:ser>
          <c:idx val="0"/>
          <c:order val="0"/>
          <c:tx>
            <c:strRef>
              <c:f>Sheet1!$C$32</c:f>
              <c:strCache>
                <c:ptCount val="1"/>
                <c:pt idx="0">
                  <c:v>Urban </c:v>
                </c:pt>
              </c:strCache>
            </c:strRef>
          </c:tx>
          <c:spPr>
            <a:ln w="28575" cap="rnd">
              <a:solidFill>
                <a:srgbClr val="0099FF"/>
              </a:solidFill>
              <a:round/>
            </a:ln>
            <a:effectLst/>
          </c:spPr>
          <c:marker>
            <c:symbol val="none"/>
          </c:marker>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Sheet1!$D$31:$J$31</c:f>
              <c:strCache>
                <c:ptCount val="6"/>
                <c:pt idx="0">
                  <c:v>RHDS 1992</c:v>
                </c:pt>
                <c:pt idx="1">
                  <c:v>RDHS 2000</c:v>
                </c:pt>
                <c:pt idx="2">
                  <c:v>RDHS 2005</c:v>
                </c:pt>
                <c:pt idx="3">
                  <c:v>RDHS 2010</c:v>
                </c:pt>
                <c:pt idx="4">
                  <c:v>RDHS 2014-15</c:v>
                </c:pt>
                <c:pt idx="5">
                  <c:v>RDHS 2019-20</c:v>
                </c:pt>
              </c:strCache>
            </c:strRef>
          </c:cat>
          <c:val>
            <c:numRef>
              <c:f>Sheet1!$D$32:$J$32</c:f>
              <c:numCache>
                <c:formatCode>General</c:formatCode>
                <c:ptCount val="6"/>
                <c:pt idx="0">
                  <c:v>4.5</c:v>
                </c:pt>
                <c:pt idx="1">
                  <c:v>5.2</c:v>
                </c:pt>
                <c:pt idx="2">
                  <c:v>4.9</c:v>
                </c:pt>
                <c:pt idx="3">
                  <c:v>3.4</c:v>
                </c:pt>
                <c:pt idx="4">
                  <c:v>3.6</c:v>
                </c:pt>
                <c:pt idx="5" formatCode="0.0">
                  <c:v>3.4</c:v>
                </c:pt>
              </c:numCache>
            </c:numRef>
          </c:val>
          <c:smooth val="0"/>
          <c:extLst xmlns:c16r2="http://schemas.microsoft.com/office/drawing/2015/06/chart">
            <c:ext xmlns:c16="http://schemas.microsoft.com/office/drawing/2014/chart" uri="{C3380CC4-5D6E-409C-BE32-E72D297353CC}">
              <c16:uniqueId val="{00000000-B7A2-4A7F-9AEE-E48CA7F988BB}"/>
            </c:ext>
          </c:extLst>
        </c:ser>
        <c:ser>
          <c:idx val="1"/>
          <c:order val="1"/>
          <c:tx>
            <c:strRef>
              <c:f>Sheet1!$C$33</c:f>
              <c:strCache>
                <c:ptCount val="1"/>
                <c:pt idx="0">
                  <c:v>Rural</c:v>
                </c:pt>
              </c:strCache>
            </c:strRef>
          </c:tx>
          <c:spPr>
            <a:ln w="28575" cap="rnd">
              <a:solidFill>
                <a:srgbClr val="341A2B"/>
              </a:solidFill>
              <a:round/>
            </a:ln>
            <a:effectLst/>
          </c:spPr>
          <c:marker>
            <c:symbol val="none"/>
          </c:marker>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Sheet1!$D$31:$J$31</c:f>
              <c:strCache>
                <c:ptCount val="6"/>
                <c:pt idx="0">
                  <c:v>RHDS 1992</c:v>
                </c:pt>
                <c:pt idx="1">
                  <c:v>RDHS 2000</c:v>
                </c:pt>
                <c:pt idx="2">
                  <c:v>RDHS 2005</c:v>
                </c:pt>
                <c:pt idx="3">
                  <c:v>RDHS 2010</c:v>
                </c:pt>
                <c:pt idx="4">
                  <c:v>RDHS 2014-15</c:v>
                </c:pt>
                <c:pt idx="5">
                  <c:v>RDHS 2019-20</c:v>
                </c:pt>
              </c:strCache>
            </c:strRef>
          </c:cat>
          <c:val>
            <c:numRef>
              <c:f>Sheet1!$D$33:$J$33</c:f>
              <c:numCache>
                <c:formatCode>General</c:formatCode>
                <c:ptCount val="6"/>
                <c:pt idx="0">
                  <c:v>6.3</c:v>
                </c:pt>
                <c:pt idx="1">
                  <c:v>5.9</c:v>
                </c:pt>
                <c:pt idx="2">
                  <c:v>6.3</c:v>
                </c:pt>
                <c:pt idx="3">
                  <c:v>4.8</c:v>
                </c:pt>
                <c:pt idx="4">
                  <c:v>4.3</c:v>
                </c:pt>
                <c:pt idx="5" formatCode="0.0">
                  <c:v>4.3</c:v>
                </c:pt>
              </c:numCache>
            </c:numRef>
          </c:val>
          <c:smooth val="0"/>
          <c:extLst xmlns:c16r2="http://schemas.microsoft.com/office/drawing/2015/06/chart">
            <c:ext xmlns:c16="http://schemas.microsoft.com/office/drawing/2014/chart" uri="{C3380CC4-5D6E-409C-BE32-E72D297353CC}">
              <c16:uniqueId val="{00000001-B7A2-4A7F-9AEE-E48CA7F988BB}"/>
            </c:ext>
          </c:extLst>
        </c:ser>
        <c:dLbls>
          <c:showLegendKey val="0"/>
          <c:showVal val="0"/>
          <c:showCatName val="0"/>
          <c:showSerName val="0"/>
          <c:showPercent val="0"/>
          <c:showBubbleSize val="0"/>
        </c:dLbls>
        <c:marker val="1"/>
        <c:smooth val="0"/>
        <c:axId val="-2093466664"/>
        <c:axId val="-2093463304"/>
        <c:extLst xmlns:c16r2="http://schemas.microsoft.com/office/drawing/2015/06/chart">
          <c:ext xmlns:c15="http://schemas.microsoft.com/office/drawing/2012/chart" uri="{02D57815-91ED-43cb-92C2-25804820EDAC}">
            <c15:filteredLineSeries>
              <c15:ser>
                <c:idx val="2"/>
                <c:order val="2"/>
                <c:tx>
                  <c:strRef>
                    <c:extLst>
                      <c:ext uri="{02D57815-91ED-43cb-92C2-25804820EDAC}">
                        <c15:formulaRef>
                          <c15:sqref>Sheet1!$C$34</c15:sqref>
                        </c15:formulaRef>
                      </c:ext>
                    </c:extLst>
                    <c:strCache>
                      <c:ptCount val="1"/>
                      <c:pt idx="0">
                        <c:v>Total</c:v>
                      </c:pt>
                    </c:strCache>
                  </c:strRef>
                </c:tx>
                <c:spPr>
                  <a:ln w="28575" cap="rnd">
                    <a:solidFill>
                      <a:srgbClr val="C00000"/>
                    </a:solidFill>
                    <a:round/>
                  </a:ln>
                  <a:effectLst/>
                </c:spPr>
                <c:marker>
                  <c:symbol val="none"/>
                </c:marker>
                <c:dLbls>
                  <c:dLbl>
                    <c:idx val="3"/>
                    <c:layout>
                      <c:manualLayout>
                        <c:x val="5.8479532163742687E-3"/>
                        <c:y val="-6.1353869531896817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2-B582-41F1-9BA1-45E8B8D0B334}"/>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Sheet1!$D$31:$J$31</c15:sqref>
                        </c15:formulaRef>
                      </c:ext>
                    </c:extLst>
                    <c:strCache>
                      <c:ptCount val="6"/>
                      <c:pt idx="0">
                        <c:v>RHDS 1992</c:v>
                      </c:pt>
                      <c:pt idx="1">
                        <c:v>RDHS 2000</c:v>
                      </c:pt>
                      <c:pt idx="2">
                        <c:v>RDHS 2005</c:v>
                      </c:pt>
                      <c:pt idx="3">
                        <c:v>RDHS 2010</c:v>
                      </c:pt>
                      <c:pt idx="4">
                        <c:v>RDHS 2014-15</c:v>
                      </c:pt>
                      <c:pt idx="5">
                        <c:v>RDHS 2019-20</c:v>
                      </c:pt>
                    </c:strCache>
                  </c:strRef>
                </c:cat>
                <c:val>
                  <c:numRef>
                    <c:extLst>
                      <c:ext uri="{02D57815-91ED-43cb-92C2-25804820EDAC}">
                        <c15:formulaRef>
                          <c15:sqref>Sheet1!$D$34:$J$34</c15:sqref>
                        </c15:formulaRef>
                      </c:ext>
                    </c:extLst>
                    <c:numCache>
                      <c:formatCode>General</c:formatCode>
                      <c:ptCount val="6"/>
                      <c:pt idx="0">
                        <c:v>6.2</c:v>
                      </c:pt>
                      <c:pt idx="1">
                        <c:v>5.8</c:v>
                      </c:pt>
                      <c:pt idx="2">
                        <c:v>6.1</c:v>
                      </c:pt>
                      <c:pt idx="3">
                        <c:v>4.5999999999999996</c:v>
                      </c:pt>
                      <c:pt idx="4">
                        <c:v>4.2</c:v>
                      </c:pt>
                      <c:pt idx="5">
                        <c:v>4.0999999999999996</c:v>
                      </c:pt>
                    </c:numCache>
                  </c:numRef>
                </c:val>
                <c:smooth val="0"/>
                <c:extLst>
                  <c:ext xmlns:c16="http://schemas.microsoft.com/office/drawing/2014/chart" uri="{C3380CC4-5D6E-409C-BE32-E72D297353CC}">
                    <c16:uniqueId val="{00000002-B7A2-4A7F-9AEE-E48CA7F988BB}"/>
                  </c:ext>
                </c:extLst>
              </c15:ser>
            </c15:filteredLineSeries>
          </c:ext>
        </c:extLst>
      </c:lineChart>
      <c:catAx>
        <c:axId val="-2093466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2093463304"/>
        <c:crosses val="autoZero"/>
        <c:auto val="1"/>
        <c:lblAlgn val="ctr"/>
        <c:lblOffset val="100"/>
        <c:noMultiLvlLbl val="0"/>
      </c:catAx>
      <c:valAx>
        <c:axId val="-2093463304"/>
        <c:scaling>
          <c:orientation val="minMax"/>
          <c:max val="8.0"/>
        </c:scaling>
        <c:delete val="1"/>
        <c:axPos val="l"/>
        <c:numFmt formatCode="General" sourceLinked="1"/>
        <c:majorTickMark val="none"/>
        <c:minorTickMark val="none"/>
        <c:tickLblPos val="nextTo"/>
        <c:crossAx val="-209346666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
          <c:y val="0.138447259309978"/>
          <c:w val="0.969187675070028"/>
          <c:h val="0.760973139227162"/>
        </c:manualLayout>
      </c:layout>
      <c:lineChart>
        <c:grouping val="standard"/>
        <c:varyColors val="0"/>
        <c:ser>
          <c:idx val="0"/>
          <c:order val="0"/>
          <c:tx>
            <c:strRef>
              <c:f>Sheet1!$A$2</c:f>
              <c:strCache>
                <c:ptCount val="1"/>
                <c:pt idx="0">
                  <c:v>Neonatal mortality</c:v>
                </c:pt>
              </c:strCache>
            </c:strRef>
          </c:tx>
          <c:spPr>
            <a:ln>
              <a:solidFill>
                <a:srgbClr val="33CC33"/>
              </a:solidFill>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Sheet1!$B$1:$G$1</c:f>
              <c:strCache>
                <c:ptCount val="6"/>
                <c:pt idx="0">
                  <c:v>2000</c:v>
                </c:pt>
                <c:pt idx="1">
                  <c:v>2005</c:v>
                </c:pt>
                <c:pt idx="2">
                  <c:v>2007-08 </c:v>
                </c:pt>
                <c:pt idx="3">
                  <c:v>2010</c:v>
                </c:pt>
                <c:pt idx="4">
                  <c:v>2014-15 </c:v>
                </c:pt>
                <c:pt idx="5">
                  <c:v>2019-20 </c:v>
                </c:pt>
              </c:strCache>
            </c:strRef>
          </c:cat>
          <c:val>
            <c:numRef>
              <c:f>Sheet1!$B$2:$G$2</c:f>
              <c:numCache>
                <c:formatCode>General</c:formatCode>
                <c:ptCount val="6"/>
                <c:pt idx="0">
                  <c:v>44.0</c:v>
                </c:pt>
                <c:pt idx="1">
                  <c:v>37.0</c:v>
                </c:pt>
                <c:pt idx="2">
                  <c:v>28.0</c:v>
                </c:pt>
                <c:pt idx="3">
                  <c:v>27.0</c:v>
                </c:pt>
                <c:pt idx="4">
                  <c:v>20.0</c:v>
                </c:pt>
                <c:pt idx="5">
                  <c:v>19.0</c:v>
                </c:pt>
              </c:numCache>
            </c:numRef>
          </c:val>
          <c:smooth val="0"/>
          <c:extLst xmlns:c16r2="http://schemas.microsoft.com/office/drawing/2015/06/chart">
            <c:ext xmlns:c16="http://schemas.microsoft.com/office/drawing/2014/chart" uri="{C3380CC4-5D6E-409C-BE32-E72D297353CC}">
              <c16:uniqueId val="{00000000-F618-4DA9-A7FF-2FA9F2EB52A6}"/>
            </c:ext>
          </c:extLst>
        </c:ser>
        <c:ser>
          <c:idx val="1"/>
          <c:order val="1"/>
          <c:tx>
            <c:strRef>
              <c:f>Sheet1!$A$3</c:f>
              <c:strCache>
                <c:ptCount val="1"/>
                <c:pt idx="0">
                  <c:v>Infant mortality</c:v>
                </c:pt>
              </c:strCache>
            </c:strRef>
          </c:tx>
          <c:spPr>
            <a:ln>
              <a:solidFill>
                <a:schemeClr val="tx2"/>
              </a:solidFill>
            </a:ln>
            <a:effectLst/>
          </c:spPr>
          <c:marker>
            <c:symbol val="none"/>
          </c:marker>
          <c:dLbls>
            <c:dLbl>
              <c:idx val="4"/>
              <c:layout>
                <c:manualLayout>
                  <c:x val="-0.027046783625731"/>
                  <c:y val="-0.0211523559555056"/>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F618-4DA9-A7FF-2FA9F2EB52A6}"/>
                </c:ext>
              </c:extLst>
            </c:dLbl>
            <c:dLbl>
              <c:idx val="5"/>
              <c:layout>
                <c:manualLayout>
                  <c:x val="-0.0124263249988489"/>
                  <c:y val="0.00217538025138152"/>
                </c:manualLayout>
              </c:layout>
              <c:dLblPos val="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Sheet1!$B$1:$G$1</c:f>
              <c:strCache>
                <c:ptCount val="6"/>
                <c:pt idx="0">
                  <c:v>2000</c:v>
                </c:pt>
                <c:pt idx="1">
                  <c:v>2005</c:v>
                </c:pt>
                <c:pt idx="2">
                  <c:v>2007-08 </c:v>
                </c:pt>
                <c:pt idx="3">
                  <c:v>2010</c:v>
                </c:pt>
                <c:pt idx="4">
                  <c:v>2014-15 </c:v>
                </c:pt>
                <c:pt idx="5">
                  <c:v>2019-20 </c:v>
                </c:pt>
              </c:strCache>
            </c:strRef>
          </c:cat>
          <c:val>
            <c:numRef>
              <c:f>Sheet1!$B$3:$G$3</c:f>
              <c:numCache>
                <c:formatCode>General</c:formatCode>
                <c:ptCount val="6"/>
                <c:pt idx="0">
                  <c:v>107.0</c:v>
                </c:pt>
                <c:pt idx="1">
                  <c:v>86.0</c:v>
                </c:pt>
                <c:pt idx="2">
                  <c:v>62.0</c:v>
                </c:pt>
                <c:pt idx="3">
                  <c:v>50.0</c:v>
                </c:pt>
                <c:pt idx="4">
                  <c:v>32.0</c:v>
                </c:pt>
                <c:pt idx="5">
                  <c:v>33.0</c:v>
                </c:pt>
              </c:numCache>
            </c:numRef>
          </c:val>
          <c:smooth val="0"/>
          <c:extLst xmlns:c16r2="http://schemas.microsoft.com/office/drawing/2015/06/chart">
            <c:ext xmlns:c16="http://schemas.microsoft.com/office/drawing/2014/chart" uri="{C3380CC4-5D6E-409C-BE32-E72D297353CC}">
              <c16:uniqueId val="{00000001-F618-4DA9-A7FF-2FA9F2EB52A6}"/>
            </c:ext>
          </c:extLst>
        </c:ser>
        <c:ser>
          <c:idx val="2"/>
          <c:order val="2"/>
          <c:tx>
            <c:strRef>
              <c:f>Sheet1!$A$4</c:f>
              <c:strCache>
                <c:ptCount val="1"/>
                <c:pt idx="0">
                  <c:v>Under-five mortality</c:v>
                </c:pt>
              </c:strCache>
            </c:strRef>
          </c:tx>
          <c:spPr>
            <a:ln>
              <a:solidFill>
                <a:srgbClr val="CC3300"/>
              </a:solidFill>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Sheet1!$B$1:$G$1</c:f>
              <c:strCache>
                <c:ptCount val="6"/>
                <c:pt idx="0">
                  <c:v>2000</c:v>
                </c:pt>
                <c:pt idx="1">
                  <c:v>2005</c:v>
                </c:pt>
                <c:pt idx="2">
                  <c:v>2007-08 </c:v>
                </c:pt>
                <c:pt idx="3">
                  <c:v>2010</c:v>
                </c:pt>
                <c:pt idx="4">
                  <c:v>2014-15 </c:v>
                </c:pt>
                <c:pt idx="5">
                  <c:v>2019-20 </c:v>
                </c:pt>
              </c:strCache>
            </c:strRef>
          </c:cat>
          <c:val>
            <c:numRef>
              <c:f>Sheet1!$B$4:$G$4</c:f>
              <c:numCache>
                <c:formatCode>General</c:formatCode>
                <c:ptCount val="6"/>
                <c:pt idx="0">
                  <c:v>196.0</c:v>
                </c:pt>
                <c:pt idx="1">
                  <c:v>152.0</c:v>
                </c:pt>
                <c:pt idx="2">
                  <c:v>103.0</c:v>
                </c:pt>
                <c:pt idx="3">
                  <c:v>76.0</c:v>
                </c:pt>
                <c:pt idx="4">
                  <c:v>50.0</c:v>
                </c:pt>
                <c:pt idx="5">
                  <c:v>45.0</c:v>
                </c:pt>
              </c:numCache>
            </c:numRef>
          </c:val>
          <c:smooth val="0"/>
          <c:extLst xmlns:c16r2="http://schemas.microsoft.com/office/drawing/2015/06/chart">
            <c:ext xmlns:c16="http://schemas.microsoft.com/office/drawing/2014/chart" uri="{C3380CC4-5D6E-409C-BE32-E72D297353CC}">
              <c16:uniqueId val="{00000002-F618-4DA9-A7FF-2FA9F2EB52A6}"/>
            </c:ext>
          </c:extLst>
        </c:ser>
        <c:ser>
          <c:idx val="3"/>
          <c:order val="3"/>
          <c:tx>
            <c:strRef>
              <c:f>Sheet1!$A$5</c:f>
              <c:strCache>
                <c:ptCount val="1"/>
              </c:strCache>
            </c:strRef>
          </c:tx>
          <c:marker>
            <c:symbol val="none"/>
          </c:marker>
          <c:cat>
            <c:strRef>
              <c:f>Sheet1!$B$1:$G$1</c:f>
              <c:strCache>
                <c:ptCount val="6"/>
                <c:pt idx="0">
                  <c:v>2000</c:v>
                </c:pt>
                <c:pt idx="1">
                  <c:v>2005</c:v>
                </c:pt>
                <c:pt idx="2">
                  <c:v>2007-08 </c:v>
                </c:pt>
                <c:pt idx="3">
                  <c:v>2010</c:v>
                </c:pt>
                <c:pt idx="4">
                  <c:v>2014-15 </c:v>
                </c:pt>
                <c:pt idx="5">
                  <c:v>2019-20 </c:v>
                </c:pt>
              </c:strCache>
            </c:strRef>
          </c:cat>
          <c:val>
            <c:numRef>
              <c:f>Sheet1!$B$5:$G$5</c:f>
              <c:numCache>
                <c:formatCode>General</c:formatCode>
                <c:ptCount val="6"/>
              </c:numCache>
            </c:numRef>
          </c:val>
          <c:smooth val="0"/>
          <c:extLst xmlns:c16r2="http://schemas.microsoft.com/office/drawing/2015/06/chart">
            <c:ext xmlns:c16="http://schemas.microsoft.com/office/drawing/2014/chart" uri="{C3380CC4-5D6E-409C-BE32-E72D297353CC}">
              <c16:uniqueId val="{00000004-F618-4DA9-A7FF-2FA9F2EB52A6}"/>
            </c:ext>
          </c:extLst>
        </c:ser>
        <c:dLbls>
          <c:showLegendKey val="0"/>
          <c:showVal val="0"/>
          <c:showCatName val="0"/>
          <c:showSerName val="0"/>
          <c:showPercent val="0"/>
          <c:showBubbleSize val="0"/>
        </c:dLbls>
        <c:marker val="1"/>
        <c:smooth val="0"/>
        <c:axId val="-2093568152"/>
        <c:axId val="-2092444008"/>
      </c:lineChart>
      <c:catAx>
        <c:axId val="-2093568152"/>
        <c:scaling>
          <c:orientation val="minMax"/>
        </c:scaling>
        <c:delete val="0"/>
        <c:axPos val="b"/>
        <c:numFmt formatCode="General" sourceLinked="1"/>
        <c:majorTickMark val="none"/>
        <c:minorTickMark val="none"/>
        <c:tickLblPos val="nextTo"/>
        <c:spPr>
          <a:noFill/>
          <a:ln w="9516" cap="flat" cmpd="sng" algn="ctr">
            <a:solidFill>
              <a:schemeClr val="tx1"/>
            </a:solidFill>
            <a:round/>
          </a:ln>
          <a:effectLst/>
        </c:spPr>
        <c:txPr>
          <a:bodyPr rot="-60000000" spcFirstLastPara="1" vertOverflow="ellipsis" vert="horz" wrap="square" anchor="ctr" anchorCtr="1"/>
          <a:lstStyle/>
          <a:p>
            <a:pPr>
              <a:defRPr sz="1798" b="1" i="0" u="none" strike="noStrike" kern="1200" baseline="0">
                <a:solidFill>
                  <a:schemeClr val="tx1"/>
                </a:solidFill>
                <a:latin typeface="+mn-lt"/>
                <a:ea typeface="+mn-ea"/>
                <a:cs typeface="+mn-cs"/>
              </a:defRPr>
            </a:pPr>
            <a:endParaRPr lang="en-US"/>
          </a:p>
        </c:txPr>
        <c:crossAx val="-2092444008"/>
        <c:crosses val="autoZero"/>
        <c:auto val="1"/>
        <c:lblAlgn val="ctr"/>
        <c:lblOffset val="100"/>
        <c:noMultiLvlLbl val="0"/>
      </c:catAx>
      <c:valAx>
        <c:axId val="-2092444008"/>
        <c:scaling>
          <c:orientation val="minMax"/>
          <c:max val="200.0"/>
          <c:min val="0.0"/>
        </c:scaling>
        <c:delete val="1"/>
        <c:axPos val="l"/>
        <c:numFmt formatCode="General" sourceLinked="1"/>
        <c:majorTickMark val="out"/>
        <c:minorTickMark val="none"/>
        <c:tickLblPos val="nextTo"/>
        <c:crossAx val="-2093568152"/>
        <c:crosses val="autoZero"/>
        <c:crossBetween val="between"/>
      </c:valAx>
      <c:spPr>
        <a:noFill/>
        <a:ln w="25377">
          <a:noFill/>
        </a:ln>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tockChart>
        <c:ser>
          <c:idx val="0"/>
          <c:order val="0"/>
          <c:tx>
            <c:strRef>
              <c:f>Sheet1!$B$1</c:f>
              <c:strCache>
                <c:ptCount val="1"/>
                <c:pt idx="0">
                  <c:v>High</c:v>
                </c:pt>
              </c:strCache>
            </c:strRef>
          </c:tx>
          <c:spPr>
            <a:ln w="19028" cap="rnd">
              <a:noFill/>
              <a:round/>
            </a:ln>
            <a:effectLst/>
          </c:spPr>
          <c:marker>
            <c:symbol val="none"/>
          </c:marker>
          <c:cat>
            <c:strRef>
              <c:f>Sheet1!$A$2:$A$6</c:f>
              <c:strCache>
                <c:ptCount val="5"/>
                <c:pt idx="0">
                  <c:v>2000 RDHS</c:v>
                </c:pt>
                <c:pt idx="1">
                  <c:v>2005 RDHS</c:v>
                </c:pt>
                <c:pt idx="2">
                  <c:v>2010 RDHS</c:v>
                </c:pt>
                <c:pt idx="3">
                  <c:v>2014-15 RDHS</c:v>
                </c:pt>
                <c:pt idx="4">
                  <c:v>2019-20 RDHS</c:v>
                </c:pt>
              </c:strCache>
            </c:strRef>
          </c:cat>
          <c:val>
            <c:numRef>
              <c:f>Sheet1!$B$2:$B$6</c:f>
              <c:numCache>
                <c:formatCode>General</c:formatCode>
                <c:ptCount val="5"/>
                <c:pt idx="0">
                  <c:v>1267.0</c:v>
                </c:pt>
                <c:pt idx="1">
                  <c:v>908.0</c:v>
                </c:pt>
                <c:pt idx="2">
                  <c:v>584.0</c:v>
                </c:pt>
                <c:pt idx="3">
                  <c:v>287.0</c:v>
                </c:pt>
                <c:pt idx="4">
                  <c:v>281.0</c:v>
                </c:pt>
              </c:numCache>
            </c:numRef>
          </c:val>
          <c:smooth val="0"/>
          <c:extLst xmlns:c16r2="http://schemas.microsoft.com/office/drawing/2015/06/chart">
            <c:ext xmlns:c16="http://schemas.microsoft.com/office/drawing/2014/chart" uri="{C3380CC4-5D6E-409C-BE32-E72D297353CC}">
              <c16:uniqueId val="{00000000-E16D-46F2-AFC4-BACFE2CDB565}"/>
            </c:ext>
          </c:extLst>
        </c:ser>
        <c:ser>
          <c:idx val="1"/>
          <c:order val="1"/>
          <c:tx>
            <c:strRef>
              <c:f>Sheet1!$C$1</c:f>
              <c:strCache>
                <c:ptCount val="1"/>
                <c:pt idx="0">
                  <c:v>Low</c:v>
                </c:pt>
              </c:strCache>
            </c:strRef>
          </c:tx>
          <c:spPr>
            <a:ln w="19028" cap="rnd">
              <a:noFill/>
              <a:round/>
            </a:ln>
            <a:effectLst/>
          </c:spPr>
          <c:marker>
            <c:symbol val="none"/>
          </c:marker>
          <c:cat>
            <c:strRef>
              <c:f>Sheet1!$A$2:$A$6</c:f>
              <c:strCache>
                <c:ptCount val="5"/>
                <c:pt idx="0">
                  <c:v>2000 RDHS</c:v>
                </c:pt>
                <c:pt idx="1">
                  <c:v>2005 RDHS</c:v>
                </c:pt>
                <c:pt idx="2">
                  <c:v>2010 RDHS</c:v>
                </c:pt>
                <c:pt idx="3">
                  <c:v>2014-15 RDHS</c:v>
                </c:pt>
                <c:pt idx="4">
                  <c:v>2019-20 RDHS</c:v>
                </c:pt>
              </c:strCache>
            </c:strRef>
          </c:cat>
          <c:val>
            <c:numRef>
              <c:f>Sheet1!$C$2:$C$6</c:f>
              <c:numCache>
                <c:formatCode>General</c:formatCode>
                <c:ptCount val="5"/>
                <c:pt idx="0">
                  <c:v>875.0</c:v>
                </c:pt>
                <c:pt idx="1">
                  <c:v>592.0</c:v>
                </c:pt>
                <c:pt idx="2">
                  <c:v>368.0</c:v>
                </c:pt>
                <c:pt idx="3">
                  <c:v>134.0</c:v>
                </c:pt>
                <c:pt idx="4">
                  <c:v>125.0</c:v>
                </c:pt>
              </c:numCache>
            </c:numRef>
          </c:val>
          <c:smooth val="0"/>
          <c:extLst xmlns:c16r2="http://schemas.microsoft.com/office/drawing/2015/06/chart">
            <c:ext xmlns:c16="http://schemas.microsoft.com/office/drawing/2014/chart" uri="{C3380CC4-5D6E-409C-BE32-E72D297353CC}">
              <c16:uniqueId val="{00000001-E16D-46F2-AFC4-BACFE2CDB565}"/>
            </c:ext>
          </c:extLst>
        </c:ser>
        <c:ser>
          <c:idx val="2"/>
          <c:order val="2"/>
          <c:tx>
            <c:strRef>
              <c:f>Sheet1!$D$1</c:f>
              <c:strCache>
                <c:ptCount val="1"/>
                <c:pt idx="0">
                  <c:v>Close</c:v>
                </c:pt>
              </c:strCache>
            </c:strRef>
          </c:tx>
          <c:spPr>
            <a:ln w="19028" cap="rnd">
              <a:noFill/>
              <a:round/>
            </a:ln>
            <a:effectLst/>
          </c:spPr>
          <c:marker>
            <c:symbol val="circle"/>
            <c:size val="14"/>
            <c:spPr>
              <a:solidFill>
                <a:schemeClr val="accent1"/>
              </a:solidFill>
              <a:ln w="9514" cap="flat" cmpd="sng">
                <a:solidFill>
                  <a:schemeClr val="accent4"/>
                </a:solidFill>
              </a:ln>
              <a:effectLst/>
            </c:spPr>
          </c:marker>
          <c:dPt>
            <c:idx val="1"/>
            <c:bubble3D val="0"/>
            <c:extLst xmlns:c16r2="http://schemas.microsoft.com/office/drawing/2015/06/chart">
              <c:ext xmlns:c16="http://schemas.microsoft.com/office/drawing/2014/chart" uri="{C3380CC4-5D6E-409C-BE32-E72D297353CC}">
                <c16:uniqueId val="{00000003-E16D-46F2-AFC4-BACFE2CDB565}"/>
              </c:ext>
            </c:extLst>
          </c:dPt>
          <c:dLbls>
            <c:spPr>
              <a:noFill/>
              <a:ln>
                <a:solidFill>
                  <a:schemeClr val="accent4"/>
                </a:solidFill>
              </a:ln>
              <a:effectLst/>
            </c:spPr>
            <c:txPr>
              <a:bodyPr rot="0" spcFirstLastPara="1" vertOverflow="ellipsis" vert="horz" wrap="square" lIns="38100" tIns="19050" rIns="38100" bIns="19050" anchor="ctr" anchorCtr="1">
                <a:spAutoFit/>
              </a:bodyPr>
              <a:lstStyle/>
              <a:p>
                <a:pPr>
                  <a:defRPr sz="1798" b="1"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5"/>
                <c:pt idx="0">
                  <c:v>2000 RDHS</c:v>
                </c:pt>
                <c:pt idx="1">
                  <c:v>2005 RDHS</c:v>
                </c:pt>
                <c:pt idx="2">
                  <c:v>2010 RDHS</c:v>
                </c:pt>
                <c:pt idx="3">
                  <c:v>2014-15 RDHS</c:v>
                </c:pt>
                <c:pt idx="4">
                  <c:v>2019-20 RDHS</c:v>
                </c:pt>
              </c:strCache>
            </c:strRef>
          </c:cat>
          <c:val>
            <c:numRef>
              <c:f>Sheet1!$D$2:$D$6</c:f>
              <c:numCache>
                <c:formatCode>General</c:formatCode>
                <c:ptCount val="5"/>
                <c:pt idx="0">
                  <c:v>1071.0</c:v>
                </c:pt>
                <c:pt idx="1">
                  <c:v>750.0</c:v>
                </c:pt>
                <c:pt idx="2">
                  <c:v>476.0</c:v>
                </c:pt>
                <c:pt idx="3">
                  <c:v>210.0</c:v>
                </c:pt>
                <c:pt idx="4">
                  <c:v>203.0</c:v>
                </c:pt>
              </c:numCache>
            </c:numRef>
          </c:val>
          <c:smooth val="0"/>
          <c:extLst xmlns:c16r2="http://schemas.microsoft.com/office/drawing/2015/06/chart">
            <c:ext xmlns:c16="http://schemas.microsoft.com/office/drawing/2014/chart" uri="{C3380CC4-5D6E-409C-BE32-E72D297353CC}">
              <c16:uniqueId val="{00000004-E16D-46F2-AFC4-BACFE2CDB565}"/>
            </c:ext>
          </c:extLst>
        </c:ser>
        <c:dLbls>
          <c:showLegendKey val="0"/>
          <c:showVal val="0"/>
          <c:showCatName val="0"/>
          <c:showSerName val="0"/>
          <c:showPercent val="0"/>
          <c:showBubbleSize val="0"/>
        </c:dLbls>
        <c:hiLowLines>
          <c:spPr>
            <a:ln w="25370" cap="flat" cmpd="sng" algn="ctr">
              <a:solidFill>
                <a:schemeClr val="tx1"/>
              </a:solidFill>
              <a:round/>
            </a:ln>
            <a:effectLst/>
          </c:spPr>
        </c:hiLowLines>
        <c:axId val="-2135372120"/>
        <c:axId val="-2135368536"/>
      </c:stockChart>
      <c:catAx>
        <c:axId val="-2135372120"/>
        <c:scaling>
          <c:orientation val="minMax"/>
        </c:scaling>
        <c:delete val="0"/>
        <c:axPos val="b"/>
        <c:numFmt formatCode="General" sourceLinked="1"/>
        <c:majorTickMark val="none"/>
        <c:minorTickMark val="none"/>
        <c:tickLblPos val="nextTo"/>
        <c:spPr>
          <a:noFill/>
          <a:ln w="9514" cap="flat" cmpd="sng" algn="ctr">
            <a:solidFill>
              <a:schemeClr val="tx1">
                <a:lumMod val="15000"/>
                <a:lumOff val="85000"/>
              </a:schemeClr>
            </a:solidFill>
            <a:round/>
          </a:ln>
          <a:effectLst/>
        </c:spPr>
        <c:txPr>
          <a:bodyPr rot="-60000000" spcFirstLastPara="1" vertOverflow="ellipsis" vert="horz" wrap="square" anchor="ctr" anchorCtr="1"/>
          <a:lstStyle/>
          <a:p>
            <a:pPr>
              <a:defRPr sz="1798" b="1" i="0" u="none" strike="noStrike" kern="1200" baseline="0">
                <a:solidFill>
                  <a:schemeClr val="tx1"/>
                </a:solidFill>
                <a:latin typeface="+mn-lt"/>
                <a:ea typeface="+mn-ea"/>
                <a:cs typeface="+mn-cs"/>
              </a:defRPr>
            </a:pPr>
            <a:endParaRPr lang="en-US"/>
          </a:p>
        </c:txPr>
        <c:crossAx val="-2135368536"/>
        <c:crosses val="autoZero"/>
        <c:auto val="1"/>
        <c:lblAlgn val="ctr"/>
        <c:lblOffset val="100"/>
        <c:noMultiLvlLbl val="0"/>
      </c:catAx>
      <c:valAx>
        <c:axId val="-2135368536"/>
        <c:scaling>
          <c:orientation val="minMax"/>
          <c:max val="1300.0"/>
          <c:min val="0.0"/>
        </c:scaling>
        <c:delete val="1"/>
        <c:axPos val="l"/>
        <c:majorGridlines>
          <c:spPr>
            <a:ln w="9514" cap="flat" cmpd="sng" algn="ctr">
              <a:solidFill>
                <a:schemeClr val="tx1">
                  <a:lumMod val="15000"/>
                  <a:lumOff val="85000"/>
                </a:schemeClr>
              </a:solidFill>
              <a:round/>
            </a:ln>
            <a:effectLst/>
          </c:spPr>
        </c:majorGridlines>
        <c:numFmt formatCode="General" sourceLinked="1"/>
        <c:majorTickMark val="out"/>
        <c:minorTickMark val="none"/>
        <c:tickLblPos val="nextTo"/>
        <c:crossAx val="-2135372120"/>
        <c:crosses val="autoZero"/>
        <c:crossBetween val="between"/>
      </c:valAx>
      <c:spPr>
        <a:noFill/>
        <a:ln w="25370">
          <a:noFill/>
        </a:ln>
      </c:spPr>
    </c:plotArea>
    <c:plotVisOnly val="1"/>
    <c:dispBlanksAs val="gap"/>
    <c:showDLblsOverMax val="0"/>
  </c:chart>
  <c:spPr>
    <a:noFill/>
    <a:ln>
      <a:noFill/>
    </a:ln>
    <a:effectLst/>
  </c:spPr>
  <c:txPr>
    <a:bodyPr/>
    <a:lstStyle/>
    <a:p>
      <a:pPr>
        <a:defRPr>
          <a:solidFill>
            <a:schemeClr val="tx1"/>
          </a:solidFill>
        </a:defRPr>
      </a:pPr>
      <a:endParaRPr lang="en-US"/>
    </a:p>
  </c:tx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0" dt="2020-11-30T10:46:37.836" idx="1">
    <p:pos x="10" y="10"/>
    <p:text>suggest showing totals only but combining with skilled assistance at delivery</p:text>
    <p:extLst>
      <p:ext uri="{C676402C-5697-4E1C-873F-D02D1690AC5C}">
        <p15:threadingInfo xmlns:p15="http://schemas.microsoft.com/office/powerpoint/2012/main" timeZoneBias="30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 Id="rId2"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drawing1.xml><?xml version="1.0" encoding="utf-8"?>
<c:userShapes xmlns:c="http://schemas.openxmlformats.org/drawingml/2006/chart">
  <cdr:relSizeAnchor xmlns:cdr="http://schemas.openxmlformats.org/drawingml/2006/chartDrawing">
    <cdr:from>
      <cdr:x>0.07063</cdr:x>
      <cdr:y>0.23077</cdr:y>
    </cdr:from>
    <cdr:to>
      <cdr:x>0.20663</cdr:x>
      <cdr:y>0.34629</cdr:y>
    </cdr:to>
    <cdr:sp macro="" textlink="">
      <cdr:nvSpPr>
        <cdr:cNvPr id="3" name="TextBox 1"/>
        <cdr:cNvSpPr txBox="1"/>
      </cdr:nvSpPr>
      <cdr:spPr>
        <a:xfrm xmlns:a="http://schemas.openxmlformats.org/drawingml/2006/main">
          <a:off x="672790" y="1143000"/>
          <a:ext cx="1295400" cy="57215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dirty="0"/>
            <a:t>Percent</a:t>
          </a:r>
        </a:p>
      </cdr:txBody>
    </cdr:sp>
  </cdr:relSizeAnchor>
</c:userShapes>
</file>

<file path=ppt/drawings/drawing2.xml><?xml version="1.0" encoding="utf-8"?>
<c:userShapes xmlns:c="http://schemas.openxmlformats.org/drawingml/2006/chart">
  <cdr:relSizeAnchor xmlns:cdr="http://schemas.openxmlformats.org/drawingml/2006/chartDrawing">
    <cdr:from>
      <cdr:x>0.05957</cdr:x>
      <cdr:y>0.92719</cdr:y>
    </cdr:from>
    <cdr:to>
      <cdr:x>0.21684</cdr:x>
      <cdr:y>1</cdr:y>
    </cdr:to>
    <cdr:sp macro="" textlink="">
      <cdr:nvSpPr>
        <cdr:cNvPr id="2" name="TextBox 1"/>
        <cdr:cNvSpPr txBox="1"/>
      </cdr:nvSpPr>
      <cdr:spPr>
        <a:xfrm xmlns:a="http://schemas.openxmlformats.org/drawingml/2006/main">
          <a:off x="357186" y="4124324"/>
          <a:ext cx="942975" cy="3238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0.25496</cdr:x>
      <cdr:y>0.08448</cdr:y>
    </cdr:from>
    <cdr:to>
      <cdr:x>0.52661</cdr:x>
      <cdr:y>0.1569</cdr:y>
    </cdr:to>
    <cdr:sp macro="" textlink="">
      <cdr:nvSpPr>
        <cdr:cNvPr id="3" name="TextBox 2"/>
        <cdr:cNvSpPr txBox="1"/>
      </cdr:nvSpPr>
      <cdr:spPr>
        <a:xfrm xmlns:a="http://schemas.openxmlformats.org/drawingml/2006/main">
          <a:off x="1528762" y="466724"/>
          <a:ext cx="1628775" cy="4000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userShapes>
</file>

<file path=ppt/drawings/drawing3.xml><?xml version="1.0" encoding="utf-8"?>
<c:userShapes xmlns:c="http://schemas.openxmlformats.org/drawingml/2006/chart">
  <cdr:relSizeAnchor xmlns:cdr="http://schemas.openxmlformats.org/drawingml/2006/chartDrawing">
    <cdr:from>
      <cdr:x>0</cdr:x>
      <cdr:y>0.21355</cdr:y>
    </cdr:from>
    <cdr:to>
      <cdr:x>0.17483</cdr:x>
      <cdr:y>0.31396</cdr:y>
    </cdr:to>
    <cdr:sp macro="" textlink="">
      <cdr:nvSpPr>
        <cdr:cNvPr id="2" name="TextBox 1">
          <a:extLst xmlns:a="http://schemas.openxmlformats.org/drawingml/2006/main">
            <a:ext uri="{FF2B5EF4-FFF2-40B4-BE49-F238E27FC236}">
              <a16:creationId xmlns:a16="http://schemas.microsoft.com/office/drawing/2014/main" xmlns="" id="{3EB9EF40-B732-4206-B58F-BB457DA99D5E}"/>
            </a:ext>
          </a:extLst>
        </cdr:cNvPr>
        <cdr:cNvSpPr txBox="1"/>
      </cdr:nvSpPr>
      <cdr:spPr>
        <a:xfrm xmlns:a="http://schemas.openxmlformats.org/drawingml/2006/main">
          <a:off x="-462516" y="972510"/>
          <a:ext cx="1518713" cy="4572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a:solidFill>
                <a:srgbClr val="660066"/>
              </a:solidFill>
            </a:rPr>
            <a:t>Rural</a:t>
          </a:r>
        </a:p>
      </cdr:txBody>
    </cdr:sp>
  </cdr:relSizeAnchor>
  <cdr:relSizeAnchor xmlns:cdr="http://schemas.openxmlformats.org/drawingml/2006/chartDrawing">
    <cdr:from>
      <cdr:x>0</cdr:x>
      <cdr:y>0.43108</cdr:y>
    </cdr:from>
    <cdr:to>
      <cdr:x>0.17483</cdr:x>
      <cdr:y>0.53148</cdr:y>
    </cdr:to>
    <cdr:sp macro="" textlink="">
      <cdr:nvSpPr>
        <cdr:cNvPr id="3" name="TextBox 1">
          <a:extLst xmlns:a="http://schemas.openxmlformats.org/drawingml/2006/main">
            <a:ext uri="{FF2B5EF4-FFF2-40B4-BE49-F238E27FC236}">
              <a16:creationId xmlns:a16="http://schemas.microsoft.com/office/drawing/2014/main" xmlns="" id="{94F3B271-5D45-44A9-A642-53042A3CBE96}"/>
            </a:ext>
          </a:extLst>
        </cdr:cNvPr>
        <cdr:cNvSpPr txBox="1"/>
      </cdr:nvSpPr>
      <cdr:spPr>
        <a:xfrm xmlns:a="http://schemas.openxmlformats.org/drawingml/2006/main">
          <a:off x="-462516" y="1963110"/>
          <a:ext cx="1518713" cy="45721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dirty="0">
              <a:solidFill>
                <a:srgbClr val="0099FF"/>
              </a:solidFill>
            </a:rPr>
            <a:t>Urban</a:t>
          </a:r>
        </a:p>
      </cdr:txBody>
    </cdr:sp>
  </cdr:relSizeAnchor>
</c:userShapes>
</file>

<file path=ppt/drawings/drawing4.xml><?xml version="1.0" encoding="utf-8"?>
<c:userShapes xmlns:c="http://schemas.openxmlformats.org/drawingml/2006/chart">
  <cdr:relSizeAnchor xmlns:cdr="http://schemas.openxmlformats.org/drawingml/2006/chartDrawing">
    <cdr:from>
      <cdr:x>0.01754</cdr:x>
      <cdr:y>0.61905</cdr:y>
    </cdr:from>
    <cdr:to>
      <cdr:x>0.39569</cdr:x>
      <cdr:y>0.76813</cdr:y>
    </cdr:to>
    <cdr:sp macro="" textlink="">
      <cdr:nvSpPr>
        <cdr:cNvPr id="2" name="TextBox 1">
          <a:extLst xmlns:a="http://schemas.openxmlformats.org/drawingml/2006/main">
            <a:ext uri="{FF2B5EF4-FFF2-40B4-BE49-F238E27FC236}">
              <a16:creationId xmlns:a16="http://schemas.microsoft.com/office/drawing/2014/main" xmlns="" id="{E8B1A75B-61D4-4AE1-A7EB-DEAE2CB58B44}"/>
            </a:ext>
          </a:extLst>
        </cdr:cNvPr>
        <cdr:cNvSpPr txBox="1"/>
      </cdr:nvSpPr>
      <cdr:spPr>
        <a:xfrm xmlns:a="http://schemas.openxmlformats.org/drawingml/2006/main">
          <a:off x="152400" y="2847975"/>
          <a:ext cx="3284914" cy="68585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u="none" dirty="0">
              <a:solidFill>
                <a:srgbClr val="33CC33"/>
              </a:solidFill>
            </a:rPr>
            <a:t>Neonatal Mortality </a:t>
          </a:r>
        </a:p>
      </cdr:txBody>
    </cdr:sp>
  </cdr:relSizeAnchor>
  <cdr:relSizeAnchor xmlns:cdr="http://schemas.openxmlformats.org/drawingml/2006/chartDrawing">
    <cdr:from>
      <cdr:x>0.01754</cdr:x>
      <cdr:y>0.35404</cdr:y>
    </cdr:from>
    <cdr:to>
      <cdr:x>0.33687</cdr:x>
      <cdr:y>0.5031</cdr:y>
    </cdr:to>
    <cdr:sp macro="" textlink="">
      <cdr:nvSpPr>
        <cdr:cNvPr id="3" name="TextBox 2">
          <a:extLst xmlns:a="http://schemas.openxmlformats.org/drawingml/2006/main">
            <a:ext uri="{FF2B5EF4-FFF2-40B4-BE49-F238E27FC236}">
              <a16:creationId xmlns:a16="http://schemas.microsoft.com/office/drawing/2014/main" xmlns="" id="{22F0AF1A-BEF4-4157-9248-74599E9449BF}"/>
            </a:ext>
          </a:extLst>
        </cdr:cNvPr>
        <cdr:cNvSpPr txBox="1"/>
      </cdr:nvSpPr>
      <cdr:spPr>
        <a:xfrm xmlns:a="http://schemas.openxmlformats.org/drawingml/2006/main">
          <a:off x="152400" y="1628775"/>
          <a:ext cx="2773955" cy="68576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a:solidFill>
                <a:schemeClr val="tx2"/>
              </a:solidFill>
            </a:rPr>
            <a:t>Infant mortality </a:t>
          </a:r>
        </a:p>
      </cdr:txBody>
    </cdr:sp>
  </cdr:relSizeAnchor>
  <cdr:relSizeAnchor xmlns:cdr="http://schemas.openxmlformats.org/drawingml/2006/chartDrawing">
    <cdr:from>
      <cdr:x>0.01754</cdr:x>
      <cdr:y>0</cdr:y>
    </cdr:from>
    <cdr:to>
      <cdr:x>0.29485</cdr:x>
      <cdr:y>0.11595</cdr:y>
    </cdr:to>
    <cdr:sp macro="" textlink="">
      <cdr:nvSpPr>
        <cdr:cNvPr id="4" name="TextBox 3">
          <a:extLst xmlns:a="http://schemas.openxmlformats.org/drawingml/2006/main">
            <a:ext uri="{FF2B5EF4-FFF2-40B4-BE49-F238E27FC236}">
              <a16:creationId xmlns:a16="http://schemas.microsoft.com/office/drawing/2014/main" xmlns="" id="{93987B6C-6036-4117-9FB1-AA9278EDBFCB}"/>
            </a:ext>
          </a:extLst>
        </cdr:cNvPr>
        <cdr:cNvSpPr txBox="1"/>
      </cdr:nvSpPr>
      <cdr:spPr>
        <a:xfrm xmlns:a="http://schemas.openxmlformats.org/drawingml/2006/main">
          <a:off x="152400" y="-1647825"/>
          <a:ext cx="2408936" cy="53341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a:solidFill>
                <a:srgbClr val="C00000"/>
              </a:solidFill>
            </a:rPr>
            <a:t>Under-five mortality</a:t>
          </a:r>
        </a:p>
      </cdr:txBody>
    </cdr:sp>
  </cdr:relSizeAnchor>
</c:userShapes>
</file>

<file path=ppt/drawings/drawing5.xml><?xml version="1.0" encoding="utf-8"?>
<c:userShapes xmlns:c="http://schemas.openxmlformats.org/drawingml/2006/chart">
  <cdr:relSizeAnchor xmlns:cdr="http://schemas.openxmlformats.org/drawingml/2006/chartDrawing">
    <cdr:from>
      <cdr:x>0.00673</cdr:x>
      <cdr:y>0.70986</cdr:y>
    </cdr:from>
    <cdr:to>
      <cdr:x>0.37589</cdr:x>
      <cdr:y>0.79043</cdr:y>
    </cdr:to>
    <cdr:sp macro="" textlink="">
      <cdr:nvSpPr>
        <cdr:cNvPr id="2" name="TextBox 2">
          <a:extLst xmlns:a="http://schemas.openxmlformats.org/drawingml/2006/main">
            <a:ext uri="{FF2B5EF4-FFF2-40B4-BE49-F238E27FC236}">
              <a16:creationId xmlns:a16="http://schemas.microsoft.com/office/drawing/2014/main" xmlns="" id="{10B64A95-3515-4871-A9F7-198696636A62}"/>
            </a:ext>
          </a:extLst>
        </cdr:cNvPr>
        <cdr:cNvSpPr txBox="1"/>
      </cdr:nvSpPr>
      <cdr:spPr>
        <a:xfrm xmlns:a="http://schemas.openxmlformats.org/drawingml/2006/main">
          <a:off x="55562" y="2982912"/>
          <a:ext cx="3048000"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5pPr>
          <a:lvl6pPr marL="2286000" algn="l" defTabSz="914400" rtl="0" eaLnBrk="1" latinLnBrk="0" hangingPunct="1">
            <a:defRPr kern="1200">
              <a:solidFill>
                <a:schemeClr val="tx1"/>
              </a:solidFill>
              <a:latin typeface="Verdana" panose="020B0604030504040204" pitchFamily="34" charset="0"/>
              <a:ea typeface="+mn-ea"/>
              <a:cs typeface="+mn-cs"/>
            </a:defRPr>
          </a:lvl6pPr>
          <a:lvl7pPr marL="2743200" algn="l" defTabSz="914400" rtl="0" eaLnBrk="1" latinLnBrk="0" hangingPunct="1">
            <a:defRPr kern="1200">
              <a:solidFill>
                <a:schemeClr val="tx1"/>
              </a:solidFill>
              <a:latin typeface="Verdana" panose="020B0604030504040204" pitchFamily="34" charset="0"/>
              <a:ea typeface="+mn-ea"/>
              <a:cs typeface="+mn-cs"/>
            </a:defRPr>
          </a:lvl7pPr>
          <a:lvl8pPr marL="3200400" algn="l" defTabSz="914400" rtl="0" eaLnBrk="1" latinLnBrk="0" hangingPunct="1">
            <a:defRPr kern="1200">
              <a:solidFill>
                <a:schemeClr val="tx1"/>
              </a:solidFill>
              <a:latin typeface="Verdana" panose="020B0604030504040204" pitchFamily="34" charset="0"/>
              <a:ea typeface="+mn-ea"/>
              <a:cs typeface="+mn-cs"/>
            </a:defRPr>
          </a:lvl8pPr>
          <a:lvl9pPr marL="3657600" algn="l" defTabSz="914400" rtl="0" eaLnBrk="1" latinLnBrk="0" hangingPunct="1">
            <a:defRPr kern="1200">
              <a:solidFill>
                <a:schemeClr val="tx1"/>
              </a:solidFill>
              <a:latin typeface="Verdana" panose="020B0604030504040204" pitchFamily="34" charset="0"/>
              <a:ea typeface="+mn-ea"/>
              <a:cs typeface="+mn-cs"/>
            </a:defRPr>
          </a:lvl9pPr>
        </a:lstStyle>
        <a:p xmlns:a="http://schemas.openxmlformats.org/drawingml/2006/main">
          <a:r>
            <a:rPr lang="en-US" sz="1600" b="1" dirty="0" smtClean="0">
              <a:solidFill>
                <a:srgbClr val="33CC33"/>
              </a:solidFill>
            </a:rPr>
            <a:t>Wasted </a:t>
          </a:r>
          <a:r>
            <a:rPr lang="en-US" sz="1200" b="1" dirty="0" smtClean="0">
              <a:solidFill>
                <a:srgbClr val="33CC33"/>
              </a:solidFill>
            </a:rPr>
            <a:t>(too thin for height)</a:t>
          </a:r>
          <a:endParaRPr lang="en-US" sz="1200" b="1" dirty="0">
            <a:solidFill>
              <a:srgbClr val="33CC33"/>
            </a:solidFill>
          </a:endParaRPr>
        </a:p>
      </cdr:txBody>
    </cdr:sp>
  </cdr:relSizeAnchor>
  <cdr:relSizeAnchor xmlns:cdr="http://schemas.openxmlformats.org/drawingml/2006/chartDrawing">
    <cdr:from>
      <cdr:x>0.00673</cdr:x>
      <cdr:y>0.47412</cdr:y>
    </cdr:from>
    <cdr:to>
      <cdr:x>0.40358</cdr:x>
      <cdr:y>0.55469</cdr:y>
    </cdr:to>
    <cdr:sp macro="" textlink="">
      <cdr:nvSpPr>
        <cdr:cNvPr id="3" name="TextBox 2">
          <a:extLst xmlns:a="http://schemas.openxmlformats.org/drawingml/2006/main">
            <a:ext uri="{FF2B5EF4-FFF2-40B4-BE49-F238E27FC236}">
              <a16:creationId xmlns:a16="http://schemas.microsoft.com/office/drawing/2014/main" xmlns="" id="{10B64A95-3515-4871-A9F7-198696636A62}"/>
            </a:ext>
          </a:extLst>
        </cdr:cNvPr>
        <cdr:cNvSpPr txBox="1"/>
      </cdr:nvSpPr>
      <cdr:spPr>
        <a:xfrm xmlns:a="http://schemas.openxmlformats.org/drawingml/2006/main">
          <a:off x="55562" y="1992312"/>
          <a:ext cx="3276600"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5pPr>
          <a:lvl6pPr marL="2286000" algn="l" defTabSz="914400" rtl="0" eaLnBrk="1" latinLnBrk="0" hangingPunct="1">
            <a:defRPr kern="1200">
              <a:solidFill>
                <a:schemeClr val="tx1"/>
              </a:solidFill>
              <a:latin typeface="Verdana" panose="020B0604030504040204" pitchFamily="34" charset="0"/>
              <a:ea typeface="+mn-ea"/>
              <a:cs typeface="+mn-cs"/>
            </a:defRPr>
          </a:lvl6pPr>
          <a:lvl7pPr marL="2743200" algn="l" defTabSz="914400" rtl="0" eaLnBrk="1" latinLnBrk="0" hangingPunct="1">
            <a:defRPr kern="1200">
              <a:solidFill>
                <a:schemeClr val="tx1"/>
              </a:solidFill>
              <a:latin typeface="Verdana" panose="020B0604030504040204" pitchFamily="34" charset="0"/>
              <a:ea typeface="+mn-ea"/>
              <a:cs typeface="+mn-cs"/>
            </a:defRPr>
          </a:lvl7pPr>
          <a:lvl8pPr marL="3200400" algn="l" defTabSz="914400" rtl="0" eaLnBrk="1" latinLnBrk="0" hangingPunct="1">
            <a:defRPr kern="1200">
              <a:solidFill>
                <a:schemeClr val="tx1"/>
              </a:solidFill>
              <a:latin typeface="Verdana" panose="020B0604030504040204" pitchFamily="34" charset="0"/>
              <a:ea typeface="+mn-ea"/>
              <a:cs typeface="+mn-cs"/>
            </a:defRPr>
          </a:lvl8pPr>
          <a:lvl9pPr marL="3657600" algn="l" defTabSz="914400" rtl="0" eaLnBrk="1" latinLnBrk="0" hangingPunct="1">
            <a:defRPr kern="1200">
              <a:solidFill>
                <a:schemeClr val="tx1"/>
              </a:solidFill>
              <a:latin typeface="Verdana" panose="020B0604030504040204" pitchFamily="34" charset="0"/>
              <a:ea typeface="+mn-ea"/>
              <a:cs typeface="+mn-cs"/>
            </a:defRPr>
          </a:lvl9pPr>
        </a:lstStyle>
        <a:p xmlns:a="http://schemas.openxmlformats.org/drawingml/2006/main">
          <a:r>
            <a:rPr lang="en-US" sz="1600" b="1" dirty="0" smtClean="0">
              <a:solidFill>
                <a:srgbClr val="CC3300"/>
              </a:solidFill>
            </a:rPr>
            <a:t>Underweight </a:t>
          </a:r>
          <a:r>
            <a:rPr lang="en-US" sz="1200" b="1" dirty="0" smtClean="0">
              <a:solidFill>
                <a:srgbClr val="CC3300"/>
              </a:solidFill>
            </a:rPr>
            <a:t>(too thin for age)</a:t>
          </a:r>
          <a:endParaRPr lang="en-US" sz="1200" b="1" dirty="0">
            <a:solidFill>
              <a:srgbClr val="CC3300"/>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88CBEF7E-C08B-4B35-B42F-50FB9F38A344}"/>
              </a:ext>
            </a:extLst>
          </p:cNvPr>
          <p:cNvSpPr>
            <a:spLocks noGrp="1"/>
          </p:cNvSpPr>
          <p:nvPr>
            <p:ph type="hdr" sz="quarter"/>
          </p:nvPr>
        </p:nvSpPr>
        <p:spPr>
          <a:xfrm>
            <a:off x="0" y="0"/>
            <a:ext cx="3043238" cy="465138"/>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a:extLst>
              <a:ext uri="{FF2B5EF4-FFF2-40B4-BE49-F238E27FC236}">
                <a16:creationId xmlns:a16="http://schemas.microsoft.com/office/drawing/2014/main" xmlns="" id="{26E92DF1-D792-42BD-B6C4-C8985E39EF78}"/>
              </a:ext>
            </a:extLst>
          </p:cNvPr>
          <p:cNvSpPr>
            <a:spLocks noGrp="1"/>
          </p:cNvSpPr>
          <p:nvPr>
            <p:ph type="dt" sz="quarter" idx="1"/>
          </p:nvPr>
        </p:nvSpPr>
        <p:spPr>
          <a:xfrm>
            <a:off x="3975100" y="0"/>
            <a:ext cx="3043238" cy="465138"/>
          </a:xfrm>
          <a:prstGeom prst="rect">
            <a:avLst/>
          </a:prstGeom>
        </p:spPr>
        <p:txBody>
          <a:bodyPr vert="horz" lIns="91440" tIns="45720" rIns="91440" bIns="45720" rtlCol="0"/>
          <a:lstStyle>
            <a:lvl1pPr algn="r" eaLnBrk="1" hangingPunct="1">
              <a:defRPr sz="1200"/>
            </a:lvl1pPr>
          </a:lstStyle>
          <a:p>
            <a:pPr>
              <a:defRPr/>
            </a:pPr>
            <a:fld id="{82570114-F2B9-47B7-8CBD-728F2FFBD1A4}" type="datetimeFigureOut">
              <a:rPr lang="en-US"/>
              <a:pPr>
                <a:defRPr/>
              </a:pPr>
              <a:t>11/25/20</a:t>
            </a:fld>
            <a:endParaRPr lang="en-US" dirty="0"/>
          </a:p>
        </p:txBody>
      </p:sp>
      <p:sp>
        <p:nvSpPr>
          <p:cNvPr id="4" name="Footer Placeholder 3">
            <a:extLst>
              <a:ext uri="{FF2B5EF4-FFF2-40B4-BE49-F238E27FC236}">
                <a16:creationId xmlns:a16="http://schemas.microsoft.com/office/drawing/2014/main" xmlns="" id="{C643885A-833A-4DD7-8CB1-DD0D2C1DEAA4}"/>
              </a:ext>
            </a:extLst>
          </p:cNvPr>
          <p:cNvSpPr>
            <a:spLocks noGrp="1"/>
          </p:cNvSpPr>
          <p:nvPr>
            <p:ph type="ftr" sz="quarter" idx="2"/>
          </p:nvPr>
        </p:nvSpPr>
        <p:spPr>
          <a:xfrm>
            <a:off x="0" y="8839200"/>
            <a:ext cx="3043238" cy="465138"/>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5" name="Slide Number Placeholder 4">
            <a:extLst>
              <a:ext uri="{FF2B5EF4-FFF2-40B4-BE49-F238E27FC236}">
                <a16:creationId xmlns:a16="http://schemas.microsoft.com/office/drawing/2014/main" xmlns="" id="{163D24E6-7B68-43AD-B2D3-857DB533ED63}"/>
              </a:ext>
            </a:extLst>
          </p:cNvPr>
          <p:cNvSpPr>
            <a:spLocks noGrp="1"/>
          </p:cNvSpPr>
          <p:nvPr>
            <p:ph type="sldNum" sz="quarter" idx="3"/>
          </p:nvPr>
        </p:nvSpPr>
        <p:spPr>
          <a:xfrm>
            <a:off x="3975100" y="8839200"/>
            <a:ext cx="3043238"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72BDEC18-B0C1-462A-9896-0BB7E0E72BAF}" type="slidenum">
              <a:rPr lang="en-US" altLang="en-US"/>
              <a:pPr/>
              <a:t>‹#›</a:t>
            </a:fld>
            <a:endParaRPr lang="en-US" altLang="en-US"/>
          </a:p>
        </p:txBody>
      </p:sp>
    </p:spTree>
    <p:extLst>
      <p:ext uri="{BB962C8B-B14F-4D97-AF65-F5344CB8AC3E}">
        <p14:creationId xmlns:p14="http://schemas.microsoft.com/office/powerpoint/2010/main" val="26689408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xmlns="" id="{92F860C4-D32D-46D5-A4CB-6CD562807378}"/>
              </a:ext>
            </a:extLst>
          </p:cNvPr>
          <p:cNvSpPr>
            <a:spLocks noGrp="1" noChangeArrowheads="1"/>
          </p:cNvSpPr>
          <p:nvPr>
            <p:ph type="hdr" sz="quarter"/>
          </p:nvPr>
        </p:nvSpPr>
        <p:spPr bwMode="auto">
          <a:xfrm>
            <a:off x="0" y="0"/>
            <a:ext cx="3043238"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7171" name="Rectangle 3">
            <a:extLst>
              <a:ext uri="{FF2B5EF4-FFF2-40B4-BE49-F238E27FC236}">
                <a16:creationId xmlns:a16="http://schemas.microsoft.com/office/drawing/2014/main" xmlns="" id="{9F62EDC3-1C1E-4EF0-B48F-3E498E3C9C63}"/>
              </a:ext>
            </a:extLst>
          </p:cNvPr>
          <p:cNvSpPr>
            <a:spLocks noGrp="1" noChangeArrowheads="1"/>
          </p:cNvSpPr>
          <p:nvPr>
            <p:ph type="dt" idx="1"/>
          </p:nvPr>
        </p:nvSpPr>
        <p:spPr bwMode="auto">
          <a:xfrm>
            <a:off x="3975100" y="0"/>
            <a:ext cx="3043238"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4100" name="Rectangle 4">
            <a:extLst>
              <a:ext uri="{FF2B5EF4-FFF2-40B4-BE49-F238E27FC236}">
                <a16:creationId xmlns:a16="http://schemas.microsoft.com/office/drawing/2014/main" xmlns="" id="{DEB80442-FF50-4BF3-9AB8-95FC7E6D5F33}"/>
              </a:ext>
            </a:extLst>
          </p:cNvPr>
          <p:cNvSpPr>
            <a:spLocks noGrp="1" noRot="1" noChangeAspect="1" noChangeArrowheads="1" noTextEdit="1"/>
          </p:cNvSpPr>
          <p:nvPr>
            <p:ph type="sldImg" idx="2"/>
          </p:nvPr>
        </p:nvSpPr>
        <p:spPr bwMode="auto">
          <a:xfrm>
            <a:off x="1184275" y="698500"/>
            <a:ext cx="4651375" cy="34893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a:extLst>
              <a:ext uri="{FF2B5EF4-FFF2-40B4-BE49-F238E27FC236}">
                <a16:creationId xmlns:a16="http://schemas.microsoft.com/office/drawing/2014/main" xmlns="" id="{8D05A7B1-DE07-40FC-8C9B-79111575E054}"/>
              </a:ext>
            </a:extLst>
          </p:cNvPr>
          <p:cNvSpPr>
            <a:spLocks noGrp="1" noChangeArrowheads="1"/>
          </p:cNvSpPr>
          <p:nvPr>
            <p:ph type="body" sz="quarter" idx="3"/>
          </p:nvPr>
        </p:nvSpPr>
        <p:spPr bwMode="auto">
          <a:xfrm>
            <a:off x="701675" y="4421188"/>
            <a:ext cx="5616575" cy="41862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Cliquez pour modifier les styles du texte du masque</a:t>
            </a:r>
          </a:p>
          <a:p>
            <a:pPr lvl="1"/>
            <a:r>
              <a:rPr lang="en-US" noProof="0"/>
              <a:t>Deuxième niveau</a:t>
            </a:r>
          </a:p>
          <a:p>
            <a:pPr lvl="2"/>
            <a:r>
              <a:rPr lang="en-US" noProof="0"/>
              <a:t>Troisième niveau</a:t>
            </a:r>
          </a:p>
          <a:p>
            <a:pPr lvl="3"/>
            <a:r>
              <a:rPr lang="en-US" noProof="0"/>
              <a:t>Quatrième niveau</a:t>
            </a:r>
          </a:p>
          <a:p>
            <a:pPr lvl="4"/>
            <a:r>
              <a:rPr lang="en-US" noProof="0"/>
              <a:t>Cinquième niveau</a:t>
            </a:r>
          </a:p>
        </p:txBody>
      </p:sp>
      <p:sp>
        <p:nvSpPr>
          <p:cNvPr id="7174" name="Rectangle 6">
            <a:extLst>
              <a:ext uri="{FF2B5EF4-FFF2-40B4-BE49-F238E27FC236}">
                <a16:creationId xmlns:a16="http://schemas.microsoft.com/office/drawing/2014/main" xmlns="" id="{A77539F7-67CC-494B-8EF8-BBFB7E8C1583}"/>
              </a:ext>
            </a:extLst>
          </p:cNvPr>
          <p:cNvSpPr>
            <a:spLocks noGrp="1" noChangeArrowheads="1"/>
          </p:cNvSpPr>
          <p:nvPr>
            <p:ph type="ftr" sz="quarter" idx="4"/>
          </p:nvPr>
        </p:nvSpPr>
        <p:spPr bwMode="auto">
          <a:xfrm>
            <a:off x="0" y="8839200"/>
            <a:ext cx="3043238"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7175" name="Rectangle 7">
            <a:extLst>
              <a:ext uri="{FF2B5EF4-FFF2-40B4-BE49-F238E27FC236}">
                <a16:creationId xmlns:a16="http://schemas.microsoft.com/office/drawing/2014/main" xmlns="" id="{A8677431-E956-4EDD-A454-29A3915A0F99}"/>
              </a:ext>
            </a:extLst>
          </p:cNvPr>
          <p:cNvSpPr>
            <a:spLocks noGrp="1" noChangeArrowheads="1"/>
          </p:cNvSpPr>
          <p:nvPr>
            <p:ph type="sldNum" sz="quarter" idx="5"/>
          </p:nvPr>
        </p:nvSpPr>
        <p:spPr bwMode="auto">
          <a:xfrm>
            <a:off x="3975100" y="8839200"/>
            <a:ext cx="3043238"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BE0B3B6A-EAD8-4AAC-A913-07786B31AB71}" type="slidenum">
              <a:rPr lang="en-US" altLang="en-US"/>
              <a:pPr/>
              <a:t>‹#›</a:t>
            </a:fld>
            <a:endParaRPr lang="en-US" altLang="en-US"/>
          </a:p>
        </p:txBody>
      </p:sp>
    </p:spTree>
    <p:extLst>
      <p:ext uri="{BB962C8B-B14F-4D97-AF65-F5344CB8AC3E}">
        <p14:creationId xmlns:p14="http://schemas.microsoft.com/office/powerpoint/2010/main" val="32846635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xmlns="" id="{060E4CF8-84A5-4022-8057-73F2873D7C15}"/>
              </a:ext>
            </a:extLst>
          </p:cNvPr>
          <p:cNvSpPr>
            <a:spLocks noGrp="1" noRot="1" noChangeAspect="1" noChangeArrowheads="1" noTextEdit="1"/>
          </p:cNvSpPr>
          <p:nvPr>
            <p:ph type="sldImg"/>
          </p:nvPr>
        </p:nvSpPr>
        <p:spPr>
          <a:ln/>
        </p:spPr>
      </p:sp>
      <p:sp>
        <p:nvSpPr>
          <p:cNvPr id="7171" name="Notes Placeholder 2">
            <a:extLst>
              <a:ext uri="{FF2B5EF4-FFF2-40B4-BE49-F238E27FC236}">
                <a16:creationId xmlns:a16="http://schemas.microsoft.com/office/drawing/2014/main" xmlns="" id="{AAF8CE8A-CA24-4AF9-A4CF-84A399FC36E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7172" name="Slide Number Placeholder 3">
            <a:extLst>
              <a:ext uri="{FF2B5EF4-FFF2-40B4-BE49-F238E27FC236}">
                <a16:creationId xmlns:a16="http://schemas.microsoft.com/office/drawing/2014/main" xmlns="" id="{413B2BA3-21BC-4FA2-B569-E87C4911525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486F93FE-E38F-474B-852C-B707C1F976CD}" type="slidenum">
              <a:rPr lang="en-US" altLang="en-US">
                <a:latin typeface="Arial" panose="020B0604020202020204" pitchFamily="34" charset="0"/>
              </a:rPr>
              <a:pPr/>
              <a:t>1</a:t>
            </a:fld>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xmlns="" id="{B8642523-B74C-43F2-BA52-D9BDBF5C5B34}"/>
              </a:ext>
            </a:extLst>
          </p:cNvPr>
          <p:cNvSpPr>
            <a:spLocks noGrp="1" noRot="1" noChangeAspect="1" noChangeArrowheads="1" noTextEdit="1"/>
          </p:cNvSpPr>
          <p:nvPr>
            <p:ph type="sldImg"/>
          </p:nvPr>
        </p:nvSpPr>
        <p:spPr>
          <a:ln/>
        </p:spPr>
      </p:sp>
      <p:sp>
        <p:nvSpPr>
          <p:cNvPr id="34819" name="Notes Placeholder 2">
            <a:extLst>
              <a:ext uri="{FF2B5EF4-FFF2-40B4-BE49-F238E27FC236}">
                <a16:creationId xmlns:a16="http://schemas.microsoft.com/office/drawing/2014/main" xmlns="" id="{86F54BBA-392F-45BA-AA64-8C57E8C864A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cs typeface="Arial" panose="020B0604020202020204" pitchFamily="34" charset="0"/>
              </a:rPr>
              <a:t>Interpreting trends is difficult since every survey includes a sampling error. This means that the actual MMR in 2010-20 may be as high as 281 and as low as 125. This range is known as a confidence interval.  If we look at the confidence intervals for the 2014-15 MMR, we can see that they range from 287-134. The confidence intervals between the MMRs for the two surveys overlap.</a:t>
            </a:r>
          </a:p>
          <a:p>
            <a:endParaRPr lang="en-US" altLang="en-US" dirty="0">
              <a:latin typeface="Arial" panose="020B0604020202020204" pitchFamily="34" charset="0"/>
            </a:endParaRPr>
          </a:p>
        </p:txBody>
      </p:sp>
      <p:sp>
        <p:nvSpPr>
          <p:cNvPr id="34820" name="Slide Number Placeholder 3">
            <a:extLst>
              <a:ext uri="{FF2B5EF4-FFF2-40B4-BE49-F238E27FC236}">
                <a16:creationId xmlns:a16="http://schemas.microsoft.com/office/drawing/2014/main" xmlns="" id="{A74FBF18-61CA-44BE-B65E-8028CDCC827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E3C2D89-AC4F-4E0F-8534-401EAB8F18AA}" type="slidenum">
              <a:rPr lang="en-US" altLang="en-US">
                <a:latin typeface="Arial" panose="020B0604020202020204" pitchFamily="34" charset="0"/>
              </a:rPr>
              <a:pPr/>
              <a:t>14</a:t>
            </a:fld>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xmlns="" id="{F2292EA9-7D70-4485-A13C-85ED88D26902}"/>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xmlns="" id="{F1A77AB2-4069-494F-9FF9-8F0B60484C7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Overall, nutritional status of children has slightly improved since 2000 with declines in stunting, wasting, and underweight. </a:t>
            </a:r>
          </a:p>
          <a:p>
            <a:endParaRPr lang="en-US" altLang="en-US">
              <a:latin typeface="Arial" panose="020B0604020202020204" pitchFamily="34" charset="0"/>
            </a:endParaRPr>
          </a:p>
        </p:txBody>
      </p:sp>
      <p:sp>
        <p:nvSpPr>
          <p:cNvPr id="30724" name="Slide Number Placeholder 3">
            <a:extLst>
              <a:ext uri="{FF2B5EF4-FFF2-40B4-BE49-F238E27FC236}">
                <a16:creationId xmlns:a16="http://schemas.microsoft.com/office/drawing/2014/main" xmlns="" id="{0EF00AED-AE7F-4CD6-B05B-AA0CD5CC2AE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C139EE76-AC6D-4AA4-9263-331A16707473}" type="slidenum">
              <a:rPr lang="en-US" altLang="en-US">
                <a:latin typeface="Arial" panose="020B0604020202020204" pitchFamily="34" charset="0"/>
              </a:rPr>
              <a:pPr/>
              <a:t>15</a:t>
            </a:fld>
            <a:endParaRPr lang="en-US" altLang="en-US">
              <a:latin typeface="Arial" panose="020B0604020202020204" pitchFamily="34" charset="0"/>
            </a:endParaRPr>
          </a:p>
        </p:txBody>
      </p:sp>
    </p:spTree>
    <p:extLst>
      <p:ext uri="{BB962C8B-B14F-4D97-AF65-F5344CB8AC3E}">
        <p14:creationId xmlns:p14="http://schemas.microsoft.com/office/powerpoint/2010/main" val="1013394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xmlns="" id="{2BF5D34E-A244-410E-B361-2A255F258EAA}"/>
              </a:ext>
            </a:extLst>
          </p:cNvPr>
          <p:cNvSpPr>
            <a:spLocks noGrp="1" noRot="1" noChangeAspect="1" noChangeArrowheads="1" noTextEdit="1"/>
          </p:cNvSpPr>
          <p:nvPr>
            <p:ph type="sldImg"/>
          </p:nvPr>
        </p:nvSpPr>
        <p:spPr>
          <a:ln/>
        </p:spPr>
      </p:sp>
      <p:sp>
        <p:nvSpPr>
          <p:cNvPr id="26627" name="Notes Placeholder 2">
            <a:extLst>
              <a:ext uri="{FF2B5EF4-FFF2-40B4-BE49-F238E27FC236}">
                <a16:creationId xmlns:a16="http://schemas.microsoft.com/office/drawing/2014/main" xmlns="" id="{1DBF6E6C-F070-4A69-B908-4AC48DC29E4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Vaccination coverage among children age 12-23 months has increased from 76% in 2000 to the current level of 96% in 2019-20. </a:t>
            </a:r>
          </a:p>
          <a:p>
            <a:endParaRPr lang="en-US" altLang="en-US">
              <a:latin typeface="Arial" panose="020B0604020202020204" pitchFamily="34" charset="0"/>
            </a:endParaRPr>
          </a:p>
        </p:txBody>
      </p:sp>
      <p:sp>
        <p:nvSpPr>
          <p:cNvPr id="26628" name="Slide Number Placeholder 3">
            <a:extLst>
              <a:ext uri="{FF2B5EF4-FFF2-40B4-BE49-F238E27FC236}">
                <a16:creationId xmlns:a16="http://schemas.microsoft.com/office/drawing/2014/main" xmlns="" id="{16622EAD-02CF-4424-9DA3-6F528E253D5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5047E2D5-489B-4C7E-BB6F-31979EF2E018}" type="slidenum">
              <a:rPr lang="en-US" altLang="en-US">
                <a:latin typeface="Arial" panose="020B0604020202020204" pitchFamily="34" charset="0"/>
              </a:rPr>
              <a:pPr/>
              <a:t>4</a:t>
            </a:fld>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xmlns="" id="{5E0CE4EB-BB6E-4C57-939A-F69AF2EE1D59}"/>
              </a:ext>
            </a:extLst>
          </p:cNvPr>
          <p:cNvSpPr>
            <a:spLocks noGrp="1" noRot="1" noChangeAspect="1" noChangeArrowheads="1" noTextEdit="1"/>
          </p:cNvSpPr>
          <p:nvPr>
            <p:ph type="sldImg"/>
          </p:nvPr>
        </p:nvSpPr>
        <p:spPr>
          <a:ln/>
        </p:spPr>
      </p:sp>
      <p:sp>
        <p:nvSpPr>
          <p:cNvPr id="32771" name="Notes Placeholder 2">
            <a:extLst>
              <a:ext uri="{FF2B5EF4-FFF2-40B4-BE49-F238E27FC236}">
                <a16:creationId xmlns:a16="http://schemas.microsoft.com/office/drawing/2014/main" xmlns="" id="{B791F9D8-3346-448B-892B-47FFF778902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ITN (Insecticide-treated mosquito net) ownership has increase since 2005, when only 15% of households owned at least one ITN. ITN ownership has stagnated between 2010 and 2015 before significantly reducing to 66% in 2019-2020.</a:t>
            </a:r>
          </a:p>
          <a:p>
            <a:endParaRPr lang="en-US" altLang="en-US" dirty="0">
              <a:latin typeface="Arial" panose="020B0604020202020204" pitchFamily="34" charset="0"/>
            </a:endParaRPr>
          </a:p>
          <a:p>
            <a:r>
              <a:rPr lang="en-US" altLang="en-US" dirty="0">
                <a:latin typeface="Arial" panose="020B0604020202020204" pitchFamily="34" charset="0"/>
              </a:rPr>
              <a:t>*2007-08 RIDHS categorized ITNs as long-lasting insecticidal nets (LLIN).</a:t>
            </a:r>
          </a:p>
          <a:p>
            <a:r>
              <a:rPr lang="en-US" altLang="en-US" dirty="0">
                <a:latin typeface="Arial" panose="020B0604020202020204" pitchFamily="34" charset="0"/>
              </a:rPr>
              <a:t>RMIS: Rwanda Malaria Indicators Survey</a:t>
            </a:r>
          </a:p>
        </p:txBody>
      </p:sp>
      <p:sp>
        <p:nvSpPr>
          <p:cNvPr id="32772" name="Slide Number Placeholder 3">
            <a:extLst>
              <a:ext uri="{FF2B5EF4-FFF2-40B4-BE49-F238E27FC236}">
                <a16:creationId xmlns:a16="http://schemas.microsoft.com/office/drawing/2014/main" xmlns="" id="{7F5A8519-DEBB-4A96-BE2C-37DADD400E9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288314B3-0D3B-4A55-856E-079A66370159}" type="slidenum">
              <a:rPr lang="en-US" altLang="en-US">
                <a:latin typeface="Arial" panose="020B0604020202020204" pitchFamily="34" charset="0"/>
              </a:rPr>
              <a:pPr/>
              <a:t>5</a:t>
            </a:fld>
            <a:endParaRPr lang="en-US" altLang="en-US">
              <a:latin typeface="Arial" panose="020B0604020202020204" pitchFamily="34" charset="0"/>
            </a:endParaRPr>
          </a:p>
        </p:txBody>
      </p:sp>
    </p:spTree>
    <p:extLst>
      <p:ext uri="{BB962C8B-B14F-4D97-AF65-F5344CB8AC3E}">
        <p14:creationId xmlns:p14="http://schemas.microsoft.com/office/powerpoint/2010/main" val="258589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xmlns="" id="{B3F5BD51-D90C-4870-8A1E-22B597738B28}"/>
              </a:ext>
            </a:extLst>
          </p:cNvPr>
          <p:cNvSpPr>
            <a:spLocks noGrp="1" noRot="1" noChangeAspect="1" noChangeArrowheads="1" noTextEdit="1"/>
          </p:cNvSpPr>
          <p:nvPr>
            <p:ph type="sldImg"/>
          </p:nvPr>
        </p:nvSpPr>
        <p:spPr>
          <a:ln/>
        </p:spPr>
      </p:sp>
      <p:sp>
        <p:nvSpPr>
          <p:cNvPr id="14339" name="Notes Placeholder 2">
            <a:extLst>
              <a:ext uri="{FF2B5EF4-FFF2-40B4-BE49-F238E27FC236}">
                <a16:creationId xmlns:a16="http://schemas.microsoft.com/office/drawing/2014/main" xmlns="" id="{63127CC3-4D8D-4915-82A9-1E40A9FF51F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Half of married women want no more children or are sterilized.  1 in 10 married women want another child soon (within 2 years), while about 3 in 10 women want another child 2 or more years later. </a:t>
            </a:r>
          </a:p>
          <a:p>
            <a:endParaRPr lang="en-US" altLang="en-US">
              <a:latin typeface="Arial" panose="020B0604020202020204" pitchFamily="34" charset="0"/>
            </a:endParaRPr>
          </a:p>
        </p:txBody>
      </p:sp>
      <p:sp>
        <p:nvSpPr>
          <p:cNvPr id="14340" name="Slide Number Placeholder 3">
            <a:extLst>
              <a:ext uri="{FF2B5EF4-FFF2-40B4-BE49-F238E27FC236}">
                <a16:creationId xmlns:a16="http://schemas.microsoft.com/office/drawing/2014/main" xmlns="" id="{4869E96E-FA3C-4ABF-9364-CACE756829B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211A4B41-9C27-46C5-99A0-3C17D686DB6F}" type="slidenum">
              <a:rPr lang="en-US" altLang="en-US">
                <a:latin typeface="Arial" panose="020B0604020202020204" pitchFamily="34" charset="0"/>
              </a:rPr>
              <a:pPr/>
              <a:t>6</a:t>
            </a:fld>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xmlns="" id="{C02B58D8-8F8D-4487-A2F7-CFDD49FA58E8}"/>
              </a:ext>
            </a:extLst>
          </p:cNvPr>
          <p:cNvSpPr>
            <a:spLocks noGrp="1" noRot="1" noChangeAspect="1" noChangeArrowheads="1" noTextEdit="1"/>
          </p:cNvSpPr>
          <p:nvPr>
            <p:ph type="sldImg"/>
          </p:nvPr>
        </p:nvSpPr>
        <p:spPr>
          <a:ln/>
        </p:spPr>
      </p:sp>
      <p:sp>
        <p:nvSpPr>
          <p:cNvPr id="18435" name="Notes Placeholder 2">
            <a:extLst>
              <a:ext uri="{FF2B5EF4-FFF2-40B4-BE49-F238E27FC236}">
                <a16:creationId xmlns:a16="http://schemas.microsoft.com/office/drawing/2014/main" xmlns="" id="{16BB3627-E518-4488-83BD-9E3A72536CA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Use of any family planning has greatly increased from 13% in 2000 to 64% in 2019-20. Modern method contraceptive use has increased from 6% in 2000 to 58% in 2019-20.</a:t>
            </a:r>
          </a:p>
          <a:p>
            <a:endParaRPr lang="en-US" altLang="en-US">
              <a:latin typeface="Arial" panose="020B0604020202020204" pitchFamily="34" charset="0"/>
            </a:endParaRPr>
          </a:p>
        </p:txBody>
      </p:sp>
      <p:sp>
        <p:nvSpPr>
          <p:cNvPr id="18436" name="Slide Number Placeholder 3">
            <a:extLst>
              <a:ext uri="{FF2B5EF4-FFF2-40B4-BE49-F238E27FC236}">
                <a16:creationId xmlns:a16="http://schemas.microsoft.com/office/drawing/2014/main" xmlns="" id="{5DEAB4AD-F0C9-4E40-929B-2F49DE53226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3AFACB2A-DDC5-485A-A847-2782FDAF9A93}" type="slidenum">
              <a:rPr lang="en-US" altLang="en-US">
                <a:latin typeface="Arial" panose="020B0604020202020204" pitchFamily="34" charset="0"/>
              </a:rPr>
              <a:pPr/>
              <a:t>7</a:t>
            </a:fld>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xmlns="" id="{B3F5BD51-D90C-4870-8A1E-22B597738B28}"/>
              </a:ext>
            </a:extLst>
          </p:cNvPr>
          <p:cNvSpPr>
            <a:spLocks noGrp="1" noRot="1" noChangeAspect="1" noChangeArrowheads="1" noTextEdit="1"/>
          </p:cNvSpPr>
          <p:nvPr>
            <p:ph type="sldImg"/>
          </p:nvPr>
        </p:nvSpPr>
        <p:spPr>
          <a:ln/>
        </p:spPr>
      </p:sp>
      <p:sp>
        <p:nvSpPr>
          <p:cNvPr id="14339" name="Notes Placeholder 2">
            <a:extLst>
              <a:ext uri="{FF2B5EF4-FFF2-40B4-BE49-F238E27FC236}">
                <a16:creationId xmlns:a16="http://schemas.microsoft.com/office/drawing/2014/main" xmlns="" id="{63127CC3-4D8D-4915-82A9-1E40A9FF51F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Half of married women want no more children or are sterilized.  1 in 10 married women want another child soon (within 2 years), while about 3 in 10 women want another child 2 or more years later. </a:t>
            </a:r>
          </a:p>
          <a:p>
            <a:endParaRPr lang="en-US" altLang="en-US">
              <a:latin typeface="Arial" panose="020B0604020202020204" pitchFamily="34" charset="0"/>
            </a:endParaRPr>
          </a:p>
        </p:txBody>
      </p:sp>
      <p:sp>
        <p:nvSpPr>
          <p:cNvPr id="14340" name="Slide Number Placeholder 3">
            <a:extLst>
              <a:ext uri="{FF2B5EF4-FFF2-40B4-BE49-F238E27FC236}">
                <a16:creationId xmlns:a16="http://schemas.microsoft.com/office/drawing/2014/main" xmlns="" id="{4869E96E-FA3C-4ABF-9364-CACE756829B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211A4B41-9C27-46C5-99A0-3C17D686DB6F}" type="slidenum">
              <a:rPr lang="en-US" altLang="en-US">
                <a:latin typeface="Arial" panose="020B0604020202020204" pitchFamily="34" charset="0"/>
              </a:rPr>
              <a:pPr/>
              <a:t>8</a:t>
            </a:fld>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xmlns="" id="{16C9B94E-263D-42EF-B287-CECD68E2BB56}"/>
              </a:ext>
            </a:extLst>
          </p:cNvPr>
          <p:cNvSpPr>
            <a:spLocks noGrp="1" noRot="1" noChangeAspect="1" noChangeArrowheads="1" noTextEdit="1"/>
          </p:cNvSpPr>
          <p:nvPr>
            <p:ph type="sldImg"/>
          </p:nvPr>
        </p:nvSpPr>
        <p:spPr>
          <a:ln/>
        </p:spPr>
      </p:sp>
      <p:sp>
        <p:nvSpPr>
          <p:cNvPr id="24579" name="Notes Placeholder 2">
            <a:extLst>
              <a:ext uri="{FF2B5EF4-FFF2-40B4-BE49-F238E27FC236}">
                <a16:creationId xmlns:a16="http://schemas.microsoft.com/office/drawing/2014/main" xmlns="" id="{3380B4FE-3784-499B-8370-236875CE883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*Skilled provider includes doctor, nurse/medical assistant, or midwife.</a:t>
            </a:r>
          </a:p>
          <a:p>
            <a:endParaRPr lang="en-US" altLang="en-US" dirty="0">
              <a:latin typeface="Arial" panose="020B0604020202020204" pitchFamily="34" charset="0"/>
            </a:endParaRPr>
          </a:p>
          <a:p>
            <a:r>
              <a:rPr lang="en-US" altLang="en-US" dirty="0">
                <a:latin typeface="Arial" panose="020B0604020202020204" pitchFamily="34" charset="0"/>
              </a:rPr>
              <a:t>Since 2000 maternal health indicators have improved.  Antenatal care (ANC) by a skilled provider is almost universal. Facility-based deliveries have greatly increased from 27% to 94% in 2019-20. Skilled assistance during delivery has tripled from 31% in 2000 to 93% in 2019-20. </a:t>
            </a:r>
          </a:p>
          <a:p>
            <a:endParaRPr lang="en-US" altLang="en-US" dirty="0">
              <a:latin typeface="Arial" panose="020B0604020202020204" pitchFamily="34" charset="0"/>
            </a:endParaRPr>
          </a:p>
        </p:txBody>
      </p:sp>
      <p:sp>
        <p:nvSpPr>
          <p:cNvPr id="24580" name="Slide Number Placeholder 3">
            <a:extLst>
              <a:ext uri="{FF2B5EF4-FFF2-40B4-BE49-F238E27FC236}">
                <a16:creationId xmlns:a16="http://schemas.microsoft.com/office/drawing/2014/main" xmlns="" id="{253DC116-BAC1-458A-AEDF-935D09959D4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721787B6-2CBD-442D-ABB8-91763515D3FF}" type="slidenum">
              <a:rPr lang="en-US" altLang="en-US">
                <a:latin typeface="Arial" panose="020B0604020202020204" pitchFamily="34" charset="0"/>
              </a:rPr>
              <a:pPr/>
              <a:t>9</a:t>
            </a:fld>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xmlns="" id="{2B879BE1-3DBE-42C3-B429-6C8576BB9D56}"/>
              </a:ext>
            </a:extLst>
          </p:cNvPr>
          <p:cNvSpPr>
            <a:spLocks noGrp="1" noRot="1" noChangeAspect="1" noChangeArrowheads="1" noTextEdit="1"/>
          </p:cNvSpPr>
          <p:nvPr>
            <p:ph type="sldImg"/>
          </p:nvPr>
        </p:nvSpPr>
        <p:spPr>
          <a:ln/>
        </p:spPr>
      </p:sp>
      <p:sp>
        <p:nvSpPr>
          <p:cNvPr id="10243" name="Notes Placeholder 2">
            <a:extLst>
              <a:ext uri="{FF2B5EF4-FFF2-40B4-BE49-F238E27FC236}">
                <a16:creationId xmlns:a16="http://schemas.microsoft.com/office/drawing/2014/main" xmlns="" id="{88B640B0-DA6D-4F4C-931D-068C12ECBD1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At current fertility levels, a woman in Rwanda will have an average of 4.1 children in her lifetime. Fertility has decreased from 6,2 births per woman in 1992 to 4,1 birth per woman in the almost past three decades, a decrease of 2.1 births per woman. </a:t>
            </a:r>
          </a:p>
          <a:p>
            <a:endParaRPr lang="en-US" altLang="en-US" dirty="0">
              <a:latin typeface="Arial" panose="020B0604020202020204" pitchFamily="34" charset="0"/>
            </a:endParaRPr>
          </a:p>
        </p:txBody>
      </p:sp>
      <p:sp>
        <p:nvSpPr>
          <p:cNvPr id="10244" name="Slide Number Placeholder 3">
            <a:extLst>
              <a:ext uri="{FF2B5EF4-FFF2-40B4-BE49-F238E27FC236}">
                <a16:creationId xmlns:a16="http://schemas.microsoft.com/office/drawing/2014/main" xmlns="" id="{B51D1C60-4731-40F1-B789-E7249D42710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EC36707-51B0-4DA7-B963-19628E75BC4E}" type="slidenum">
              <a:rPr lang="en-US" altLang="en-US">
                <a:latin typeface="Arial" panose="020B0604020202020204" pitchFamily="34" charset="0"/>
              </a:rPr>
              <a:pPr/>
              <a:t>11</a:t>
            </a:fld>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xmlns="" id="{30C706DB-1AB6-47D1-88FC-C173C587F11E}"/>
              </a:ext>
            </a:extLst>
          </p:cNvPr>
          <p:cNvSpPr>
            <a:spLocks noGrp="1" noRot="1" noChangeAspect="1" noChangeArrowheads="1" noTextEdit="1"/>
          </p:cNvSpPr>
          <p:nvPr>
            <p:ph type="sldImg"/>
          </p:nvPr>
        </p:nvSpPr>
        <p:spPr>
          <a:ln/>
        </p:spPr>
      </p:sp>
      <p:sp>
        <p:nvSpPr>
          <p:cNvPr id="22531" name="Notes Placeholder 2">
            <a:extLst>
              <a:ext uri="{FF2B5EF4-FFF2-40B4-BE49-F238E27FC236}">
                <a16:creationId xmlns:a16="http://schemas.microsoft.com/office/drawing/2014/main" xmlns="" id="{2831B372-50BA-4817-8C0B-42795002CBB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Infant mortality has declined by two-thirds from 107 deaths per 1,000 live births in 2000 to 33 (RDHS 2000 – RHS 2019-20). During the same time period, under-5 mortality has decreased from 196 to 45 deaths per 1,000 live births.</a:t>
            </a:r>
          </a:p>
          <a:p>
            <a:endParaRPr lang="en-US" altLang="en-US" dirty="0">
              <a:latin typeface="Arial" panose="020B0604020202020204" pitchFamily="34" charset="0"/>
            </a:endParaRPr>
          </a:p>
        </p:txBody>
      </p:sp>
      <p:sp>
        <p:nvSpPr>
          <p:cNvPr id="22532" name="Slide Number Placeholder 3">
            <a:extLst>
              <a:ext uri="{FF2B5EF4-FFF2-40B4-BE49-F238E27FC236}">
                <a16:creationId xmlns:a16="http://schemas.microsoft.com/office/drawing/2014/main" xmlns="" id="{1B449EBC-B3C5-44B1-B794-BDB994F4E2F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495211CA-DA8C-46A2-95B5-3DAE2C96BAF5}" type="slidenum">
              <a:rPr lang="en-US" altLang="en-US">
                <a:latin typeface="Arial" panose="020B0604020202020204" pitchFamily="34" charset="0"/>
              </a:rPr>
              <a:pPr/>
              <a:t>13</a:t>
            </a:fld>
            <a:endParaRPr lang="en-US" altLang="en-US">
              <a:latin typeface="Arial" panose="020B0604020202020204" pitchFamily="34" charset="0"/>
            </a:endParaRPr>
          </a:p>
        </p:txBody>
      </p:sp>
    </p:spTree>
    <p:extLst>
      <p:ext uri="{BB962C8B-B14F-4D97-AF65-F5344CB8AC3E}">
        <p14:creationId xmlns:p14="http://schemas.microsoft.com/office/powerpoint/2010/main" val="3484118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3">
            <a:extLst>
              <a:ext uri="{FF2B5EF4-FFF2-40B4-BE49-F238E27FC236}">
                <a16:creationId xmlns:a16="http://schemas.microsoft.com/office/drawing/2014/main" xmlns="" id="{72B56E20-C56C-4C50-999E-91929A26811F}"/>
              </a:ext>
            </a:extLst>
          </p:cNvPr>
          <p:cNvSpPr>
            <a:spLocks noChangeShapeType="1"/>
          </p:cNvSpPr>
          <p:nvPr/>
        </p:nvSpPr>
        <p:spPr bwMode="auto">
          <a:xfrm>
            <a:off x="1447800" y="2514600"/>
            <a:ext cx="7239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 name="AutoShape 4" descr="flag">
            <a:extLst>
              <a:ext uri="{FF2B5EF4-FFF2-40B4-BE49-F238E27FC236}">
                <a16:creationId xmlns:a16="http://schemas.microsoft.com/office/drawing/2014/main" xmlns="" id="{10E46F15-8239-4EDD-BB80-198FB2183924}"/>
              </a:ext>
            </a:extLst>
          </p:cNvPr>
          <p:cNvSpPr>
            <a:spLocks noChangeArrowheads="1"/>
          </p:cNvSpPr>
          <p:nvPr/>
        </p:nvSpPr>
        <p:spPr bwMode="auto">
          <a:xfrm>
            <a:off x="-2514600" y="1371600"/>
            <a:ext cx="3657600" cy="3657600"/>
          </a:xfrm>
          <a:custGeom>
            <a:avLst/>
            <a:gdLst>
              <a:gd name="T0" fmla="*/ 2147483646 w 64000"/>
              <a:gd name="T1" fmla="*/ 2147483646 h 64000"/>
              <a:gd name="T2" fmla="*/ 2147483646 w 64000"/>
              <a:gd name="T3" fmla="*/ 2147483646 h 64000"/>
              <a:gd name="T4" fmla="*/ 2147483646 w 64000"/>
              <a:gd name="T5" fmla="*/ 2147483646 h 64000"/>
              <a:gd name="T6" fmla="*/ 2147483646 w 64000"/>
              <a:gd name="T7" fmla="*/ 2147483646 h 64000"/>
              <a:gd name="T8" fmla="*/ 2147483646 w 64000"/>
              <a:gd name="T9" fmla="*/ 2147483646 h 64000"/>
              <a:gd name="T10" fmla="*/ 2147483646 w 64000"/>
              <a:gd name="T11" fmla="*/ 2147483646 h 64000"/>
              <a:gd name="T12" fmla="*/ 2147483646 w 64000"/>
              <a:gd name="T13" fmla="*/ 2147483646 h 64000"/>
              <a:gd name="T14" fmla="*/ 2147483646 w 64000"/>
              <a:gd name="T15" fmla="*/ 2147483646 h 64000"/>
              <a:gd name="T16" fmla="*/ 2147483646 w 64000"/>
              <a:gd name="T17" fmla="*/ 2147483646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44083 w 64000"/>
              <a:gd name="T28" fmla="*/ -29631 h 64000"/>
              <a:gd name="T29" fmla="*/ 44083 w 64000"/>
              <a:gd name="T30" fmla="*/ 29631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 name="AutoShape 5" descr="flag">
            <a:extLst>
              <a:ext uri="{FF2B5EF4-FFF2-40B4-BE49-F238E27FC236}">
                <a16:creationId xmlns:a16="http://schemas.microsoft.com/office/drawing/2014/main" xmlns="" id="{A0CEC0EA-47FC-4F5F-A24D-607B693586A6}"/>
              </a:ext>
            </a:extLst>
          </p:cNvPr>
          <p:cNvSpPr>
            <a:spLocks noChangeArrowheads="1"/>
          </p:cNvSpPr>
          <p:nvPr/>
        </p:nvSpPr>
        <p:spPr bwMode="auto">
          <a:xfrm>
            <a:off x="-3222625" y="304800"/>
            <a:ext cx="4038600" cy="4038600"/>
          </a:xfrm>
          <a:custGeom>
            <a:avLst/>
            <a:gdLst>
              <a:gd name="T0" fmla="*/ 2147483646 w 64000"/>
              <a:gd name="T1" fmla="*/ 2147483646 h 64000"/>
              <a:gd name="T2" fmla="*/ 2147483646 w 64000"/>
              <a:gd name="T3" fmla="*/ 2147483646 h 64000"/>
              <a:gd name="T4" fmla="*/ 2147483646 w 64000"/>
              <a:gd name="T5" fmla="*/ 2147483646 h 64000"/>
              <a:gd name="T6" fmla="*/ 2147483646 w 64000"/>
              <a:gd name="T7" fmla="*/ 2147483646 h 64000"/>
              <a:gd name="T8" fmla="*/ 2147483646 w 64000"/>
              <a:gd name="T9" fmla="*/ 2147483646 h 64000"/>
              <a:gd name="T10" fmla="*/ 2147483646 w 64000"/>
              <a:gd name="T11" fmla="*/ 2147483646 h 64000"/>
              <a:gd name="T12" fmla="*/ 2147483646 w 64000"/>
              <a:gd name="T13" fmla="*/ 2147483646 h 64000"/>
              <a:gd name="T14" fmla="*/ 2147483646 w 64000"/>
              <a:gd name="T15" fmla="*/ 2147483646 h 64000"/>
              <a:gd name="T16" fmla="*/ 2147483646 w 64000"/>
              <a:gd name="T17" fmla="*/ 2147483646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994 w 64000"/>
              <a:gd name="T28" fmla="*/ -25753 h 64000"/>
              <a:gd name="T29" fmla="*/ 50994 w 64000"/>
              <a:gd name="T30" fmla="*/ 25753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 name="Line 15">
            <a:extLst>
              <a:ext uri="{FF2B5EF4-FFF2-40B4-BE49-F238E27FC236}">
                <a16:creationId xmlns:a16="http://schemas.microsoft.com/office/drawing/2014/main" xmlns="" id="{45ABE6F3-7E73-4601-AB56-3B6B6E2DADA0}"/>
              </a:ext>
            </a:extLst>
          </p:cNvPr>
          <p:cNvSpPr>
            <a:spLocks noChangeShapeType="1"/>
          </p:cNvSpPr>
          <p:nvPr userDrawn="1"/>
        </p:nvSpPr>
        <p:spPr bwMode="auto">
          <a:xfrm>
            <a:off x="1447800" y="2590800"/>
            <a:ext cx="7239000" cy="0"/>
          </a:xfrm>
          <a:prstGeom prst="line">
            <a:avLst/>
          </a:prstGeom>
          <a:noFill/>
          <a:ln w="38100">
            <a:solidFill>
              <a:srgbClr val="33CC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6" name="Rectangle 6"/>
          <p:cNvSpPr>
            <a:spLocks noGrp="1" noChangeArrowheads="1"/>
          </p:cNvSpPr>
          <p:nvPr>
            <p:ph type="ctrTitle"/>
          </p:nvPr>
        </p:nvSpPr>
        <p:spPr>
          <a:xfrm>
            <a:off x="1443038" y="985838"/>
            <a:ext cx="7239000" cy="1444625"/>
          </a:xfrm>
        </p:spPr>
        <p:txBody>
          <a:bodyPr/>
          <a:lstStyle>
            <a:lvl1pPr>
              <a:defRPr sz="4000"/>
            </a:lvl1pPr>
          </a:lstStyle>
          <a:p>
            <a:r>
              <a:rPr lang="en-US"/>
              <a:t>Cliquez pour modifier le style du titre</a:t>
            </a:r>
          </a:p>
        </p:txBody>
      </p:sp>
      <p:sp>
        <p:nvSpPr>
          <p:cNvPr id="5127" name="Rectangle 7"/>
          <p:cNvSpPr>
            <a:spLocks noGrp="1" noChangeArrowheads="1"/>
          </p:cNvSpPr>
          <p:nvPr>
            <p:ph type="subTitle" idx="1"/>
          </p:nvPr>
        </p:nvSpPr>
        <p:spPr>
          <a:xfrm>
            <a:off x="1443038" y="3427413"/>
            <a:ext cx="7239000" cy="1752600"/>
          </a:xfrm>
        </p:spPr>
        <p:txBody>
          <a:bodyPr/>
          <a:lstStyle>
            <a:lvl1pPr marL="0" indent="0">
              <a:buFont typeface="Wingdings" pitchFamily="2" charset="2"/>
              <a:buNone/>
              <a:defRPr/>
            </a:lvl1pPr>
          </a:lstStyle>
          <a:p>
            <a:r>
              <a:rPr lang="en-US"/>
              <a:t>Cliquez pour modifier le style des sous-titres du masque</a:t>
            </a:r>
          </a:p>
        </p:txBody>
      </p:sp>
      <p:sp>
        <p:nvSpPr>
          <p:cNvPr id="8" name="Rectangle 8">
            <a:extLst>
              <a:ext uri="{FF2B5EF4-FFF2-40B4-BE49-F238E27FC236}">
                <a16:creationId xmlns:a16="http://schemas.microsoft.com/office/drawing/2014/main" xmlns="" id="{A545325A-CEAD-4685-B168-0B5108B4A592}"/>
              </a:ext>
            </a:extLst>
          </p:cNvPr>
          <p:cNvSpPr>
            <a:spLocks noGrp="1" noChangeArrowheads="1"/>
          </p:cNvSpPr>
          <p:nvPr>
            <p:ph type="dt" sz="half" idx="10"/>
          </p:nvPr>
        </p:nvSpPr>
        <p:spPr/>
        <p:txBody>
          <a:bodyPr/>
          <a:lstStyle>
            <a:lvl1pPr>
              <a:defRPr/>
            </a:lvl1pPr>
          </a:lstStyle>
          <a:p>
            <a:pPr>
              <a:defRPr/>
            </a:pPr>
            <a:fld id="{542A4ADC-1F32-4C09-836D-B46A8C0BC9C8}" type="datetime4">
              <a:rPr lang="en-US"/>
              <a:pPr>
                <a:defRPr/>
              </a:pPr>
              <a:t>November 25, 2020</a:t>
            </a:fld>
            <a:endParaRPr lang="en-US" dirty="0"/>
          </a:p>
        </p:txBody>
      </p:sp>
      <p:sp>
        <p:nvSpPr>
          <p:cNvPr id="9" name="Rectangle 9">
            <a:extLst>
              <a:ext uri="{FF2B5EF4-FFF2-40B4-BE49-F238E27FC236}">
                <a16:creationId xmlns:a16="http://schemas.microsoft.com/office/drawing/2014/main" xmlns="" id="{558A0AAB-4ECB-4C42-894C-21AF0FD64177}"/>
              </a:ext>
            </a:extLst>
          </p:cNvPr>
          <p:cNvSpPr>
            <a:spLocks noGrp="1" noChangeArrowheads="1"/>
          </p:cNvSpPr>
          <p:nvPr>
            <p:ph type="ftr" sz="quarter" idx="11"/>
          </p:nvPr>
        </p:nvSpPr>
        <p:spPr/>
        <p:txBody>
          <a:bodyPr/>
          <a:lstStyle>
            <a:lvl1pPr>
              <a:defRPr/>
            </a:lvl1pPr>
          </a:lstStyle>
          <a:p>
            <a:pPr>
              <a:defRPr/>
            </a:pPr>
            <a:r>
              <a:rPr lang="en-US"/>
              <a:t>National Institute of Statistics of Rwanda</a:t>
            </a:r>
          </a:p>
        </p:txBody>
      </p:sp>
      <p:sp>
        <p:nvSpPr>
          <p:cNvPr id="10" name="Rectangle 10">
            <a:extLst>
              <a:ext uri="{FF2B5EF4-FFF2-40B4-BE49-F238E27FC236}">
                <a16:creationId xmlns:a16="http://schemas.microsoft.com/office/drawing/2014/main" xmlns="" id="{58D4F5AC-1BAF-4779-B71C-C9EE96647844}"/>
              </a:ext>
            </a:extLst>
          </p:cNvPr>
          <p:cNvSpPr>
            <a:spLocks noGrp="1" noChangeArrowheads="1"/>
          </p:cNvSpPr>
          <p:nvPr>
            <p:ph type="sldNum" sz="quarter" idx="12"/>
          </p:nvPr>
        </p:nvSpPr>
        <p:spPr/>
        <p:txBody>
          <a:bodyPr/>
          <a:lstStyle>
            <a:lvl1pPr>
              <a:defRPr/>
            </a:lvl1pPr>
          </a:lstStyle>
          <a:p>
            <a:fld id="{1B245C56-95B8-438C-896E-772E14272EB1}" type="slidenum">
              <a:rPr lang="en-US" altLang="en-US"/>
              <a:pPr/>
              <a:t>‹#›</a:t>
            </a:fld>
            <a:endParaRPr lang="en-US" altLang="en-US"/>
          </a:p>
        </p:txBody>
      </p:sp>
    </p:spTree>
    <p:extLst>
      <p:ext uri="{BB962C8B-B14F-4D97-AF65-F5344CB8AC3E}">
        <p14:creationId xmlns:p14="http://schemas.microsoft.com/office/powerpoint/2010/main" val="1880905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xmlns="" id="{40D2F6BB-D886-4219-B617-AA063ECE8A6C}"/>
              </a:ext>
            </a:extLst>
          </p:cNvPr>
          <p:cNvSpPr>
            <a:spLocks noGrp="1" noChangeArrowheads="1"/>
          </p:cNvSpPr>
          <p:nvPr>
            <p:ph type="dt" sz="half" idx="10"/>
          </p:nvPr>
        </p:nvSpPr>
        <p:spPr>
          <a:ln/>
        </p:spPr>
        <p:txBody>
          <a:bodyPr/>
          <a:lstStyle>
            <a:lvl1pPr>
              <a:defRPr/>
            </a:lvl1pPr>
          </a:lstStyle>
          <a:p>
            <a:pPr>
              <a:defRPr/>
            </a:pPr>
            <a:fld id="{B6B3F32B-FDD9-4B5F-A6C8-0E998F656BE5}" type="datetime4">
              <a:rPr lang="en-US"/>
              <a:pPr>
                <a:defRPr/>
              </a:pPr>
              <a:t>November 25, 2020</a:t>
            </a:fld>
            <a:endParaRPr lang="en-US" dirty="0"/>
          </a:p>
        </p:txBody>
      </p:sp>
      <p:sp>
        <p:nvSpPr>
          <p:cNvPr id="5" name="Rectangle 9">
            <a:extLst>
              <a:ext uri="{FF2B5EF4-FFF2-40B4-BE49-F238E27FC236}">
                <a16:creationId xmlns:a16="http://schemas.microsoft.com/office/drawing/2014/main" xmlns="" id="{BDFAA5A7-2742-4990-9AC5-3650455007C2}"/>
              </a:ext>
            </a:extLst>
          </p:cNvPr>
          <p:cNvSpPr>
            <a:spLocks noGrp="1" noChangeArrowheads="1"/>
          </p:cNvSpPr>
          <p:nvPr>
            <p:ph type="ftr" sz="quarter" idx="11"/>
          </p:nvPr>
        </p:nvSpPr>
        <p:spPr>
          <a:ln/>
        </p:spPr>
        <p:txBody>
          <a:bodyPr/>
          <a:lstStyle>
            <a:lvl1pPr>
              <a:defRPr/>
            </a:lvl1pPr>
          </a:lstStyle>
          <a:p>
            <a:pPr>
              <a:defRPr/>
            </a:pPr>
            <a:r>
              <a:rPr lang="en-US"/>
              <a:t>National Institute of Statistics of Rwanda</a:t>
            </a:r>
          </a:p>
        </p:txBody>
      </p:sp>
      <p:sp>
        <p:nvSpPr>
          <p:cNvPr id="6" name="Rectangle 10">
            <a:extLst>
              <a:ext uri="{FF2B5EF4-FFF2-40B4-BE49-F238E27FC236}">
                <a16:creationId xmlns:a16="http://schemas.microsoft.com/office/drawing/2014/main" xmlns="" id="{C42F4DE3-2DCD-4532-B06C-372F5DE122FE}"/>
              </a:ext>
            </a:extLst>
          </p:cNvPr>
          <p:cNvSpPr>
            <a:spLocks noGrp="1" noChangeArrowheads="1"/>
          </p:cNvSpPr>
          <p:nvPr>
            <p:ph type="sldNum" sz="quarter" idx="12"/>
          </p:nvPr>
        </p:nvSpPr>
        <p:spPr>
          <a:ln/>
        </p:spPr>
        <p:txBody>
          <a:bodyPr/>
          <a:lstStyle>
            <a:lvl1pPr>
              <a:defRPr/>
            </a:lvl1pPr>
          </a:lstStyle>
          <a:p>
            <a:fld id="{2DE39EFD-B381-4EA8-AA68-123D665EDF8C}" type="slidenum">
              <a:rPr lang="en-US" altLang="en-US"/>
              <a:pPr/>
              <a:t>‹#›</a:t>
            </a:fld>
            <a:endParaRPr lang="en-US" altLang="en-US"/>
          </a:p>
        </p:txBody>
      </p:sp>
    </p:spTree>
    <p:extLst>
      <p:ext uri="{BB962C8B-B14F-4D97-AF65-F5344CB8AC3E}">
        <p14:creationId xmlns:p14="http://schemas.microsoft.com/office/powerpoint/2010/main" val="604122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6413" y="301625"/>
            <a:ext cx="1827212" cy="56403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70013" y="301625"/>
            <a:ext cx="5334000" cy="56403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xmlns="" id="{DCE3267D-72EE-4DBF-A952-49AAEAA627B4}"/>
              </a:ext>
            </a:extLst>
          </p:cNvPr>
          <p:cNvSpPr>
            <a:spLocks noGrp="1" noChangeArrowheads="1"/>
          </p:cNvSpPr>
          <p:nvPr>
            <p:ph type="dt" sz="half" idx="10"/>
          </p:nvPr>
        </p:nvSpPr>
        <p:spPr>
          <a:ln/>
        </p:spPr>
        <p:txBody>
          <a:bodyPr/>
          <a:lstStyle>
            <a:lvl1pPr>
              <a:defRPr/>
            </a:lvl1pPr>
          </a:lstStyle>
          <a:p>
            <a:pPr>
              <a:defRPr/>
            </a:pPr>
            <a:fld id="{EF1982F7-531D-487C-9910-FEF71E69C7CB}" type="datetime4">
              <a:rPr lang="en-US"/>
              <a:pPr>
                <a:defRPr/>
              </a:pPr>
              <a:t>November 25, 2020</a:t>
            </a:fld>
            <a:endParaRPr lang="en-US" dirty="0"/>
          </a:p>
        </p:txBody>
      </p:sp>
      <p:sp>
        <p:nvSpPr>
          <p:cNvPr id="5" name="Rectangle 9">
            <a:extLst>
              <a:ext uri="{FF2B5EF4-FFF2-40B4-BE49-F238E27FC236}">
                <a16:creationId xmlns:a16="http://schemas.microsoft.com/office/drawing/2014/main" xmlns="" id="{61E61250-A5E4-432E-9797-1EE90991852F}"/>
              </a:ext>
            </a:extLst>
          </p:cNvPr>
          <p:cNvSpPr>
            <a:spLocks noGrp="1" noChangeArrowheads="1"/>
          </p:cNvSpPr>
          <p:nvPr>
            <p:ph type="ftr" sz="quarter" idx="11"/>
          </p:nvPr>
        </p:nvSpPr>
        <p:spPr>
          <a:ln/>
        </p:spPr>
        <p:txBody>
          <a:bodyPr/>
          <a:lstStyle>
            <a:lvl1pPr>
              <a:defRPr/>
            </a:lvl1pPr>
          </a:lstStyle>
          <a:p>
            <a:pPr>
              <a:defRPr/>
            </a:pPr>
            <a:r>
              <a:rPr lang="en-US"/>
              <a:t>National Institute of Statistics of Rwanda</a:t>
            </a:r>
          </a:p>
        </p:txBody>
      </p:sp>
      <p:sp>
        <p:nvSpPr>
          <p:cNvPr id="6" name="Rectangle 10">
            <a:extLst>
              <a:ext uri="{FF2B5EF4-FFF2-40B4-BE49-F238E27FC236}">
                <a16:creationId xmlns:a16="http://schemas.microsoft.com/office/drawing/2014/main" xmlns="" id="{23C3FE38-2BBD-4AB5-83D5-6164B56455C8}"/>
              </a:ext>
            </a:extLst>
          </p:cNvPr>
          <p:cNvSpPr>
            <a:spLocks noGrp="1" noChangeArrowheads="1"/>
          </p:cNvSpPr>
          <p:nvPr>
            <p:ph type="sldNum" sz="quarter" idx="12"/>
          </p:nvPr>
        </p:nvSpPr>
        <p:spPr>
          <a:ln/>
        </p:spPr>
        <p:txBody>
          <a:bodyPr/>
          <a:lstStyle>
            <a:lvl1pPr>
              <a:defRPr/>
            </a:lvl1pPr>
          </a:lstStyle>
          <a:p>
            <a:fld id="{A03E66C8-3EE5-4E53-87E0-FD02CAF92A10}" type="slidenum">
              <a:rPr lang="en-US" altLang="en-US"/>
              <a:pPr/>
              <a:t>‹#›</a:t>
            </a:fld>
            <a:endParaRPr lang="en-US" altLang="en-US"/>
          </a:p>
        </p:txBody>
      </p:sp>
    </p:spTree>
    <p:extLst>
      <p:ext uri="{BB962C8B-B14F-4D97-AF65-F5344CB8AC3E}">
        <p14:creationId xmlns:p14="http://schemas.microsoft.com/office/powerpoint/2010/main" val="7128033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xmlns="" id="{D0A6BCDA-7422-4331-A7FD-C5852B6C21FC}"/>
              </a:ext>
            </a:extLst>
          </p:cNvPr>
          <p:cNvSpPr>
            <a:spLocks noGrp="1" noChangeArrowheads="1"/>
          </p:cNvSpPr>
          <p:nvPr>
            <p:ph type="dt" sz="half" idx="10"/>
          </p:nvPr>
        </p:nvSpPr>
        <p:spPr>
          <a:ln/>
        </p:spPr>
        <p:txBody>
          <a:bodyPr/>
          <a:lstStyle>
            <a:lvl1pPr>
              <a:defRPr/>
            </a:lvl1pPr>
          </a:lstStyle>
          <a:p>
            <a:pPr>
              <a:defRPr/>
            </a:pPr>
            <a:fld id="{D361C7DB-807C-404F-B551-51484E7D53DC}" type="datetime4">
              <a:rPr lang="en-US"/>
              <a:pPr>
                <a:defRPr/>
              </a:pPr>
              <a:t>November 25, 2020</a:t>
            </a:fld>
            <a:endParaRPr lang="en-US" dirty="0"/>
          </a:p>
        </p:txBody>
      </p:sp>
      <p:sp>
        <p:nvSpPr>
          <p:cNvPr id="5" name="Rectangle 5">
            <a:extLst>
              <a:ext uri="{FF2B5EF4-FFF2-40B4-BE49-F238E27FC236}">
                <a16:creationId xmlns:a16="http://schemas.microsoft.com/office/drawing/2014/main" xmlns="" id="{0FBD497B-B097-4BA3-9DE8-BC95042DDED3}"/>
              </a:ext>
            </a:extLst>
          </p:cNvPr>
          <p:cNvSpPr>
            <a:spLocks noGrp="1" noChangeArrowheads="1"/>
          </p:cNvSpPr>
          <p:nvPr>
            <p:ph type="ftr" sz="quarter" idx="11"/>
          </p:nvPr>
        </p:nvSpPr>
        <p:spPr>
          <a:ln/>
        </p:spPr>
        <p:txBody>
          <a:bodyPr/>
          <a:lstStyle>
            <a:lvl1pPr>
              <a:defRPr/>
            </a:lvl1pPr>
          </a:lstStyle>
          <a:p>
            <a:pPr>
              <a:defRPr/>
            </a:pPr>
            <a:r>
              <a:rPr lang="en-US"/>
              <a:t>National Institute of Statistics of Rwanda</a:t>
            </a:r>
          </a:p>
        </p:txBody>
      </p:sp>
      <p:sp>
        <p:nvSpPr>
          <p:cNvPr id="6" name="Rectangle 6">
            <a:extLst>
              <a:ext uri="{FF2B5EF4-FFF2-40B4-BE49-F238E27FC236}">
                <a16:creationId xmlns:a16="http://schemas.microsoft.com/office/drawing/2014/main" xmlns="" id="{B9897030-42B8-417E-B5CA-D5311FE8BA94}"/>
              </a:ext>
            </a:extLst>
          </p:cNvPr>
          <p:cNvSpPr>
            <a:spLocks noGrp="1" noChangeArrowheads="1"/>
          </p:cNvSpPr>
          <p:nvPr>
            <p:ph type="sldNum" sz="quarter" idx="12"/>
          </p:nvPr>
        </p:nvSpPr>
        <p:spPr>
          <a:ln/>
        </p:spPr>
        <p:txBody>
          <a:bodyPr/>
          <a:lstStyle>
            <a:lvl1pPr>
              <a:defRPr/>
            </a:lvl1pPr>
          </a:lstStyle>
          <a:p>
            <a:fld id="{48B5C8DA-A489-4073-AEE8-F6144D13A4CF}" type="slidenum">
              <a:rPr lang="en-US" altLang="en-US"/>
              <a:pPr/>
              <a:t>‹#›</a:t>
            </a:fld>
            <a:endParaRPr lang="en-US" altLang="en-US"/>
          </a:p>
        </p:txBody>
      </p:sp>
    </p:spTree>
    <p:extLst>
      <p:ext uri="{BB962C8B-B14F-4D97-AF65-F5344CB8AC3E}">
        <p14:creationId xmlns:p14="http://schemas.microsoft.com/office/powerpoint/2010/main" val="40413363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A0EB99EF-6402-42BE-91E3-6192F631DFC6}"/>
              </a:ext>
            </a:extLst>
          </p:cNvPr>
          <p:cNvSpPr>
            <a:spLocks noGrp="1" noChangeArrowheads="1"/>
          </p:cNvSpPr>
          <p:nvPr>
            <p:ph type="dt" sz="half" idx="10"/>
          </p:nvPr>
        </p:nvSpPr>
        <p:spPr>
          <a:ln/>
        </p:spPr>
        <p:txBody>
          <a:bodyPr/>
          <a:lstStyle>
            <a:lvl1pPr>
              <a:defRPr/>
            </a:lvl1pPr>
          </a:lstStyle>
          <a:p>
            <a:pPr>
              <a:defRPr/>
            </a:pPr>
            <a:fld id="{8297B872-535B-420A-AA21-E7C630FE5FD9}" type="datetime4">
              <a:rPr lang="en-US"/>
              <a:pPr>
                <a:defRPr/>
              </a:pPr>
              <a:t>November 25, 2020</a:t>
            </a:fld>
            <a:endParaRPr lang="en-US" dirty="0"/>
          </a:p>
        </p:txBody>
      </p:sp>
      <p:sp>
        <p:nvSpPr>
          <p:cNvPr id="5" name="Rectangle 5">
            <a:extLst>
              <a:ext uri="{FF2B5EF4-FFF2-40B4-BE49-F238E27FC236}">
                <a16:creationId xmlns:a16="http://schemas.microsoft.com/office/drawing/2014/main" xmlns="" id="{310B00A4-9572-4F14-BAA1-CF8D3ABE3917}"/>
              </a:ext>
            </a:extLst>
          </p:cNvPr>
          <p:cNvSpPr>
            <a:spLocks noGrp="1" noChangeArrowheads="1"/>
          </p:cNvSpPr>
          <p:nvPr>
            <p:ph type="ftr" sz="quarter" idx="11"/>
          </p:nvPr>
        </p:nvSpPr>
        <p:spPr>
          <a:ln/>
        </p:spPr>
        <p:txBody>
          <a:bodyPr/>
          <a:lstStyle>
            <a:lvl1pPr>
              <a:defRPr/>
            </a:lvl1pPr>
          </a:lstStyle>
          <a:p>
            <a:pPr>
              <a:defRPr/>
            </a:pPr>
            <a:r>
              <a:rPr lang="en-US"/>
              <a:t>National Institute of Statistics of Rwanda</a:t>
            </a:r>
          </a:p>
        </p:txBody>
      </p:sp>
      <p:sp>
        <p:nvSpPr>
          <p:cNvPr id="6" name="Rectangle 6">
            <a:extLst>
              <a:ext uri="{FF2B5EF4-FFF2-40B4-BE49-F238E27FC236}">
                <a16:creationId xmlns:a16="http://schemas.microsoft.com/office/drawing/2014/main" xmlns="" id="{F974038D-FC72-4579-8CCC-EBC87D646A8D}"/>
              </a:ext>
            </a:extLst>
          </p:cNvPr>
          <p:cNvSpPr>
            <a:spLocks noGrp="1" noChangeArrowheads="1"/>
          </p:cNvSpPr>
          <p:nvPr>
            <p:ph type="sldNum" sz="quarter" idx="12"/>
          </p:nvPr>
        </p:nvSpPr>
        <p:spPr>
          <a:ln/>
        </p:spPr>
        <p:txBody>
          <a:bodyPr/>
          <a:lstStyle>
            <a:lvl1pPr>
              <a:defRPr/>
            </a:lvl1pPr>
          </a:lstStyle>
          <a:p>
            <a:fld id="{E30CD717-77E6-40E5-A32D-4F93D6708B71}" type="slidenum">
              <a:rPr lang="en-US" altLang="en-US"/>
              <a:pPr/>
              <a:t>‹#›</a:t>
            </a:fld>
            <a:endParaRPr lang="en-US" altLang="en-US"/>
          </a:p>
        </p:txBody>
      </p:sp>
    </p:spTree>
    <p:extLst>
      <p:ext uri="{BB962C8B-B14F-4D97-AF65-F5344CB8AC3E}">
        <p14:creationId xmlns:p14="http://schemas.microsoft.com/office/powerpoint/2010/main" val="5925166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xmlns="" id="{5C81E204-F398-40F9-9900-7AA2BF92FC09}"/>
              </a:ext>
            </a:extLst>
          </p:cNvPr>
          <p:cNvSpPr>
            <a:spLocks noGrp="1" noChangeArrowheads="1"/>
          </p:cNvSpPr>
          <p:nvPr>
            <p:ph type="dt" sz="half" idx="10"/>
          </p:nvPr>
        </p:nvSpPr>
        <p:spPr>
          <a:ln/>
        </p:spPr>
        <p:txBody>
          <a:bodyPr/>
          <a:lstStyle>
            <a:lvl1pPr>
              <a:defRPr/>
            </a:lvl1pPr>
          </a:lstStyle>
          <a:p>
            <a:pPr>
              <a:defRPr/>
            </a:pPr>
            <a:fld id="{0D0FE3C4-73FD-4EC8-98A1-EE06D61806AE}" type="datetime4">
              <a:rPr lang="en-US"/>
              <a:pPr>
                <a:defRPr/>
              </a:pPr>
              <a:t>November 25, 2020</a:t>
            </a:fld>
            <a:endParaRPr lang="en-US" dirty="0"/>
          </a:p>
        </p:txBody>
      </p:sp>
      <p:sp>
        <p:nvSpPr>
          <p:cNvPr id="5" name="Rectangle 5">
            <a:extLst>
              <a:ext uri="{FF2B5EF4-FFF2-40B4-BE49-F238E27FC236}">
                <a16:creationId xmlns:a16="http://schemas.microsoft.com/office/drawing/2014/main" xmlns="" id="{2591BB8D-0129-49ED-A0B5-86ABB34EC097}"/>
              </a:ext>
            </a:extLst>
          </p:cNvPr>
          <p:cNvSpPr>
            <a:spLocks noGrp="1" noChangeArrowheads="1"/>
          </p:cNvSpPr>
          <p:nvPr>
            <p:ph type="ftr" sz="quarter" idx="11"/>
          </p:nvPr>
        </p:nvSpPr>
        <p:spPr>
          <a:ln/>
        </p:spPr>
        <p:txBody>
          <a:bodyPr/>
          <a:lstStyle>
            <a:lvl1pPr>
              <a:defRPr/>
            </a:lvl1pPr>
          </a:lstStyle>
          <a:p>
            <a:pPr>
              <a:defRPr/>
            </a:pPr>
            <a:r>
              <a:rPr lang="en-US"/>
              <a:t>National Institute of Statistics of Rwanda</a:t>
            </a:r>
          </a:p>
        </p:txBody>
      </p:sp>
      <p:sp>
        <p:nvSpPr>
          <p:cNvPr id="6" name="Rectangle 6">
            <a:extLst>
              <a:ext uri="{FF2B5EF4-FFF2-40B4-BE49-F238E27FC236}">
                <a16:creationId xmlns:a16="http://schemas.microsoft.com/office/drawing/2014/main" xmlns="" id="{9822A533-6C3D-4C83-ADE4-5F4D76822815}"/>
              </a:ext>
            </a:extLst>
          </p:cNvPr>
          <p:cNvSpPr>
            <a:spLocks noGrp="1" noChangeArrowheads="1"/>
          </p:cNvSpPr>
          <p:nvPr>
            <p:ph type="sldNum" sz="quarter" idx="12"/>
          </p:nvPr>
        </p:nvSpPr>
        <p:spPr>
          <a:ln/>
        </p:spPr>
        <p:txBody>
          <a:bodyPr/>
          <a:lstStyle>
            <a:lvl1pPr>
              <a:defRPr/>
            </a:lvl1pPr>
          </a:lstStyle>
          <a:p>
            <a:fld id="{66F9BFF0-5F71-4384-B6A9-DE23F1BA4AD9}" type="slidenum">
              <a:rPr lang="en-US" altLang="en-US"/>
              <a:pPr/>
              <a:t>‹#›</a:t>
            </a:fld>
            <a:endParaRPr lang="en-US" altLang="en-US"/>
          </a:p>
        </p:txBody>
      </p:sp>
    </p:spTree>
    <p:extLst>
      <p:ext uri="{BB962C8B-B14F-4D97-AF65-F5344CB8AC3E}">
        <p14:creationId xmlns:p14="http://schemas.microsoft.com/office/powerpoint/2010/main" val="12831645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xmlns="" id="{5F4D8EB7-ED17-40DB-B963-1810FE7B83A8}"/>
              </a:ext>
            </a:extLst>
          </p:cNvPr>
          <p:cNvSpPr>
            <a:spLocks noGrp="1" noChangeArrowheads="1"/>
          </p:cNvSpPr>
          <p:nvPr>
            <p:ph type="dt" sz="half" idx="10"/>
          </p:nvPr>
        </p:nvSpPr>
        <p:spPr>
          <a:ln/>
        </p:spPr>
        <p:txBody>
          <a:bodyPr/>
          <a:lstStyle>
            <a:lvl1pPr>
              <a:defRPr/>
            </a:lvl1pPr>
          </a:lstStyle>
          <a:p>
            <a:pPr>
              <a:defRPr/>
            </a:pPr>
            <a:fld id="{C1BB4C9E-D550-4DE0-89D7-D030B62E3D71}" type="datetime4">
              <a:rPr lang="en-US"/>
              <a:pPr>
                <a:defRPr/>
              </a:pPr>
              <a:t>November 25, 2020</a:t>
            </a:fld>
            <a:endParaRPr lang="en-US" dirty="0"/>
          </a:p>
        </p:txBody>
      </p:sp>
      <p:sp>
        <p:nvSpPr>
          <p:cNvPr id="6" name="Rectangle 5">
            <a:extLst>
              <a:ext uri="{FF2B5EF4-FFF2-40B4-BE49-F238E27FC236}">
                <a16:creationId xmlns:a16="http://schemas.microsoft.com/office/drawing/2014/main" xmlns="" id="{1464FB05-10E3-4147-A13E-9B7DF8012F90}"/>
              </a:ext>
            </a:extLst>
          </p:cNvPr>
          <p:cNvSpPr>
            <a:spLocks noGrp="1" noChangeArrowheads="1"/>
          </p:cNvSpPr>
          <p:nvPr>
            <p:ph type="ftr" sz="quarter" idx="11"/>
          </p:nvPr>
        </p:nvSpPr>
        <p:spPr>
          <a:ln/>
        </p:spPr>
        <p:txBody>
          <a:bodyPr/>
          <a:lstStyle>
            <a:lvl1pPr>
              <a:defRPr/>
            </a:lvl1pPr>
          </a:lstStyle>
          <a:p>
            <a:pPr>
              <a:defRPr/>
            </a:pPr>
            <a:r>
              <a:rPr lang="en-US"/>
              <a:t>National Institute of Statistics of Rwanda</a:t>
            </a:r>
          </a:p>
        </p:txBody>
      </p:sp>
      <p:sp>
        <p:nvSpPr>
          <p:cNvPr id="7" name="Rectangle 6">
            <a:extLst>
              <a:ext uri="{FF2B5EF4-FFF2-40B4-BE49-F238E27FC236}">
                <a16:creationId xmlns:a16="http://schemas.microsoft.com/office/drawing/2014/main" xmlns="" id="{CB543428-1E8A-4F23-8B51-6B22CE384141}"/>
              </a:ext>
            </a:extLst>
          </p:cNvPr>
          <p:cNvSpPr>
            <a:spLocks noGrp="1" noChangeArrowheads="1"/>
          </p:cNvSpPr>
          <p:nvPr>
            <p:ph type="sldNum" sz="quarter" idx="12"/>
          </p:nvPr>
        </p:nvSpPr>
        <p:spPr>
          <a:ln/>
        </p:spPr>
        <p:txBody>
          <a:bodyPr/>
          <a:lstStyle>
            <a:lvl1pPr>
              <a:defRPr/>
            </a:lvl1pPr>
          </a:lstStyle>
          <a:p>
            <a:fld id="{5F4CA862-1E6E-4333-B96E-641441850CF4}" type="slidenum">
              <a:rPr lang="en-US" altLang="en-US"/>
              <a:pPr/>
              <a:t>‹#›</a:t>
            </a:fld>
            <a:endParaRPr lang="en-US" altLang="en-US"/>
          </a:p>
        </p:txBody>
      </p:sp>
    </p:spTree>
    <p:extLst>
      <p:ext uri="{BB962C8B-B14F-4D97-AF65-F5344CB8AC3E}">
        <p14:creationId xmlns:p14="http://schemas.microsoft.com/office/powerpoint/2010/main" val="875117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xmlns="" id="{391BDEAA-18AD-44FE-9BCB-A1F4B45C630E}"/>
              </a:ext>
            </a:extLst>
          </p:cNvPr>
          <p:cNvSpPr>
            <a:spLocks noGrp="1" noChangeArrowheads="1"/>
          </p:cNvSpPr>
          <p:nvPr>
            <p:ph type="dt" sz="half" idx="10"/>
          </p:nvPr>
        </p:nvSpPr>
        <p:spPr>
          <a:ln/>
        </p:spPr>
        <p:txBody>
          <a:bodyPr/>
          <a:lstStyle>
            <a:lvl1pPr>
              <a:defRPr/>
            </a:lvl1pPr>
          </a:lstStyle>
          <a:p>
            <a:pPr>
              <a:defRPr/>
            </a:pPr>
            <a:fld id="{F52CD7D9-88FA-4B1F-A184-CE90C0ED7F89}" type="datetime4">
              <a:rPr lang="en-US"/>
              <a:pPr>
                <a:defRPr/>
              </a:pPr>
              <a:t>November 25, 2020</a:t>
            </a:fld>
            <a:endParaRPr lang="en-US" dirty="0"/>
          </a:p>
        </p:txBody>
      </p:sp>
      <p:sp>
        <p:nvSpPr>
          <p:cNvPr id="8" name="Rectangle 5">
            <a:extLst>
              <a:ext uri="{FF2B5EF4-FFF2-40B4-BE49-F238E27FC236}">
                <a16:creationId xmlns:a16="http://schemas.microsoft.com/office/drawing/2014/main" xmlns="" id="{8B7CDAEE-7E6B-49C4-BBDA-2B205073EDFC}"/>
              </a:ext>
            </a:extLst>
          </p:cNvPr>
          <p:cNvSpPr>
            <a:spLocks noGrp="1" noChangeArrowheads="1"/>
          </p:cNvSpPr>
          <p:nvPr>
            <p:ph type="ftr" sz="quarter" idx="11"/>
          </p:nvPr>
        </p:nvSpPr>
        <p:spPr>
          <a:ln/>
        </p:spPr>
        <p:txBody>
          <a:bodyPr/>
          <a:lstStyle>
            <a:lvl1pPr>
              <a:defRPr/>
            </a:lvl1pPr>
          </a:lstStyle>
          <a:p>
            <a:pPr>
              <a:defRPr/>
            </a:pPr>
            <a:r>
              <a:rPr lang="en-US"/>
              <a:t>National Institute of Statistics of Rwanda</a:t>
            </a:r>
          </a:p>
        </p:txBody>
      </p:sp>
      <p:sp>
        <p:nvSpPr>
          <p:cNvPr id="9" name="Rectangle 6">
            <a:extLst>
              <a:ext uri="{FF2B5EF4-FFF2-40B4-BE49-F238E27FC236}">
                <a16:creationId xmlns:a16="http://schemas.microsoft.com/office/drawing/2014/main" xmlns="" id="{56A42B62-AFD8-4375-AD56-38D2DAAE4EDF}"/>
              </a:ext>
            </a:extLst>
          </p:cNvPr>
          <p:cNvSpPr>
            <a:spLocks noGrp="1" noChangeArrowheads="1"/>
          </p:cNvSpPr>
          <p:nvPr>
            <p:ph type="sldNum" sz="quarter" idx="12"/>
          </p:nvPr>
        </p:nvSpPr>
        <p:spPr>
          <a:ln/>
        </p:spPr>
        <p:txBody>
          <a:bodyPr/>
          <a:lstStyle>
            <a:lvl1pPr>
              <a:defRPr/>
            </a:lvl1pPr>
          </a:lstStyle>
          <a:p>
            <a:fld id="{45C3B665-7792-4FA3-A6F9-5BE89FB60DB9}" type="slidenum">
              <a:rPr lang="en-US" altLang="en-US"/>
              <a:pPr/>
              <a:t>‹#›</a:t>
            </a:fld>
            <a:endParaRPr lang="en-US" altLang="en-US"/>
          </a:p>
        </p:txBody>
      </p:sp>
    </p:spTree>
    <p:extLst>
      <p:ext uri="{BB962C8B-B14F-4D97-AF65-F5344CB8AC3E}">
        <p14:creationId xmlns:p14="http://schemas.microsoft.com/office/powerpoint/2010/main" val="36235440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xmlns="" id="{D2205E03-2F86-4054-AF9C-1CAA9AB2B459}"/>
              </a:ext>
            </a:extLst>
          </p:cNvPr>
          <p:cNvSpPr>
            <a:spLocks noGrp="1" noChangeArrowheads="1"/>
          </p:cNvSpPr>
          <p:nvPr>
            <p:ph type="dt" sz="half" idx="10"/>
          </p:nvPr>
        </p:nvSpPr>
        <p:spPr>
          <a:ln/>
        </p:spPr>
        <p:txBody>
          <a:bodyPr/>
          <a:lstStyle>
            <a:lvl1pPr>
              <a:defRPr/>
            </a:lvl1pPr>
          </a:lstStyle>
          <a:p>
            <a:pPr>
              <a:defRPr/>
            </a:pPr>
            <a:fld id="{FB20A9FE-FD22-4779-B4BC-135EA79CAD91}" type="datetime4">
              <a:rPr lang="en-US"/>
              <a:pPr>
                <a:defRPr/>
              </a:pPr>
              <a:t>November 25, 2020</a:t>
            </a:fld>
            <a:endParaRPr lang="en-US" dirty="0"/>
          </a:p>
        </p:txBody>
      </p:sp>
      <p:sp>
        <p:nvSpPr>
          <p:cNvPr id="4" name="Rectangle 5">
            <a:extLst>
              <a:ext uri="{FF2B5EF4-FFF2-40B4-BE49-F238E27FC236}">
                <a16:creationId xmlns:a16="http://schemas.microsoft.com/office/drawing/2014/main" xmlns="" id="{801C282E-EC56-40E0-8B9B-8BB425DF6BA5}"/>
              </a:ext>
            </a:extLst>
          </p:cNvPr>
          <p:cNvSpPr>
            <a:spLocks noGrp="1" noChangeArrowheads="1"/>
          </p:cNvSpPr>
          <p:nvPr>
            <p:ph type="ftr" sz="quarter" idx="11"/>
          </p:nvPr>
        </p:nvSpPr>
        <p:spPr>
          <a:ln/>
        </p:spPr>
        <p:txBody>
          <a:bodyPr/>
          <a:lstStyle>
            <a:lvl1pPr>
              <a:defRPr/>
            </a:lvl1pPr>
          </a:lstStyle>
          <a:p>
            <a:pPr>
              <a:defRPr/>
            </a:pPr>
            <a:r>
              <a:rPr lang="en-US"/>
              <a:t>National Institute of Statistics of Rwanda</a:t>
            </a:r>
          </a:p>
        </p:txBody>
      </p:sp>
      <p:sp>
        <p:nvSpPr>
          <p:cNvPr id="5" name="Rectangle 6">
            <a:extLst>
              <a:ext uri="{FF2B5EF4-FFF2-40B4-BE49-F238E27FC236}">
                <a16:creationId xmlns:a16="http://schemas.microsoft.com/office/drawing/2014/main" xmlns="" id="{960CAFA3-79CA-41A6-A5F8-0AB9BA6F7360}"/>
              </a:ext>
            </a:extLst>
          </p:cNvPr>
          <p:cNvSpPr>
            <a:spLocks noGrp="1" noChangeArrowheads="1"/>
          </p:cNvSpPr>
          <p:nvPr>
            <p:ph type="sldNum" sz="quarter" idx="12"/>
          </p:nvPr>
        </p:nvSpPr>
        <p:spPr>
          <a:ln/>
        </p:spPr>
        <p:txBody>
          <a:bodyPr/>
          <a:lstStyle>
            <a:lvl1pPr>
              <a:defRPr/>
            </a:lvl1pPr>
          </a:lstStyle>
          <a:p>
            <a:fld id="{87D74ABC-2B6B-44F6-9256-B9E8D2A97BEC}" type="slidenum">
              <a:rPr lang="en-US" altLang="en-US"/>
              <a:pPr/>
              <a:t>‹#›</a:t>
            </a:fld>
            <a:endParaRPr lang="en-US" altLang="en-US"/>
          </a:p>
        </p:txBody>
      </p:sp>
    </p:spTree>
    <p:extLst>
      <p:ext uri="{BB962C8B-B14F-4D97-AF65-F5344CB8AC3E}">
        <p14:creationId xmlns:p14="http://schemas.microsoft.com/office/powerpoint/2010/main" val="4810341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B5BB70E9-2DD8-4CF4-A4AE-0B1B03E1A524}"/>
              </a:ext>
            </a:extLst>
          </p:cNvPr>
          <p:cNvSpPr>
            <a:spLocks noGrp="1" noChangeArrowheads="1"/>
          </p:cNvSpPr>
          <p:nvPr>
            <p:ph type="dt" sz="half" idx="10"/>
          </p:nvPr>
        </p:nvSpPr>
        <p:spPr>
          <a:ln/>
        </p:spPr>
        <p:txBody>
          <a:bodyPr/>
          <a:lstStyle>
            <a:lvl1pPr>
              <a:defRPr/>
            </a:lvl1pPr>
          </a:lstStyle>
          <a:p>
            <a:pPr>
              <a:defRPr/>
            </a:pPr>
            <a:fld id="{69B6BF5B-1269-4BE9-B828-E10C3B0E4681}" type="datetime4">
              <a:rPr lang="en-US"/>
              <a:pPr>
                <a:defRPr/>
              </a:pPr>
              <a:t>November 25, 2020</a:t>
            </a:fld>
            <a:endParaRPr lang="en-US" dirty="0"/>
          </a:p>
        </p:txBody>
      </p:sp>
      <p:sp>
        <p:nvSpPr>
          <p:cNvPr id="3" name="Rectangle 5">
            <a:extLst>
              <a:ext uri="{FF2B5EF4-FFF2-40B4-BE49-F238E27FC236}">
                <a16:creationId xmlns:a16="http://schemas.microsoft.com/office/drawing/2014/main" xmlns="" id="{9B8A8CC7-AA56-45A7-9109-A9F8E21FB191}"/>
              </a:ext>
            </a:extLst>
          </p:cNvPr>
          <p:cNvSpPr>
            <a:spLocks noGrp="1" noChangeArrowheads="1"/>
          </p:cNvSpPr>
          <p:nvPr>
            <p:ph type="ftr" sz="quarter" idx="11"/>
          </p:nvPr>
        </p:nvSpPr>
        <p:spPr>
          <a:ln/>
        </p:spPr>
        <p:txBody>
          <a:bodyPr/>
          <a:lstStyle>
            <a:lvl1pPr>
              <a:defRPr/>
            </a:lvl1pPr>
          </a:lstStyle>
          <a:p>
            <a:pPr>
              <a:defRPr/>
            </a:pPr>
            <a:r>
              <a:rPr lang="en-US"/>
              <a:t>National Institute of Statistics of Rwanda</a:t>
            </a:r>
          </a:p>
        </p:txBody>
      </p:sp>
      <p:sp>
        <p:nvSpPr>
          <p:cNvPr id="4" name="Rectangle 6">
            <a:extLst>
              <a:ext uri="{FF2B5EF4-FFF2-40B4-BE49-F238E27FC236}">
                <a16:creationId xmlns:a16="http://schemas.microsoft.com/office/drawing/2014/main" xmlns="" id="{DC315189-3F23-42CB-81F6-3E0C00C7F0E0}"/>
              </a:ext>
            </a:extLst>
          </p:cNvPr>
          <p:cNvSpPr>
            <a:spLocks noGrp="1" noChangeArrowheads="1"/>
          </p:cNvSpPr>
          <p:nvPr>
            <p:ph type="sldNum" sz="quarter" idx="12"/>
          </p:nvPr>
        </p:nvSpPr>
        <p:spPr>
          <a:ln/>
        </p:spPr>
        <p:txBody>
          <a:bodyPr/>
          <a:lstStyle>
            <a:lvl1pPr>
              <a:defRPr/>
            </a:lvl1pPr>
          </a:lstStyle>
          <a:p>
            <a:fld id="{14838160-AD89-4A9C-9000-0BB314EBDB70}" type="slidenum">
              <a:rPr lang="en-US" altLang="en-US"/>
              <a:pPr/>
              <a:t>‹#›</a:t>
            </a:fld>
            <a:endParaRPr lang="en-US" altLang="en-US"/>
          </a:p>
        </p:txBody>
      </p:sp>
    </p:spTree>
    <p:extLst>
      <p:ext uri="{BB962C8B-B14F-4D97-AF65-F5344CB8AC3E}">
        <p14:creationId xmlns:p14="http://schemas.microsoft.com/office/powerpoint/2010/main" val="22994050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FC22DCB5-C0A4-4700-947F-FE7E785D63D6}"/>
              </a:ext>
            </a:extLst>
          </p:cNvPr>
          <p:cNvSpPr>
            <a:spLocks noGrp="1" noChangeArrowheads="1"/>
          </p:cNvSpPr>
          <p:nvPr>
            <p:ph type="dt" sz="half" idx="10"/>
          </p:nvPr>
        </p:nvSpPr>
        <p:spPr>
          <a:ln/>
        </p:spPr>
        <p:txBody>
          <a:bodyPr/>
          <a:lstStyle>
            <a:lvl1pPr>
              <a:defRPr/>
            </a:lvl1pPr>
          </a:lstStyle>
          <a:p>
            <a:pPr>
              <a:defRPr/>
            </a:pPr>
            <a:fld id="{D66000A6-BCD0-4BD5-BC2D-150C6CC45000}" type="datetime4">
              <a:rPr lang="en-US"/>
              <a:pPr>
                <a:defRPr/>
              </a:pPr>
              <a:t>November 25, 2020</a:t>
            </a:fld>
            <a:endParaRPr lang="en-US" dirty="0"/>
          </a:p>
        </p:txBody>
      </p:sp>
      <p:sp>
        <p:nvSpPr>
          <p:cNvPr id="6" name="Rectangle 5">
            <a:extLst>
              <a:ext uri="{FF2B5EF4-FFF2-40B4-BE49-F238E27FC236}">
                <a16:creationId xmlns:a16="http://schemas.microsoft.com/office/drawing/2014/main" xmlns="" id="{57632724-DBA3-46BB-94CB-2D4B3395316A}"/>
              </a:ext>
            </a:extLst>
          </p:cNvPr>
          <p:cNvSpPr>
            <a:spLocks noGrp="1" noChangeArrowheads="1"/>
          </p:cNvSpPr>
          <p:nvPr>
            <p:ph type="ftr" sz="quarter" idx="11"/>
          </p:nvPr>
        </p:nvSpPr>
        <p:spPr>
          <a:ln/>
        </p:spPr>
        <p:txBody>
          <a:bodyPr/>
          <a:lstStyle>
            <a:lvl1pPr>
              <a:defRPr/>
            </a:lvl1pPr>
          </a:lstStyle>
          <a:p>
            <a:pPr>
              <a:defRPr/>
            </a:pPr>
            <a:r>
              <a:rPr lang="en-US"/>
              <a:t>National Institute of Statistics of Rwanda</a:t>
            </a:r>
          </a:p>
        </p:txBody>
      </p:sp>
      <p:sp>
        <p:nvSpPr>
          <p:cNvPr id="7" name="Rectangle 6">
            <a:extLst>
              <a:ext uri="{FF2B5EF4-FFF2-40B4-BE49-F238E27FC236}">
                <a16:creationId xmlns:a16="http://schemas.microsoft.com/office/drawing/2014/main" xmlns="" id="{F0ACBB85-68A2-436A-B4CE-5A22BED8EE5F}"/>
              </a:ext>
            </a:extLst>
          </p:cNvPr>
          <p:cNvSpPr>
            <a:spLocks noGrp="1" noChangeArrowheads="1"/>
          </p:cNvSpPr>
          <p:nvPr>
            <p:ph type="sldNum" sz="quarter" idx="12"/>
          </p:nvPr>
        </p:nvSpPr>
        <p:spPr>
          <a:ln/>
        </p:spPr>
        <p:txBody>
          <a:bodyPr/>
          <a:lstStyle>
            <a:lvl1pPr>
              <a:defRPr/>
            </a:lvl1pPr>
          </a:lstStyle>
          <a:p>
            <a:fld id="{94642BF9-7C1E-49D6-9F26-1AE2F19E8A9D}" type="slidenum">
              <a:rPr lang="en-US" altLang="en-US"/>
              <a:pPr/>
              <a:t>‹#›</a:t>
            </a:fld>
            <a:endParaRPr lang="en-US" altLang="en-US"/>
          </a:p>
        </p:txBody>
      </p:sp>
    </p:spTree>
    <p:extLst>
      <p:ext uri="{BB962C8B-B14F-4D97-AF65-F5344CB8AC3E}">
        <p14:creationId xmlns:p14="http://schemas.microsoft.com/office/powerpoint/2010/main" val="2987865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xmlns="" id="{C8E4AA76-BEA0-430F-92DE-000AE66BE019}"/>
              </a:ext>
            </a:extLst>
          </p:cNvPr>
          <p:cNvSpPr>
            <a:spLocks noGrp="1" noChangeArrowheads="1"/>
          </p:cNvSpPr>
          <p:nvPr>
            <p:ph type="dt" sz="half" idx="10"/>
          </p:nvPr>
        </p:nvSpPr>
        <p:spPr>
          <a:ln/>
        </p:spPr>
        <p:txBody>
          <a:bodyPr/>
          <a:lstStyle>
            <a:lvl1pPr>
              <a:defRPr/>
            </a:lvl1pPr>
          </a:lstStyle>
          <a:p>
            <a:pPr>
              <a:defRPr/>
            </a:pPr>
            <a:fld id="{A6C6AA0C-6B07-4ED3-8C18-FE63048BAB70}" type="datetime4">
              <a:rPr lang="en-US"/>
              <a:pPr>
                <a:defRPr/>
              </a:pPr>
              <a:t>November 25, 2020</a:t>
            </a:fld>
            <a:endParaRPr lang="en-US" dirty="0"/>
          </a:p>
        </p:txBody>
      </p:sp>
      <p:sp>
        <p:nvSpPr>
          <p:cNvPr id="5" name="Rectangle 9">
            <a:extLst>
              <a:ext uri="{FF2B5EF4-FFF2-40B4-BE49-F238E27FC236}">
                <a16:creationId xmlns:a16="http://schemas.microsoft.com/office/drawing/2014/main" xmlns="" id="{84780C28-01D9-4BE8-A766-B7B26847E7D2}"/>
              </a:ext>
            </a:extLst>
          </p:cNvPr>
          <p:cNvSpPr>
            <a:spLocks noGrp="1" noChangeArrowheads="1"/>
          </p:cNvSpPr>
          <p:nvPr>
            <p:ph type="ftr" sz="quarter" idx="11"/>
          </p:nvPr>
        </p:nvSpPr>
        <p:spPr>
          <a:ln/>
        </p:spPr>
        <p:txBody>
          <a:bodyPr/>
          <a:lstStyle>
            <a:lvl1pPr>
              <a:defRPr/>
            </a:lvl1pPr>
          </a:lstStyle>
          <a:p>
            <a:pPr>
              <a:defRPr/>
            </a:pPr>
            <a:r>
              <a:rPr lang="en-US"/>
              <a:t>National Institute of Statistics of Rwanda</a:t>
            </a:r>
          </a:p>
        </p:txBody>
      </p:sp>
      <p:sp>
        <p:nvSpPr>
          <p:cNvPr id="6" name="Rectangle 10">
            <a:extLst>
              <a:ext uri="{FF2B5EF4-FFF2-40B4-BE49-F238E27FC236}">
                <a16:creationId xmlns:a16="http://schemas.microsoft.com/office/drawing/2014/main" xmlns="" id="{1C2C86CC-1D25-464D-8FB3-0D29B4362685}"/>
              </a:ext>
            </a:extLst>
          </p:cNvPr>
          <p:cNvSpPr>
            <a:spLocks noGrp="1" noChangeArrowheads="1"/>
          </p:cNvSpPr>
          <p:nvPr>
            <p:ph type="sldNum" sz="quarter" idx="12"/>
          </p:nvPr>
        </p:nvSpPr>
        <p:spPr>
          <a:ln/>
        </p:spPr>
        <p:txBody>
          <a:bodyPr/>
          <a:lstStyle>
            <a:lvl1pPr>
              <a:defRPr/>
            </a:lvl1pPr>
          </a:lstStyle>
          <a:p>
            <a:fld id="{08778566-CFBD-42C7-B64E-07B504D46E44}" type="slidenum">
              <a:rPr lang="en-US" altLang="en-US"/>
              <a:pPr/>
              <a:t>‹#›</a:t>
            </a:fld>
            <a:endParaRPr lang="en-US" altLang="en-US"/>
          </a:p>
        </p:txBody>
      </p:sp>
    </p:spTree>
    <p:extLst>
      <p:ext uri="{BB962C8B-B14F-4D97-AF65-F5344CB8AC3E}">
        <p14:creationId xmlns:p14="http://schemas.microsoft.com/office/powerpoint/2010/main" val="7974399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61B0BDF5-6A8E-4255-9885-5446C6B60E45}"/>
              </a:ext>
            </a:extLst>
          </p:cNvPr>
          <p:cNvSpPr>
            <a:spLocks noGrp="1" noChangeArrowheads="1"/>
          </p:cNvSpPr>
          <p:nvPr>
            <p:ph type="dt" sz="half" idx="10"/>
          </p:nvPr>
        </p:nvSpPr>
        <p:spPr>
          <a:ln/>
        </p:spPr>
        <p:txBody>
          <a:bodyPr/>
          <a:lstStyle>
            <a:lvl1pPr>
              <a:defRPr/>
            </a:lvl1pPr>
          </a:lstStyle>
          <a:p>
            <a:pPr>
              <a:defRPr/>
            </a:pPr>
            <a:fld id="{C02F7EA4-B9C5-4494-889E-B88DFB84BB51}" type="datetime4">
              <a:rPr lang="en-US"/>
              <a:pPr>
                <a:defRPr/>
              </a:pPr>
              <a:t>November 25, 2020</a:t>
            </a:fld>
            <a:endParaRPr lang="en-US" dirty="0"/>
          </a:p>
        </p:txBody>
      </p:sp>
      <p:sp>
        <p:nvSpPr>
          <p:cNvPr id="6" name="Rectangle 5">
            <a:extLst>
              <a:ext uri="{FF2B5EF4-FFF2-40B4-BE49-F238E27FC236}">
                <a16:creationId xmlns:a16="http://schemas.microsoft.com/office/drawing/2014/main" xmlns="" id="{2E28441F-7A2F-4AE1-ABBB-25544F8ABB8E}"/>
              </a:ext>
            </a:extLst>
          </p:cNvPr>
          <p:cNvSpPr>
            <a:spLocks noGrp="1" noChangeArrowheads="1"/>
          </p:cNvSpPr>
          <p:nvPr>
            <p:ph type="ftr" sz="quarter" idx="11"/>
          </p:nvPr>
        </p:nvSpPr>
        <p:spPr>
          <a:ln/>
        </p:spPr>
        <p:txBody>
          <a:bodyPr/>
          <a:lstStyle>
            <a:lvl1pPr>
              <a:defRPr/>
            </a:lvl1pPr>
          </a:lstStyle>
          <a:p>
            <a:pPr>
              <a:defRPr/>
            </a:pPr>
            <a:r>
              <a:rPr lang="en-US"/>
              <a:t>National Institute of Statistics of Rwanda</a:t>
            </a:r>
          </a:p>
        </p:txBody>
      </p:sp>
      <p:sp>
        <p:nvSpPr>
          <p:cNvPr id="7" name="Rectangle 6">
            <a:extLst>
              <a:ext uri="{FF2B5EF4-FFF2-40B4-BE49-F238E27FC236}">
                <a16:creationId xmlns:a16="http://schemas.microsoft.com/office/drawing/2014/main" xmlns="" id="{AC47C30D-73E0-49A3-8B73-49897223B21B}"/>
              </a:ext>
            </a:extLst>
          </p:cNvPr>
          <p:cNvSpPr>
            <a:spLocks noGrp="1" noChangeArrowheads="1"/>
          </p:cNvSpPr>
          <p:nvPr>
            <p:ph type="sldNum" sz="quarter" idx="12"/>
          </p:nvPr>
        </p:nvSpPr>
        <p:spPr>
          <a:ln/>
        </p:spPr>
        <p:txBody>
          <a:bodyPr/>
          <a:lstStyle>
            <a:lvl1pPr>
              <a:defRPr/>
            </a:lvl1pPr>
          </a:lstStyle>
          <a:p>
            <a:fld id="{75C1AC0E-C027-45BE-A235-DCDDA7BAFC95}" type="slidenum">
              <a:rPr lang="en-US" altLang="en-US"/>
              <a:pPr/>
              <a:t>‹#›</a:t>
            </a:fld>
            <a:endParaRPr lang="en-US" altLang="en-US"/>
          </a:p>
        </p:txBody>
      </p:sp>
    </p:spTree>
    <p:extLst>
      <p:ext uri="{BB962C8B-B14F-4D97-AF65-F5344CB8AC3E}">
        <p14:creationId xmlns:p14="http://schemas.microsoft.com/office/powerpoint/2010/main" val="40441887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264836A9-2BE6-47A7-BC47-341ED0F64B37}"/>
              </a:ext>
            </a:extLst>
          </p:cNvPr>
          <p:cNvSpPr>
            <a:spLocks noGrp="1" noChangeArrowheads="1"/>
          </p:cNvSpPr>
          <p:nvPr>
            <p:ph type="dt" sz="half" idx="10"/>
          </p:nvPr>
        </p:nvSpPr>
        <p:spPr>
          <a:ln/>
        </p:spPr>
        <p:txBody>
          <a:bodyPr/>
          <a:lstStyle>
            <a:lvl1pPr>
              <a:defRPr/>
            </a:lvl1pPr>
          </a:lstStyle>
          <a:p>
            <a:pPr>
              <a:defRPr/>
            </a:pPr>
            <a:fld id="{5A901871-18DC-44A2-85B7-064F348A1C5E}" type="datetime4">
              <a:rPr lang="en-US"/>
              <a:pPr>
                <a:defRPr/>
              </a:pPr>
              <a:t>November 25, 2020</a:t>
            </a:fld>
            <a:endParaRPr lang="en-US" dirty="0"/>
          </a:p>
        </p:txBody>
      </p:sp>
      <p:sp>
        <p:nvSpPr>
          <p:cNvPr id="5" name="Rectangle 5">
            <a:extLst>
              <a:ext uri="{FF2B5EF4-FFF2-40B4-BE49-F238E27FC236}">
                <a16:creationId xmlns:a16="http://schemas.microsoft.com/office/drawing/2014/main" xmlns="" id="{2C0F9222-8556-43F5-80DC-E5303EA75BB6}"/>
              </a:ext>
            </a:extLst>
          </p:cNvPr>
          <p:cNvSpPr>
            <a:spLocks noGrp="1" noChangeArrowheads="1"/>
          </p:cNvSpPr>
          <p:nvPr>
            <p:ph type="ftr" sz="quarter" idx="11"/>
          </p:nvPr>
        </p:nvSpPr>
        <p:spPr>
          <a:ln/>
        </p:spPr>
        <p:txBody>
          <a:bodyPr/>
          <a:lstStyle>
            <a:lvl1pPr>
              <a:defRPr/>
            </a:lvl1pPr>
          </a:lstStyle>
          <a:p>
            <a:pPr>
              <a:defRPr/>
            </a:pPr>
            <a:r>
              <a:rPr lang="en-US"/>
              <a:t>National Institute of Statistics of Rwanda</a:t>
            </a:r>
          </a:p>
        </p:txBody>
      </p:sp>
      <p:sp>
        <p:nvSpPr>
          <p:cNvPr id="6" name="Rectangle 6">
            <a:extLst>
              <a:ext uri="{FF2B5EF4-FFF2-40B4-BE49-F238E27FC236}">
                <a16:creationId xmlns:a16="http://schemas.microsoft.com/office/drawing/2014/main" xmlns="" id="{8A798E09-68B2-460B-B9A2-31DBD9F7EF1B}"/>
              </a:ext>
            </a:extLst>
          </p:cNvPr>
          <p:cNvSpPr>
            <a:spLocks noGrp="1" noChangeArrowheads="1"/>
          </p:cNvSpPr>
          <p:nvPr>
            <p:ph type="sldNum" sz="quarter" idx="12"/>
          </p:nvPr>
        </p:nvSpPr>
        <p:spPr>
          <a:ln/>
        </p:spPr>
        <p:txBody>
          <a:bodyPr/>
          <a:lstStyle>
            <a:lvl1pPr>
              <a:defRPr/>
            </a:lvl1pPr>
          </a:lstStyle>
          <a:p>
            <a:fld id="{F89CA47B-C2BC-4509-9AFD-8CC05618E1C7}" type="slidenum">
              <a:rPr lang="en-US" altLang="en-US"/>
              <a:pPr/>
              <a:t>‹#›</a:t>
            </a:fld>
            <a:endParaRPr lang="en-US" altLang="en-US"/>
          </a:p>
        </p:txBody>
      </p:sp>
    </p:spTree>
    <p:extLst>
      <p:ext uri="{BB962C8B-B14F-4D97-AF65-F5344CB8AC3E}">
        <p14:creationId xmlns:p14="http://schemas.microsoft.com/office/powerpoint/2010/main" val="18816572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622FC7A9-081A-4191-A107-BA1DF813B3CF}"/>
              </a:ext>
            </a:extLst>
          </p:cNvPr>
          <p:cNvSpPr>
            <a:spLocks noGrp="1" noChangeArrowheads="1"/>
          </p:cNvSpPr>
          <p:nvPr>
            <p:ph type="dt" sz="half" idx="10"/>
          </p:nvPr>
        </p:nvSpPr>
        <p:spPr>
          <a:ln/>
        </p:spPr>
        <p:txBody>
          <a:bodyPr/>
          <a:lstStyle>
            <a:lvl1pPr>
              <a:defRPr/>
            </a:lvl1pPr>
          </a:lstStyle>
          <a:p>
            <a:pPr>
              <a:defRPr/>
            </a:pPr>
            <a:fld id="{54B30092-6DC0-4423-965D-2F941E79D1F5}" type="datetime4">
              <a:rPr lang="en-US"/>
              <a:pPr>
                <a:defRPr/>
              </a:pPr>
              <a:t>November 25, 2020</a:t>
            </a:fld>
            <a:endParaRPr lang="en-US" dirty="0"/>
          </a:p>
        </p:txBody>
      </p:sp>
      <p:sp>
        <p:nvSpPr>
          <p:cNvPr id="5" name="Rectangle 5">
            <a:extLst>
              <a:ext uri="{FF2B5EF4-FFF2-40B4-BE49-F238E27FC236}">
                <a16:creationId xmlns:a16="http://schemas.microsoft.com/office/drawing/2014/main" xmlns="" id="{E0D33182-AD38-461F-AFE7-131ACA9191AB}"/>
              </a:ext>
            </a:extLst>
          </p:cNvPr>
          <p:cNvSpPr>
            <a:spLocks noGrp="1" noChangeArrowheads="1"/>
          </p:cNvSpPr>
          <p:nvPr>
            <p:ph type="ftr" sz="quarter" idx="11"/>
          </p:nvPr>
        </p:nvSpPr>
        <p:spPr>
          <a:ln/>
        </p:spPr>
        <p:txBody>
          <a:bodyPr/>
          <a:lstStyle>
            <a:lvl1pPr>
              <a:defRPr/>
            </a:lvl1pPr>
          </a:lstStyle>
          <a:p>
            <a:pPr>
              <a:defRPr/>
            </a:pPr>
            <a:r>
              <a:rPr lang="en-US"/>
              <a:t>National Institute of Statistics of Rwanda</a:t>
            </a:r>
          </a:p>
        </p:txBody>
      </p:sp>
      <p:sp>
        <p:nvSpPr>
          <p:cNvPr id="6" name="Rectangle 6">
            <a:extLst>
              <a:ext uri="{FF2B5EF4-FFF2-40B4-BE49-F238E27FC236}">
                <a16:creationId xmlns:a16="http://schemas.microsoft.com/office/drawing/2014/main" xmlns="" id="{D8804887-DEEC-4253-AC5B-CE74A9EF6F0B}"/>
              </a:ext>
            </a:extLst>
          </p:cNvPr>
          <p:cNvSpPr>
            <a:spLocks noGrp="1" noChangeArrowheads="1"/>
          </p:cNvSpPr>
          <p:nvPr>
            <p:ph type="sldNum" sz="quarter" idx="12"/>
          </p:nvPr>
        </p:nvSpPr>
        <p:spPr>
          <a:ln/>
        </p:spPr>
        <p:txBody>
          <a:bodyPr/>
          <a:lstStyle>
            <a:lvl1pPr>
              <a:defRPr/>
            </a:lvl1pPr>
          </a:lstStyle>
          <a:p>
            <a:fld id="{B5041BA5-DD37-4195-BBA1-4495F447656C}" type="slidenum">
              <a:rPr lang="en-US" altLang="en-US"/>
              <a:pPr/>
              <a:t>‹#›</a:t>
            </a:fld>
            <a:endParaRPr lang="en-US" altLang="en-US"/>
          </a:p>
        </p:txBody>
      </p:sp>
    </p:spTree>
    <p:extLst>
      <p:ext uri="{BB962C8B-B14F-4D97-AF65-F5344CB8AC3E}">
        <p14:creationId xmlns:p14="http://schemas.microsoft.com/office/powerpoint/2010/main" val="2579323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a:extLst>
              <a:ext uri="{FF2B5EF4-FFF2-40B4-BE49-F238E27FC236}">
                <a16:creationId xmlns:a16="http://schemas.microsoft.com/office/drawing/2014/main" xmlns="" id="{979C53C1-458F-475D-B3F9-9BF9762C9F58}"/>
              </a:ext>
            </a:extLst>
          </p:cNvPr>
          <p:cNvSpPr>
            <a:spLocks noGrp="1" noChangeArrowheads="1"/>
          </p:cNvSpPr>
          <p:nvPr>
            <p:ph type="dt" sz="half" idx="10"/>
          </p:nvPr>
        </p:nvSpPr>
        <p:spPr>
          <a:ln/>
        </p:spPr>
        <p:txBody>
          <a:bodyPr/>
          <a:lstStyle>
            <a:lvl1pPr>
              <a:defRPr/>
            </a:lvl1pPr>
          </a:lstStyle>
          <a:p>
            <a:pPr>
              <a:defRPr/>
            </a:pPr>
            <a:fld id="{6238DF62-427B-4DC1-9AF8-5D9902B6F4AD}" type="datetime4">
              <a:rPr lang="en-US"/>
              <a:pPr>
                <a:defRPr/>
              </a:pPr>
              <a:t>November 25, 2020</a:t>
            </a:fld>
            <a:endParaRPr lang="en-US" dirty="0"/>
          </a:p>
        </p:txBody>
      </p:sp>
      <p:sp>
        <p:nvSpPr>
          <p:cNvPr id="5" name="Rectangle 9">
            <a:extLst>
              <a:ext uri="{FF2B5EF4-FFF2-40B4-BE49-F238E27FC236}">
                <a16:creationId xmlns:a16="http://schemas.microsoft.com/office/drawing/2014/main" xmlns="" id="{6B155E2F-A084-46C7-B769-999DCD67B4EF}"/>
              </a:ext>
            </a:extLst>
          </p:cNvPr>
          <p:cNvSpPr>
            <a:spLocks noGrp="1" noChangeArrowheads="1"/>
          </p:cNvSpPr>
          <p:nvPr>
            <p:ph type="ftr" sz="quarter" idx="11"/>
          </p:nvPr>
        </p:nvSpPr>
        <p:spPr>
          <a:ln/>
        </p:spPr>
        <p:txBody>
          <a:bodyPr/>
          <a:lstStyle>
            <a:lvl1pPr>
              <a:defRPr/>
            </a:lvl1pPr>
          </a:lstStyle>
          <a:p>
            <a:pPr>
              <a:defRPr/>
            </a:pPr>
            <a:r>
              <a:rPr lang="en-US"/>
              <a:t>National Institute of Statistics of Rwanda</a:t>
            </a:r>
          </a:p>
        </p:txBody>
      </p:sp>
      <p:sp>
        <p:nvSpPr>
          <p:cNvPr id="6" name="Rectangle 10">
            <a:extLst>
              <a:ext uri="{FF2B5EF4-FFF2-40B4-BE49-F238E27FC236}">
                <a16:creationId xmlns:a16="http://schemas.microsoft.com/office/drawing/2014/main" xmlns="" id="{EE8DA8A1-F3C8-44D6-8766-447DC9CB328B}"/>
              </a:ext>
            </a:extLst>
          </p:cNvPr>
          <p:cNvSpPr>
            <a:spLocks noGrp="1" noChangeArrowheads="1"/>
          </p:cNvSpPr>
          <p:nvPr>
            <p:ph type="sldNum" sz="quarter" idx="12"/>
          </p:nvPr>
        </p:nvSpPr>
        <p:spPr>
          <a:ln/>
        </p:spPr>
        <p:txBody>
          <a:bodyPr/>
          <a:lstStyle>
            <a:lvl1pPr>
              <a:defRPr/>
            </a:lvl1pPr>
          </a:lstStyle>
          <a:p>
            <a:fld id="{37A9C599-7C57-4F5E-B09B-48E447D75976}" type="slidenum">
              <a:rPr lang="en-US" altLang="en-US"/>
              <a:pPr/>
              <a:t>‹#›</a:t>
            </a:fld>
            <a:endParaRPr lang="en-US" altLang="en-US"/>
          </a:p>
        </p:txBody>
      </p:sp>
    </p:spTree>
    <p:extLst>
      <p:ext uri="{BB962C8B-B14F-4D97-AF65-F5344CB8AC3E}">
        <p14:creationId xmlns:p14="http://schemas.microsoft.com/office/powerpoint/2010/main" val="2306023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0013" y="1827213"/>
            <a:ext cx="35798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2225" y="1827213"/>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a:extLst>
              <a:ext uri="{FF2B5EF4-FFF2-40B4-BE49-F238E27FC236}">
                <a16:creationId xmlns:a16="http://schemas.microsoft.com/office/drawing/2014/main" xmlns="" id="{D9B8C1B8-E243-49E7-AC17-2EEB4BB5E907}"/>
              </a:ext>
            </a:extLst>
          </p:cNvPr>
          <p:cNvSpPr>
            <a:spLocks noGrp="1" noChangeArrowheads="1"/>
          </p:cNvSpPr>
          <p:nvPr>
            <p:ph type="dt" sz="half" idx="10"/>
          </p:nvPr>
        </p:nvSpPr>
        <p:spPr>
          <a:ln/>
        </p:spPr>
        <p:txBody>
          <a:bodyPr/>
          <a:lstStyle>
            <a:lvl1pPr>
              <a:defRPr/>
            </a:lvl1pPr>
          </a:lstStyle>
          <a:p>
            <a:pPr>
              <a:defRPr/>
            </a:pPr>
            <a:fld id="{E9F3351F-735E-4467-BF09-2E4803DFCD39}" type="datetime4">
              <a:rPr lang="en-US"/>
              <a:pPr>
                <a:defRPr/>
              </a:pPr>
              <a:t>November 25, 2020</a:t>
            </a:fld>
            <a:endParaRPr lang="en-US" dirty="0"/>
          </a:p>
        </p:txBody>
      </p:sp>
      <p:sp>
        <p:nvSpPr>
          <p:cNvPr id="6" name="Rectangle 9">
            <a:extLst>
              <a:ext uri="{FF2B5EF4-FFF2-40B4-BE49-F238E27FC236}">
                <a16:creationId xmlns:a16="http://schemas.microsoft.com/office/drawing/2014/main" xmlns="" id="{B765FE70-2F65-400C-B191-225CF7DB4B5A}"/>
              </a:ext>
            </a:extLst>
          </p:cNvPr>
          <p:cNvSpPr>
            <a:spLocks noGrp="1" noChangeArrowheads="1"/>
          </p:cNvSpPr>
          <p:nvPr>
            <p:ph type="ftr" sz="quarter" idx="11"/>
          </p:nvPr>
        </p:nvSpPr>
        <p:spPr>
          <a:ln/>
        </p:spPr>
        <p:txBody>
          <a:bodyPr/>
          <a:lstStyle>
            <a:lvl1pPr>
              <a:defRPr/>
            </a:lvl1pPr>
          </a:lstStyle>
          <a:p>
            <a:pPr>
              <a:defRPr/>
            </a:pPr>
            <a:r>
              <a:rPr lang="en-US"/>
              <a:t>National Institute of Statistics of Rwanda</a:t>
            </a:r>
          </a:p>
        </p:txBody>
      </p:sp>
      <p:sp>
        <p:nvSpPr>
          <p:cNvPr id="7" name="Rectangle 10">
            <a:extLst>
              <a:ext uri="{FF2B5EF4-FFF2-40B4-BE49-F238E27FC236}">
                <a16:creationId xmlns:a16="http://schemas.microsoft.com/office/drawing/2014/main" xmlns="" id="{0EDEEE38-C26B-49CD-9DFC-D22DCC9B6B57}"/>
              </a:ext>
            </a:extLst>
          </p:cNvPr>
          <p:cNvSpPr>
            <a:spLocks noGrp="1" noChangeArrowheads="1"/>
          </p:cNvSpPr>
          <p:nvPr>
            <p:ph type="sldNum" sz="quarter" idx="12"/>
          </p:nvPr>
        </p:nvSpPr>
        <p:spPr>
          <a:ln/>
        </p:spPr>
        <p:txBody>
          <a:bodyPr/>
          <a:lstStyle>
            <a:lvl1pPr>
              <a:defRPr/>
            </a:lvl1pPr>
          </a:lstStyle>
          <a:p>
            <a:fld id="{F3800978-3FAF-44BF-A4B9-03CD2F0EB50D}" type="slidenum">
              <a:rPr lang="en-US" altLang="en-US"/>
              <a:pPr/>
              <a:t>‹#›</a:t>
            </a:fld>
            <a:endParaRPr lang="en-US" altLang="en-US"/>
          </a:p>
        </p:txBody>
      </p:sp>
    </p:spTree>
    <p:extLst>
      <p:ext uri="{BB962C8B-B14F-4D97-AF65-F5344CB8AC3E}">
        <p14:creationId xmlns:p14="http://schemas.microsoft.com/office/powerpoint/2010/main" val="3361852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a:extLst>
              <a:ext uri="{FF2B5EF4-FFF2-40B4-BE49-F238E27FC236}">
                <a16:creationId xmlns:a16="http://schemas.microsoft.com/office/drawing/2014/main" xmlns="" id="{5763DFC2-F4FA-46A2-92A8-B13A7BBFCF89}"/>
              </a:ext>
            </a:extLst>
          </p:cNvPr>
          <p:cNvSpPr>
            <a:spLocks noGrp="1" noChangeArrowheads="1"/>
          </p:cNvSpPr>
          <p:nvPr>
            <p:ph type="dt" sz="half" idx="10"/>
          </p:nvPr>
        </p:nvSpPr>
        <p:spPr>
          <a:ln/>
        </p:spPr>
        <p:txBody>
          <a:bodyPr/>
          <a:lstStyle>
            <a:lvl1pPr>
              <a:defRPr/>
            </a:lvl1pPr>
          </a:lstStyle>
          <a:p>
            <a:pPr>
              <a:defRPr/>
            </a:pPr>
            <a:fld id="{8D2FF497-087D-4898-91EE-6B307B04106B}" type="datetime4">
              <a:rPr lang="en-US"/>
              <a:pPr>
                <a:defRPr/>
              </a:pPr>
              <a:t>November 25, 2020</a:t>
            </a:fld>
            <a:endParaRPr lang="en-US" dirty="0"/>
          </a:p>
        </p:txBody>
      </p:sp>
      <p:sp>
        <p:nvSpPr>
          <p:cNvPr id="8" name="Rectangle 9">
            <a:extLst>
              <a:ext uri="{FF2B5EF4-FFF2-40B4-BE49-F238E27FC236}">
                <a16:creationId xmlns:a16="http://schemas.microsoft.com/office/drawing/2014/main" xmlns="" id="{090572C6-A1BF-41AC-A550-A71B275CA698}"/>
              </a:ext>
            </a:extLst>
          </p:cNvPr>
          <p:cNvSpPr>
            <a:spLocks noGrp="1" noChangeArrowheads="1"/>
          </p:cNvSpPr>
          <p:nvPr>
            <p:ph type="ftr" sz="quarter" idx="11"/>
          </p:nvPr>
        </p:nvSpPr>
        <p:spPr>
          <a:ln/>
        </p:spPr>
        <p:txBody>
          <a:bodyPr/>
          <a:lstStyle>
            <a:lvl1pPr>
              <a:defRPr/>
            </a:lvl1pPr>
          </a:lstStyle>
          <a:p>
            <a:pPr>
              <a:defRPr/>
            </a:pPr>
            <a:r>
              <a:rPr lang="en-US"/>
              <a:t>National Institute of Statistics of Rwanda</a:t>
            </a:r>
          </a:p>
        </p:txBody>
      </p:sp>
      <p:sp>
        <p:nvSpPr>
          <p:cNvPr id="9" name="Rectangle 10">
            <a:extLst>
              <a:ext uri="{FF2B5EF4-FFF2-40B4-BE49-F238E27FC236}">
                <a16:creationId xmlns:a16="http://schemas.microsoft.com/office/drawing/2014/main" xmlns="" id="{3DD3A81D-447D-46FA-975A-3C93FB67CABC}"/>
              </a:ext>
            </a:extLst>
          </p:cNvPr>
          <p:cNvSpPr>
            <a:spLocks noGrp="1" noChangeArrowheads="1"/>
          </p:cNvSpPr>
          <p:nvPr>
            <p:ph type="sldNum" sz="quarter" idx="12"/>
          </p:nvPr>
        </p:nvSpPr>
        <p:spPr>
          <a:ln/>
        </p:spPr>
        <p:txBody>
          <a:bodyPr/>
          <a:lstStyle>
            <a:lvl1pPr>
              <a:defRPr/>
            </a:lvl1pPr>
          </a:lstStyle>
          <a:p>
            <a:fld id="{B2EFC944-68A0-4EAC-B81D-81081930A6A9}" type="slidenum">
              <a:rPr lang="en-US" altLang="en-US"/>
              <a:pPr/>
              <a:t>‹#›</a:t>
            </a:fld>
            <a:endParaRPr lang="en-US" altLang="en-US"/>
          </a:p>
        </p:txBody>
      </p:sp>
    </p:spTree>
    <p:extLst>
      <p:ext uri="{BB962C8B-B14F-4D97-AF65-F5344CB8AC3E}">
        <p14:creationId xmlns:p14="http://schemas.microsoft.com/office/powerpoint/2010/main" val="1644535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a:extLst>
              <a:ext uri="{FF2B5EF4-FFF2-40B4-BE49-F238E27FC236}">
                <a16:creationId xmlns:a16="http://schemas.microsoft.com/office/drawing/2014/main" xmlns="" id="{FE745703-D0A2-49C2-9041-08B61A7B65FF}"/>
              </a:ext>
            </a:extLst>
          </p:cNvPr>
          <p:cNvSpPr>
            <a:spLocks noGrp="1" noChangeArrowheads="1"/>
          </p:cNvSpPr>
          <p:nvPr>
            <p:ph type="dt" sz="half" idx="10"/>
          </p:nvPr>
        </p:nvSpPr>
        <p:spPr>
          <a:ln/>
        </p:spPr>
        <p:txBody>
          <a:bodyPr/>
          <a:lstStyle>
            <a:lvl1pPr>
              <a:defRPr/>
            </a:lvl1pPr>
          </a:lstStyle>
          <a:p>
            <a:pPr>
              <a:defRPr/>
            </a:pPr>
            <a:fld id="{D5C0373D-0F28-4DCD-9F1D-10DA88095397}" type="datetime4">
              <a:rPr lang="en-US"/>
              <a:pPr>
                <a:defRPr/>
              </a:pPr>
              <a:t>November 25, 2020</a:t>
            </a:fld>
            <a:endParaRPr lang="en-US" dirty="0"/>
          </a:p>
        </p:txBody>
      </p:sp>
      <p:sp>
        <p:nvSpPr>
          <p:cNvPr id="4" name="Rectangle 9">
            <a:extLst>
              <a:ext uri="{FF2B5EF4-FFF2-40B4-BE49-F238E27FC236}">
                <a16:creationId xmlns:a16="http://schemas.microsoft.com/office/drawing/2014/main" xmlns="" id="{B79D22D0-8B78-4415-9BF5-A3B0DE97F2BA}"/>
              </a:ext>
            </a:extLst>
          </p:cNvPr>
          <p:cNvSpPr>
            <a:spLocks noGrp="1" noChangeArrowheads="1"/>
          </p:cNvSpPr>
          <p:nvPr>
            <p:ph type="ftr" sz="quarter" idx="11"/>
          </p:nvPr>
        </p:nvSpPr>
        <p:spPr>
          <a:ln/>
        </p:spPr>
        <p:txBody>
          <a:bodyPr/>
          <a:lstStyle>
            <a:lvl1pPr>
              <a:defRPr/>
            </a:lvl1pPr>
          </a:lstStyle>
          <a:p>
            <a:pPr>
              <a:defRPr/>
            </a:pPr>
            <a:r>
              <a:rPr lang="en-US"/>
              <a:t>National Institute of Statistics of Rwanda</a:t>
            </a:r>
          </a:p>
        </p:txBody>
      </p:sp>
      <p:sp>
        <p:nvSpPr>
          <p:cNvPr id="5" name="Rectangle 10">
            <a:extLst>
              <a:ext uri="{FF2B5EF4-FFF2-40B4-BE49-F238E27FC236}">
                <a16:creationId xmlns:a16="http://schemas.microsoft.com/office/drawing/2014/main" xmlns="" id="{6832F868-451D-4C91-9918-72EE4FC492DF}"/>
              </a:ext>
            </a:extLst>
          </p:cNvPr>
          <p:cNvSpPr>
            <a:spLocks noGrp="1" noChangeArrowheads="1"/>
          </p:cNvSpPr>
          <p:nvPr>
            <p:ph type="sldNum" sz="quarter" idx="12"/>
          </p:nvPr>
        </p:nvSpPr>
        <p:spPr>
          <a:ln/>
        </p:spPr>
        <p:txBody>
          <a:bodyPr/>
          <a:lstStyle>
            <a:lvl1pPr>
              <a:defRPr/>
            </a:lvl1pPr>
          </a:lstStyle>
          <a:p>
            <a:fld id="{58A88AF3-19D8-4FC3-9110-CB403994972B}" type="slidenum">
              <a:rPr lang="en-US" altLang="en-US"/>
              <a:pPr/>
              <a:t>‹#›</a:t>
            </a:fld>
            <a:endParaRPr lang="en-US" altLang="en-US"/>
          </a:p>
        </p:txBody>
      </p:sp>
    </p:spTree>
    <p:extLst>
      <p:ext uri="{BB962C8B-B14F-4D97-AF65-F5344CB8AC3E}">
        <p14:creationId xmlns:p14="http://schemas.microsoft.com/office/powerpoint/2010/main" val="1434123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xmlns="" id="{3B5CDE02-1F1E-4FD8-8FDC-5A18868C49D8}"/>
              </a:ext>
            </a:extLst>
          </p:cNvPr>
          <p:cNvSpPr>
            <a:spLocks noGrp="1" noChangeArrowheads="1"/>
          </p:cNvSpPr>
          <p:nvPr>
            <p:ph type="dt" sz="half" idx="10"/>
          </p:nvPr>
        </p:nvSpPr>
        <p:spPr>
          <a:ln/>
        </p:spPr>
        <p:txBody>
          <a:bodyPr/>
          <a:lstStyle>
            <a:lvl1pPr>
              <a:defRPr/>
            </a:lvl1pPr>
          </a:lstStyle>
          <a:p>
            <a:pPr>
              <a:defRPr/>
            </a:pPr>
            <a:fld id="{1D0A1D95-DD2A-4535-B425-42F8987879A1}" type="datetime4">
              <a:rPr lang="en-US"/>
              <a:pPr>
                <a:defRPr/>
              </a:pPr>
              <a:t>November 25, 2020</a:t>
            </a:fld>
            <a:endParaRPr lang="en-US" dirty="0"/>
          </a:p>
        </p:txBody>
      </p:sp>
      <p:sp>
        <p:nvSpPr>
          <p:cNvPr id="3" name="Rectangle 9">
            <a:extLst>
              <a:ext uri="{FF2B5EF4-FFF2-40B4-BE49-F238E27FC236}">
                <a16:creationId xmlns:a16="http://schemas.microsoft.com/office/drawing/2014/main" xmlns="" id="{E9DB9668-A832-4E64-A7C1-A69A1643CCD2}"/>
              </a:ext>
            </a:extLst>
          </p:cNvPr>
          <p:cNvSpPr>
            <a:spLocks noGrp="1" noChangeArrowheads="1"/>
          </p:cNvSpPr>
          <p:nvPr>
            <p:ph type="ftr" sz="quarter" idx="11"/>
          </p:nvPr>
        </p:nvSpPr>
        <p:spPr>
          <a:ln/>
        </p:spPr>
        <p:txBody>
          <a:bodyPr/>
          <a:lstStyle>
            <a:lvl1pPr>
              <a:defRPr/>
            </a:lvl1pPr>
          </a:lstStyle>
          <a:p>
            <a:pPr>
              <a:defRPr/>
            </a:pPr>
            <a:r>
              <a:rPr lang="en-US"/>
              <a:t>National Institute of Statistics of Rwanda</a:t>
            </a:r>
          </a:p>
        </p:txBody>
      </p:sp>
      <p:sp>
        <p:nvSpPr>
          <p:cNvPr id="4" name="Rectangle 10">
            <a:extLst>
              <a:ext uri="{FF2B5EF4-FFF2-40B4-BE49-F238E27FC236}">
                <a16:creationId xmlns:a16="http://schemas.microsoft.com/office/drawing/2014/main" xmlns="" id="{D0CE6774-4E3B-484E-BD6F-D56056B388A7}"/>
              </a:ext>
            </a:extLst>
          </p:cNvPr>
          <p:cNvSpPr>
            <a:spLocks noGrp="1" noChangeArrowheads="1"/>
          </p:cNvSpPr>
          <p:nvPr>
            <p:ph type="sldNum" sz="quarter" idx="12"/>
          </p:nvPr>
        </p:nvSpPr>
        <p:spPr>
          <a:ln/>
        </p:spPr>
        <p:txBody>
          <a:bodyPr/>
          <a:lstStyle>
            <a:lvl1pPr>
              <a:defRPr/>
            </a:lvl1pPr>
          </a:lstStyle>
          <a:p>
            <a:fld id="{41A0AA94-24A1-42E8-8D66-438103D10235}" type="slidenum">
              <a:rPr lang="en-US" altLang="en-US"/>
              <a:pPr/>
              <a:t>‹#›</a:t>
            </a:fld>
            <a:endParaRPr lang="en-US" altLang="en-US"/>
          </a:p>
        </p:txBody>
      </p:sp>
    </p:spTree>
    <p:extLst>
      <p:ext uri="{BB962C8B-B14F-4D97-AF65-F5344CB8AC3E}">
        <p14:creationId xmlns:p14="http://schemas.microsoft.com/office/powerpoint/2010/main" val="1052783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a:extLst>
              <a:ext uri="{FF2B5EF4-FFF2-40B4-BE49-F238E27FC236}">
                <a16:creationId xmlns:a16="http://schemas.microsoft.com/office/drawing/2014/main" xmlns="" id="{C39D4D23-E27C-4138-AF06-0BF3FDC3B7C5}"/>
              </a:ext>
            </a:extLst>
          </p:cNvPr>
          <p:cNvSpPr>
            <a:spLocks noGrp="1" noChangeArrowheads="1"/>
          </p:cNvSpPr>
          <p:nvPr>
            <p:ph type="dt" sz="half" idx="10"/>
          </p:nvPr>
        </p:nvSpPr>
        <p:spPr>
          <a:ln/>
        </p:spPr>
        <p:txBody>
          <a:bodyPr/>
          <a:lstStyle>
            <a:lvl1pPr>
              <a:defRPr/>
            </a:lvl1pPr>
          </a:lstStyle>
          <a:p>
            <a:pPr>
              <a:defRPr/>
            </a:pPr>
            <a:fld id="{BD260FF4-8E34-4513-91D3-5D4E0F22E496}" type="datetime4">
              <a:rPr lang="en-US"/>
              <a:pPr>
                <a:defRPr/>
              </a:pPr>
              <a:t>November 25, 2020</a:t>
            </a:fld>
            <a:endParaRPr lang="en-US" dirty="0"/>
          </a:p>
        </p:txBody>
      </p:sp>
      <p:sp>
        <p:nvSpPr>
          <p:cNvPr id="6" name="Rectangle 9">
            <a:extLst>
              <a:ext uri="{FF2B5EF4-FFF2-40B4-BE49-F238E27FC236}">
                <a16:creationId xmlns:a16="http://schemas.microsoft.com/office/drawing/2014/main" xmlns="" id="{9E664C2C-3536-4BB7-AF59-DAA6296E106D}"/>
              </a:ext>
            </a:extLst>
          </p:cNvPr>
          <p:cNvSpPr>
            <a:spLocks noGrp="1" noChangeArrowheads="1"/>
          </p:cNvSpPr>
          <p:nvPr>
            <p:ph type="ftr" sz="quarter" idx="11"/>
          </p:nvPr>
        </p:nvSpPr>
        <p:spPr>
          <a:ln/>
        </p:spPr>
        <p:txBody>
          <a:bodyPr/>
          <a:lstStyle>
            <a:lvl1pPr>
              <a:defRPr/>
            </a:lvl1pPr>
          </a:lstStyle>
          <a:p>
            <a:pPr>
              <a:defRPr/>
            </a:pPr>
            <a:r>
              <a:rPr lang="en-US"/>
              <a:t>National Institute of Statistics of Rwanda</a:t>
            </a:r>
          </a:p>
        </p:txBody>
      </p:sp>
      <p:sp>
        <p:nvSpPr>
          <p:cNvPr id="7" name="Rectangle 10">
            <a:extLst>
              <a:ext uri="{FF2B5EF4-FFF2-40B4-BE49-F238E27FC236}">
                <a16:creationId xmlns:a16="http://schemas.microsoft.com/office/drawing/2014/main" xmlns="" id="{9188D586-D223-4477-89DE-832531764267}"/>
              </a:ext>
            </a:extLst>
          </p:cNvPr>
          <p:cNvSpPr>
            <a:spLocks noGrp="1" noChangeArrowheads="1"/>
          </p:cNvSpPr>
          <p:nvPr>
            <p:ph type="sldNum" sz="quarter" idx="12"/>
          </p:nvPr>
        </p:nvSpPr>
        <p:spPr>
          <a:ln/>
        </p:spPr>
        <p:txBody>
          <a:bodyPr/>
          <a:lstStyle>
            <a:lvl1pPr>
              <a:defRPr/>
            </a:lvl1pPr>
          </a:lstStyle>
          <a:p>
            <a:fld id="{F5F2DC52-90F9-41BD-93F0-F430FAFD7949}" type="slidenum">
              <a:rPr lang="en-US" altLang="en-US"/>
              <a:pPr/>
              <a:t>‹#›</a:t>
            </a:fld>
            <a:endParaRPr lang="en-US" altLang="en-US"/>
          </a:p>
        </p:txBody>
      </p:sp>
    </p:spTree>
    <p:extLst>
      <p:ext uri="{BB962C8B-B14F-4D97-AF65-F5344CB8AC3E}">
        <p14:creationId xmlns:p14="http://schemas.microsoft.com/office/powerpoint/2010/main" val="797800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a:extLst>
              <a:ext uri="{FF2B5EF4-FFF2-40B4-BE49-F238E27FC236}">
                <a16:creationId xmlns:a16="http://schemas.microsoft.com/office/drawing/2014/main" xmlns="" id="{43868D52-C457-4438-8475-D0DFCCACE06D}"/>
              </a:ext>
            </a:extLst>
          </p:cNvPr>
          <p:cNvSpPr>
            <a:spLocks noGrp="1" noChangeArrowheads="1"/>
          </p:cNvSpPr>
          <p:nvPr>
            <p:ph type="dt" sz="half" idx="10"/>
          </p:nvPr>
        </p:nvSpPr>
        <p:spPr>
          <a:ln/>
        </p:spPr>
        <p:txBody>
          <a:bodyPr/>
          <a:lstStyle>
            <a:lvl1pPr>
              <a:defRPr/>
            </a:lvl1pPr>
          </a:lstStyle>
          <a:p>
            <a:pPr>
              <a:defRPr/>
            </a:pPr>
            <a:fld id="{2984FFB3-DB60-49F7-8529-CC39D90BD4B2}" type="datetime4">
              <a:rPr lang="en-US"/>
              <a:pPr>
                <a:defRPr/>
              </a:pPr>
              <a:t>November 25, 2020</a:t>
            </a:fld>
            <a:endParaRPr lang="en-US" dirty="0"/>
          </a:p>
        </p:txBody>
      </p:sp>
      <p:sp>
        <p:nvSpPr>
          <p:cNvPr id="6" name="Rectangle 9">
            <a:extLst>
              <a:ext uri="{FF2B5EF4-FFF2-40B4-BE49-F238E27FC236}">
                <a16:creationId xmlns:a16="http://schemas.microsoft.com/office/drawing/2014/main" xmlns="" id="{EC92BC4E-AC56-4593-B745-C0EEFCC78D64}"/>
              </a:ext>
            </a:extLst>
          </p:cNvPr>
          <p:cNvSpPr>
            <a:spLocks noGrp="1" noChangeArrowheads="1"/>
          </p:cNvSpPr>
          <p:nvPr>
            <p:ph type="ftr" sz="quarter" idx="11"/>
          </p:nvPr>
        </p:nvSpPr>
        <p:spPr>
          <a:ln/>
        </p:spPr>
        <p:txBody>
          <a:bodyPr/>
          <a:lstStyle>
            <a:lvl1pPr>
              <a:defRPr/>
            </a:lvl1pPr>
          </a:lstStyle>
          <a:p>
            <a:pPr>
              <a:defRPr/>
            </a:pPr>
            <a:r>
              <a:rPr lang="en-US"/>
              <a:t>National Institute of Statistics of Rwanda</a:t>
            </a:r>
          </a:p>
        </p:txBody>
      </p:sp>
      <p:sp>
        <p:nvSpPr>
          <p:cNvPr id="7" name="Rectangle 10">
            <a:extLst>
              <a:ext uri="{FF2B5EF4-FFF2-40B4-BE49-F238E27FC236}">
                <a16:creationId xmlns:a16="http://schemas.microsoft.com/office/drawing/2014/main" xmlns="" id="{377FC96C-D358-4115-9CC0-36C99FBBF5B4}"/>
              </a:ext>
            </a:extLst>
          </p:cNvPr>
          <p:cNvSpPr>
            <a:spLocks noGrp="1" noChangeArrowheads="1"/>
          </p:cNvSpPr>
          <p:nvPr>
            <p:ph type="sldNum" sz="quarter" idx="12"/>
          </p:nvPr>
        </p:nvSpPr>
        <p:spPr>
          <a:ln/>
        </p:spPr>
        <p:txBody>
          <a:bodyPr/>
          <a:lstStyle>
            <a:lvl1pPr>
              <a:defRPr/>
            </a:lvl1pPr>
          </a:lstStyle>
          <a:p>
            <a:fld id="{D2C08E34-B648-4492-AFA6-51F344A6F9FB}" type="slidenum">
              <a:rPr lang="en-US" altLang="en-US"/>
              <a:pPr/>
              <a:t>‹#›</a:t>
            </a:fld>
            <a:endParaRPr lang="en-US" altLang="en-US"/>
          </a:p>
        </p:txBody>
      </p:sp>
    </p:spTree>
    <p:extLst>
      <p:ext uri="{BB962C8B-B14F-4D97-AF65-F5344CB8AC3E}">
        <p14:creationId xmlns:p14="http://schemas.microsoft.com/office/powerpoint/2010/main" val="387213753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xmlns="" id="{E95B53E8-BB68-4417-9B37-440AAE65371D}"/>
              </a:ext>
            </a:extLst>
          </p:cNvPr>
          <p:cNvGrpSpPr>
            <a:grpSpLocks/>
          </p:cNvGrpSpPr>
          <p:nvPr/>
        </p:nvGrpSpPr>
        <p:grpSpPr bwMode="auto">
          <a:xfrm>
            <a:off x="-3238500" y="0"/>
            <a:ext cx="11925300" cy="3810000"/>
            <a:chOff x="-2040" y="0"/>
            <a:chExt cx="7512" cy="2400"/>
          </a:xfrm>
        </p:grpSpPr>
        <p:sp>
          <p:nvSpPr>
            <p:cNvPr id="1032" name="AutoShape 3">
              <a:extLst>
                <a:ext uri="{FF2B5EF4-FFF2-40B4-BE49-F238E27FC236}">
                  <a16:creationId xmlns:a16="http://schemas.microsoft.com/office/drawing/2014/main" xmlns="" id="{4C11C555-2620-45B6-908D-362174B3A4AD}"/>
                </a:ext>
              </a:extLst>
            </p:cNvPr>
            <p:cNvSpPr>
              <a:spLocks noChangeArrowheads="1"/>
            </p:cNvSpPr>
            <p:nvPr/>
          </p:nvSpPr>
          <p:spPr bwMode="auto">
            <a:xfrm>
              <a:off x="-2040" y="432"/>
              <a:ext cx="2592" cy="1968"/>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296 w 64000"/>
                <a:gd name="T28" fmla="*/ -26244 h 64000"/>
                <a:gd name="T29" fmla="*/ 50296 w 64000"/>
                <a:gd name="T30" fmla="*/ 26244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3" name="AutoShape 4" descr="flag">
              <a:extLst>
                <a:ext uri="{FF2B5EF4-FFF2-40B4-BE49-F238E27FC236}">
                  <a16:creationId xmlns:a16="http://schemas.microsoft.com/office/drawing/2014/main" xmlns="" id="{B467FAAA-DAC1-413A-A7EC-D4B1E8225028}"/>
                </a:ext>
              </a:extLst>
            </p:cNvPr>
            <p:cNvSpPr>
              <a:spLocks noChangeArrowheads="1"/>
            </p:cNvSpPr>
            <p:nvPr/>
          </p:nvSpPr>
          <p:spPr bwMode="auto">
            <a:xfrm>
              <a:off x="-1528" y="0"/>
              <a:ext cx="1949" cy="1987"/>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077 w 64000"/>
                <a:gd name="T28" fmla="*/ -26412 h 64000"/>
                <a:gd name="T29" fmla="*/ 50077 w 64000"/>
                <a:gd name="T30" fmla="*/ 26412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blipFill dpi="0" rotWithShape="1">
              <a:blip r:embed="rId1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4" name="Line 5">
              <a:extLst>
                <a:ext uri="{FF2B5EF4-FFF2-40B4-BE49-F238E27FC236}">
                  <a16:creationId xmlns:a16="http://schemas.microsoft.com/office/drawing/2014/main" xmlns="" id="{8B580EDA-07E5-460A-9075-52B99624D2E4}"/>
                </a:ext>
              </a:extLst>
            </p:cNvPr>
            <p:cNvSpPr>
              <a:spLocks noChangeShapeType="1"/>
            </p:cNvSpPr>
            <p:nvPr/>
          </p:nvSpPr>
          <p:spPr bwMode="auto">
            <a:xfrm>
              <a:off x="864" y="960"/>
              <a:ext cx="460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27" name="Rectangle 6">
            <a:extLst>
              <a:ext uri="{FF2B5EF4-FFF2-40B4-BE49-F238E27FC236}">
                <a16:creationId xmlns:a16="http://schemas.microsoft.com/office/drawing/2014/main" xmlns="" id="{B2F057D6-2194-450B-9308-3790C990A6AB}"/>
              </a:ext>
            </a:extLst>
          </p:cNvPr>
          <p:cNvSpPr>
            <a:spLocks noGrp="1" noChangeArrowheads="1"/>
          </p:cNvSpPr>
          <p:nvPr>
            <p:ph type="title"/>
          </p:nvPr>
        </p:nvSpPr>
        <p:spPr bwMode="auto">
          <a:xfrm>
            <a:off x="1370013" y="301625"/>
            <a:ext cx="73136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Cliquez pour modifier le style du titre</a:t>
            </a:r>
          </a:p>
        </p:txBody>
      </p:sp>
      <p:sp>
        <p:nvSpPr>
          <p:cNvPr id="1028" name="Rectangle 7">
            <a:extLst>
              <a:ext uri="{FF2B5EF4-FFF2-40B4-BE49-F238E27FC236}">
                <a16:creationId xmlns:a16="http://schemas.microsoft.com/office/drawing/2014/main" xmlns="" id="{96A5D271-12E9-4163-82D5-AC5DE18E7A2E}"/>
              </a:ext>
            </a:extLst>
          </p:cNvPr>
          <p:cNvSpPr>
            <a:spLocks noGrp="1" noChangeArrowheads="1"/>
          </p:cNvSpPr>
          <p:nvPr>
            <p:ph type="body" idx="1"/>
          </p:nvPr>
        </p:nvSpPr>
        <p:spPr bwMode="auto">
          <a:xfrm>
            <a:off x="1370013" y="1827213"/>
            <a:ext cx="731361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Cliquez pour modifier les styles du texte du masque</a:t>
            </a:r>
          </a:p>
          <a:p>
            <a:pPr lvl="1"/>
            <a:r>
              <a:rPr lang="en-US" altLang="en-US"/>
              <a:t>Deuxième niveau</a:t>
            </a:r>
          </a:p>
          <a:p>
            <a:pPr lvl="2"/>
            <a:r>
              <a:rPr lang="en-US" altLang="en-US"/>
              <a:t>Troisième niveau</a:t>
            </a:r>
          </a:p>
        </p:txBody>
      </p:sp>
      <p:sp>
        <p:nvSpPr>
          <p:cNvPr id="4104" name="Rectangle 8">
            <a:extLst>
              <a:ext uri="{FF2B5EF4-FFF2-40B4-BE49-F238E27FC236}">
                <a16:creationId xmlns:a16="http://schemas.microsoft.com/office/drawing/2014/main" xmlns="" id="{4DDB7449-DB7A-48D7-BEA8-BC63A5AD6C2E}"/>
              </a:ext>
            </a:extLst>
          </p:cNvPr>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fld id="{ED14099F-505B-4F4B-9595-9C69694F1D11}" type="datetime4">
              <a:rPr lang="en-US"/>
              <a:pPr>
                <a:defRPr/>
              </a:pPr>
              <a:t>November 25, 2020</a:t>
            </a:fld>
            <a:endParaRPr lang="en-US" dirty="0"/>
          </a:p>
        </p:txBody>
      </p:sp>
      <p:sp>
        <p:nvSpPr>
          <p:cNvPr id="4105" name="Rectangle 9">
            <a:extLst>
              <a:ext uri="{FF2B5EF4-FFF2-40B4-BE49-F238E27FC236}">
                <a16:creationId xmlns:a16="http://schemas.microsoft.com/office/drawing/2014/main" xmlns="" id="{D8B49744-2171-43B0-9D93-6DDC2BC927F1}"/>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000"/>
            </a:lvl1pPr>
          </a:lstStyle>
          <a:p>
            <a:pPr>
              <a:defRPr/>
            </a:pPr>
            <a:r>
              <a:rPr lang="en-US"/>
              <a:t>National Institute of Statistics of Rwanda</a:t>
            </a:r>
          </a:p>
        </p:txBody>
      </p:sp>
      <p:sp>
        <p:nvSpPr>
          <p:cNvPr id="4106" name="Rectangle 10">
            <a:extLst>
              <a:ext uri="{FF2B5EF4-FFF2-40B4-BE49-F238E27FC236}">
                <a16:creationId xmlns:a16="http://schemas.microsoft.com/office/drawing/2014/main" xmlns="" id="{18ED0B64-1364-44F1-9CA3-0BF52918FF71}"/>
              </a:ext>
            </a:extLst>
          </p:cNvPr>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E5D617E8-AD4E-42BE-9F52-D514E3FE9FA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5489" r:id="rId1"/>
    <p:sldLayoutId id="2147485468" r:id="rId2"/>
    <p:sldLayoutId id="2147485469" r:id="rId3"/>
    <p:sldLayoutId id="2147485470" r:id="rId4"/>
    <p:sldLayoutId id="2147485471" r:id="rId5"/>
    <p:sldLayoutId id="2147485472" r:id="rId6"/>
    <p:sldLayoutId id="2147485473" r:id="rId7"/>
    <p:sldLayoutId id="2147485474" r:id="rId8"/>
    <p:sldLayoutId id="2147485475" r:id="rId9"/>
    <p:sldLayoutId id="2147485476" r:id="rId10"/>
    <p:sldLayoutId id="2147485477" r:id="rId11"/>
  </p:sldLayoutIdLst>
  <p:hf hdr="0"/>
  <p:txStyles>
    <p:titleStyle>
      <a:lvl1pPr algn="l" rtl="0" eaLnBrk="0" fontAlgn="base" hangingPunct="0">
        <a:spcBef>
          <a:spcPct val="0"/>
        </a:spcBef>
        <a:spcAft>
          <a:spcPct val="0"/>
        </a:spcAft>
        <a:defRPr sz="3600">
          <a:solidFill>
            <a:srgbClr val="0099FF"/>
          </a:solidFill>
          <a:latin typeface="+mj-lt"/>
          <a:ea typeface="+mj-ea"/>
          <a:cs typeface="+mj-cs"/>
        </a:defRPr>
      </a:lvl1pPr>
      <a:lvl2pPr algn="l" rtl="0" eaLnBrk="0" fontAlgn="base" hangingPunct="0">
        <a:spcBef>
          <a:spcPct val="0"/>
        </a:spcBef>
        <a:spcAft>
          <a:spcPct val="0"/>
        </a:spcAft>
        <a:defRPr sz="3600">
          <a:solidFill>
            <a:srgbClr val="0099FF"/>
          </a:solidFill>
          <a:latin typeface="Arial" charset="0"/>
        </a:defRPr>
      </a:lvl2pPr>
      <a:lvl3pPr algn="l" rtl="0" eaLnBrk="0" fontAlgn="base" hangingPunct="0">
        <a:spcBef>
          <a:spcPct val="0"/>
        </a:spcBef>
        <a:spcAft>
          <a:spcPct val="0"/>
        </a:spcAft>
        <a:defRPr sz="3600">
          <a:solidFill>
            <a:srgbClr val="0099FF"/>
          </a:solidFill>
          <a:latin typeface="Arial" charset="0"/>
        </a:defRPr>
      </a:lvl3pPr>
      <a:lvl4pPr algn="l" rtl="0" eaLnBrk="0" fontAlgn="base" hangingPunct="0">
        <a:spcBef>
          <a:spcPct val="0"/>
        </a:spcBef>
        <a:spcAft>
          <a:spcPct val="0"/>
        </a:spcAft>
        <a:defRPr sz="3600">
          <a:solidFill>
            <a:srgbClr val="0099FF"/>
          </a:solidFill>
          <a:latin typeface="Arial" charset="0"/>
        </a:defRPr>
      </a:lvl4pPr>
      <a:lvl5pPr algn="l" rtl="0" eaLnBrk="0" fontAlgn="base" hangingPunct="0">
        <a:spcBef>
          <a:spcPct val="0"/>
        </a:spcBef>
        <a:spcAft>
          <a:spcPct val="0"/>
        </a:spcAft>
        <a:defRPr sz="3600">
          <a:solidFill>
            <a:srgbClr val="0099FF"/>
          </a:solidFill>
          <a:latin typeface="Arial" charset="0"/>
        </a:defRPr>
      </a:lvl5pPr>
      <a:lvl6pPr marL="457200" algn="l" rtl="0" fontAlgn="base">
        <a:spcBef>
          <a:spcPct val="0"/>
        </a:spcBef>
        <a:spcAft>
          <a:spcPct val="0"/>
        </a:spcAft>
        <a:defRPr sz="3600">
          <a:solidFill>
            <a:srgbClr val="0099FF"/>
          </a:solidFill>
          <a:latin typeface="Arial" charset="0"/>
        </a:defRPr>
      </a:lvl6pPr>
      <a:lvl7pPr marL="914400" algn="l" rtl="0" fontAlgn="base">
        <a:spcBef>
          <a:spcPct val="0"/>
        </a:spcBef>
        <a:spcAft>
          <a:spcPct val="0"/>
        </a:spcAft>
        <a:defRPr sz="3600">
          <a:solidFill>
            <a:srgbClr val="0099FF"/>
          </a:solidFill>
          <a:latin typeface="Arial" charset="0"/>
        </a:defRPr>
      </a:lvl7pPr>
      <a:lvl8pPr marL="1371600" algn="l" rtl="0" fontAlgn="base">
        <a:spcBef>
          <a:spcPct val="0"/>
        </a:spcBef>
        <a:spcAft>
          <a:spcPct val="0"/>
        </a:spcAft>
        <a:defRPr sz="3600">
          <a:solidFill>
            <a:srgbClr val="0099FF"/>
          </a:solidFill>
          <a:latin typeface="Arial" charset="0"/>
        </a:defRPr>
      </a:lvl8pPr>
      <a:lvl9pPr marL="1828800" algn="l" rtl="0" fontAlgn="base">
        <a:spcBef>
          <a:spcPct val="0"/>
        </a:spcBef>
        <a:spcAft>
          <a:spcPct val="0"/>
        </a:spcAft>
        <a:defRPr sz="3600">
          <a:solidFill>
            <a:srgbClr val="0099FF"/>
          </a:solidFill>
          <a:latin typeface="Arial" charset="0"/>
        </a:defRPr>
      </a:lvl9pPr>
    </p:titleStyle>
    <p:bodyStyle>
      <a:lvl1pPr marL="342900" indent="-342900" algn="l" rtl="0" eaLnBrk="0" fontAlgn="base" hangingPunct="0">
        <a:spcBef>
          <a:spcPct val="20000"/>
        </a:spcBef>
        <a:spcAft>
          <a:spcPct val="0"/>
        </a:spcAft>
        <a:buClr>
          <a:srgbClr val="0099FF"/>
        </a:buClr>
        <a:buSzPct val="70000"/>
        <a:buFont typeface="Wingdings" panose="05000000000000000000" pitchFamily="2" charset="2"/>
        <a:buChar char="q"/>
        <a:defRPr sz="2600">
          <a:solidFill>
            <a:schemeClr val="tx1"/>
          </a:solidFill>
          <a:latin typeface="+mn-lt"/>
          <a:ea typeface="+mn-ea"/>
          <a:cs typeface="+mn-cs"/>
        </a:defRPr>
      </a:lvl1pPr>
      <a:lvl2pPr marL="742950" indent="-285750" algn="l" rtl="0" eaLnBrk="0" fontAlgn="base" hangingPunct="0">
        <a:spcBef>
          <a:spcPct val="20000"/>
        </a:spcBef>
        <a:spcAft>
          <a:spcPct val="0"/>
        </a:spcAft>
        <a:buClr>
          <a:srgbClr val="0099FF"/>
        </a:buClr>
        <a:buSzPct val="70000"/>
        <a:buFont typeface="Wingdings" panose="05000000000000000000" pitchFamily="2" charset="2"/>
        <a:buChar char="Ø"/>
        <a:defRPr sz="2200">
          <a:solidFill>
            <a:schemeClr val="tx1"/>
          </a:solidFill>
          <a:latin typeface="+mn-lt"/>
        </a:defRPr>
      </a:lvl2pPr>
      <a:lvl3pPr marL="1143000" indent="-228600" algn="l" rtl="0" eaLnBrk="0" fontAlgn="base" hangingPunct="0">
        <a:spcBef>
          <a:spcPct val="20000"/>
        </a:spcBef>
        <a:spcAft>
          <a:spcPct val="0"/>
        </a:spcAft>
        <a:buClr>
          <a:srgbClr val="0099FF"/>
        </a:buClr>
        <a:buSzPct val="65000"/>
        <a:buFont typeface="Wingdings" panose="05000000000000000000"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l"/>
        <a:defRPr sz="1900">
          <a:solidFill>
            <a:schemeClr val="tx1"/>
          </a:solidFill>
          <a:latin typeface="Verdana" pitchFamily="34" charset="0"/>
        </a:defRPr>
      </a:lvl4pPr>
      <a:lvl5pPr marL="2057400" indent="-228600" algn="l" rtl="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itchFamily="34" charset="0"/>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xmlns="" id="{B6BA7858-2141-499A-94D8-C68CB786FF82}"/>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Cliquez pour modifier le style du titre</a:t>
            </a:r>
          </a:p>
        </p:txBody>
      </p:sp>
      <p:sp>
        <p:nvSpPr>
          <p:cNvPr id="2051" name="Rectangle 3">
            <a:extLst>
              <a:ext uri="{FF2B5EF4-FFF2-40B4-BE49-F238E27FC236}">
                <a16:creationId xmlns:a16="http://schemas.microsoft.com/office/drawing/2014/main" xmlns="" id="{1D281954-AC77-4EC4-9FAF-C1D4F56396A5}"/>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Cliquez pour modifier les styles du texte du masque</a:t>
            </a:r>
          </a:p>
          <a:p>
            <a:pPr lvl="1"/>
            <a:r>
              <a:rPr lang="en-US" altLang="en-US"/>
              <a:t>Deuxième niveau</a:t>
            </a:r>
          </a:p>
          <a:p>
            <a:pPr lvl="2"/>
            <a:r>
              <a:rPr lang="en-US" altLang="en-US"/>
              <a:t>Troisième niveau</a:t>
            </a:r>
          </a:p>
          <a:p>
            <a:pPr lvl="3"/>
            <a:r>
              <a:rPr lang="en-US" altLang="en-US"/>
              <a:t>Quatrième niveau</a:t>
            </a:r>
          </a:p>
          <a:p>
            <a:pPr lvl="4"/>
            <a:r>
              <a:rPr lang="en-US" altLang="en-US"/>
              <a:t>Cinquième niveau</a:t>
            </a:r>
          </a:p>
        </p:txBody>
      </p:sp>
      <p:sp>
        <p:nvSpPr>
          <p:cNvPr id="11268" name="Rectangle 4">
            <a:extLst>
              <a:ext uri="{FF2B5EF4-FFF2-40B4-BE49-F238E27FC236}">
                <a16:creationId xmlns:a16="http://schemas.microsoft.com/office/drawing/2014/main" xmlns="" id="{9E0FC4AC-21FA-44D5-A4FE-26F3490BC08B}"/>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fld id="{C1A721BF-4BAB-495B-8FCD-62B9BD184230}" type="datetime4">
              <a:rPr lang="en-US"/>
              <a:pPr>
                <a:defRPr/>
              </a:pPr>
              <a:t>November 25, 2020</a:t>
            </a:fld>
            <a:endParaRPr lang="en-US" dirty="0"/>
          </a:p>
        </p:txBody>
      </p:sp>
      <p:sp>
        <p:nvSpPr>
          <p:cNvPr id="11269" name="Rectangle 5">
            <a:extLst>
              <a:ext uri="{FF2B5EF4-FFF2-40B4-BE49-F238E27FC236}">
                <a16:creationId xmlns:a16="http://schemas.microsoft.com/office/drawing/2014/main" xmlns="" id="{9C1DA0E3-D2B7-4E87-A0D8-725CD5B79A90}"/>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r>
              <a:rPr lang="en-US"/>
              <a:t>National Institute of Statistics of Rwanda</a:t>
            </a:r>
          </a:p>
        </p:txBody>
      </p:sp>
      <p:sp>
        <p:nvSpPr>
          <p:cNvPr id="11270" name="Rectangle 6">
            <a:extLst>
              <a:ext uri="{FF2B5EF4-FFF2-40B4-BE49-F238E27FC236}">
                <a16:creationId xmlns:a16="http://schemas.microsoft.com/office/drawing/2014/main" xmlns="" id="{00186308-9CC3-4A01-8ED6-BDC23F600CE0}"/>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fld id="{531CFD80-7BF5-43D3-B868-246FF20F8A8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5478" r:id="rId1"/>
    <p:sldLayoutId id="2147485479" r:id="rId2"/>
    <p:sldLayoutId id="2147485480" r:id="rId3"/>
    <p:sldLayoutId id="2147485481" r:id="rId4"/>
    <p:sldLayoutId id="2147485482" r:id="rId5"/>
    <p:sldLayoutId id="2147485483" r:id="rId6"/>
    <p:sldLayoutId id="2147485484" r:id="rId7"/>
    <p:sldLayoutId id="2147485485" r:id="rId8"/>
    <p:sldLayoutId id="2147485486" r:id="rId9"/>
    <p:sldLayoutId id="2147485487" r:id="rId10"/>
    <p:sldLayoutId id="2147485488" r:id="rId11"/>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5.xml"/><Relationship Id="rId3" Type="http://schemas.openxmlformats.org/officeDocument/2006/relationships/comments" Target="../comments/commen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 Id="rId3" Type="http://schemas.openxmlformats.org/officeDocument/2006/relationships/chart" Target="../charts/char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chart" Target="../charts/char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chart" Target="../charts/char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0.xml"/><Relationship Id="rId3" Type="http://schemas.openxmlformats.org/officeDocument/2006/relationships/chart" Target="../charts/char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chart" Target="../charts/chart10.xml"/></Relationships>
</file>

<file path=ppt/slides/_rels/slide16.xml.rels><?xml version="1.0" encoding="UTF-8" standalone="yes"?>
<Relationships xmlns="http://schemas.openxmlformats.org/package/2006/relationships"><Relationship Id="rId11" Type="http://schemas.openxmlformats.org/officeDocument/2006/relationships/image" Target="../media/image22.png"/><Relationship Id="rId12" Type="http://schemas.openxmlformats.org/officeDocument/2006/relationships/image" Target="../media/image13.svg"/><Relationship Id="rId13" Type="http://schemas.openxmlformats.org/officeDocument/2006/relationships/image" Target="../media/image23.emf"/><Relationship Id="rId1" Type="http://schemas.openxmlformats.org/officeDocument/2006/relationships/slideLayout" Target="../slideLayouts/slideLayout13.xml"/><Relationship Id="rId2" Type="http://schemas.openxmlformats.org/officeDocument/2006/relationships/image" Target="../media/image14.jpeg"/><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jpeg"/><Relationship Id="rId8" Type="http://schemas.openxmlformats.org/officeDocument/2006/relationships/image" Target="../media/image20.png"/><Relationship Id="rId9" Type="http://schemas.openxmlformats.org/officeDocument/2006/relationships/image" Target="../media/image10.svg"/><Relationship Id="rId10"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1" Type="http://schemas.openxmlformats.org/officeDocument/2006/relationships/image" Target="../media/image10.png"/><Relationship Id="rId12" Type="http://schemas.openxmlformats.org/officeDocument/2006/relationships/image" Target="../media/image11.png"/><Relationship Id="rId1" Type="http://schemas.openxmlformats.org/officeDocument/2006/relationships/vmlDrawing" Target="../drawings/vmlDrawing1.vml"/><Relationship Id="rId2" Type="http://schemas.openxmlformats.org/officeDocument/2006/relationships/slideLayout" Target="../slideLayouts/slideLayout18.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oleObject" Target="../embeddings/oleObject1.bin"/><Relationship Id="rId8" Type="http://schemas.openxmlformats.org/officeDocument/2006/relationships/image" Target="../media/image4.emf"/><Relationship Id="rId9" Type="http://schemas.openxmlformats.org/officeDocument/2006/relationships/oleObject" Target="../embeddings/oleObject2.bin"/><Relationship Id="rId10" Type="http://schemas.openxmlformats.org/officeDocument/2006/relationships/image" Target="../media/image5.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xml"/><Relationship Id="rId3" Type="http://schemas.openxmlformats.org/officeDocument/2006/relationships/chart" Target="../charts/char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4.bin"/><Relationship Id="rId5" Type="http://schemas.openxmlformats.org/officeDocument/2006/relationships/image" Target="../media/image12.png"/><Relationship Id="rId1" Type="http://schemas.openxmlformats.org/officeDocument/2006/relationships/vmlDrawing" Target="../drawings/vmlDrawing2.vml"/><Relationship Id="rId2"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5.bin"/><Relationship Id="rId5" Type="http://schemas.openxmlformats.org/officeDocument/2006/relationships/image" Target="../media/image13.emf"/><Relationship Id="rId1" Type="http://schemas.openxmlformats.org/officeDocument/2006/relationships/vmlDrawing" Target="../drawings/vmlDrawing3.vml"/><Relationship Id="rId2"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xml"/><Relationship Id="rId3" Type="http://schemas.openxmlformats.org/officeDocument/2006/relationships/chart" Target="../charts/char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xml"/><Relationship Id="rId3"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a:extLst>
              <a:ext uri="{FF2B5EF4-FFF2-40B4-BE49-F238E27FC236}">
                <a16:creationId xmlns:a16="http://schemas.microsoft.com/office/drawing/2014/main" xmlns="" id="{C2C6001E-69F9-4E8A-85AF-02F7BC2D0C68}"/>
              </a:ext>
            </a:extLst>
          </p:cNvPr>
          <p:cNvSpPr>
            <a:spLocks noGrp="1" noChangeArrowheads="1"/>
          </p:cNvSpPr>
          <p:nvPr>
            <p:ph type="ctrTitle"/>
          </p:nvPr>
        </p:nvSpPr>
        <p:spPr>
          <a:xfrm>
            <a:off x="533400" y="381000"/>
            <a:ext cx="7239000" cy="1444625"/>
          </a:xfrm>
        </p:spPr>
        <p:txBody>
          <a:bodyPr/>
          <a:lstStyle/>
          <a:p>
            <a:pPr algn="ctr">
              <a:defRPr/>
            </a:pPr>
            <a:r>
              <a:rPr lang="en-US" sz="3600" b="1" dirty="0">
                <a:solidFill>
                  <a:srgbClr val="000090"/>
                </a:solidFill>
              </a:rPr>
              <a:t>National Institute of Statistics of Rwanda</a:t>
            </a:r>
            <a:endParaRPr lang="en-US" sz="3600" b="1" dirty="0">
              <a:solidFill>
                <a:srgbClr val="000090"/>
              </a:solidFill>
              <a:latin typeface="Times New Roman" pitchFamily="18" charset="0"/>
              <a:cs typeface="Times New Roman" pitchFamily="18" charset="0"/>
            </a:endParaRPr>
          </a:p>
        </p:txBody>
      </p:sp>
      <p:sp>
        <p:nvSpPr>
          <p:cNvPr id="6147" name="Subtitle 1">
            <a:extLst>
              <a:ext uri="{FF2B5EF4-FFF2-40B4-BE49-F238E27FC236}">
                <a16:creationId xmlns:a16="http://schemas.microsoft.com/office/drawing/2014/main" xmlns="" id="{CC03A575-1D74-44E7-9353-52DF10730510}"/>
              </a:ext>
            </a:extLst>
          </p:cNvPr>
          <p:cNvSpPr>
            <a:spLocks noGrp="1" noChangeArrowheads="1"/>
          </p:cNvSpPr>
          <p:nvPr>
            <p:ph type="subTitle" idx="1"/>
          </p:nvPr>
        </p:nvSpPr>
        <p:spPr>
          <a:xfrm>
            <a:off x="1443037" y="5300662"/>
            <a:ext cx="7393781" cy="1143000"/>
          </a:xfrm>
        </p:spPr>
        <p:txBody>
          <a:bodyPr/>
          <a:lstStyle/>
          <a:p>
            <a:pPr algn="ctr"/>
            <a:r>
              <a:rPr lang="en-US" altLang="en-US" sz="2800" b="1" dirty="0"/>
              <a:t>Demographic and Health Survey 2019-20 </a:t>
            </a:r>
          </a:p>
          <a:p>
            <a:pPr algn="ctr"/>
            <a:r>
              <a:rPr lang="en-US" altLang="en-US" sz="2800" b="1" dirty="0"/>
              <a:t>Key Indicators </a:t>
            </a:r>
            <a:r>
              <a:rPr lang="en-US" altLang="en-US" b="1" dirty="0"/>
              <a:t> </a:t>
            </a:r>
          </a:p>
          <a:p>
            <a:endParaRPr lang="en-US" altLang="en-US" b="1" dirty="0"/>
          </a:p>
        </p:txBody>
      </p:sp>
      <p:sp>
        <p:nvSpPr>
          <p:cNvPr id="6148" name="Rectangle 8">
            <a:extLst>
              <a:ext uri="{FF2B5EF4-FFF2-40B4-BE49-F238E27FC236}">
                <a16:creationId xmlns:a16="http://schemas.microsoft.com/office/drawing/2014/main" xmlns="" id="{4CC8C0B9-F078-4034-831D-573894A109FB}"/>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99FF"/>
              </a:buClr>
              <a:buSzPct val="70000"/>
              <a:buFont typeface="Wingdings" panose="05000000000000000000" pitchFamily="2" charset="2"/>
              <a:buChar char="q"/>
              <a:defRPr sz="2600">
                <a:solidFill>
                  <a:schemeClr val="tx1"/>
                </a:solidFill>
                <a:latin typeface="Arial" panose="020B0604020202020204" pitchFamily="34" charset="0"/>
              </a:defRPr>
            </a:lvl1pPr>
            <a:lvl2pPr marL="742950" indent="-285750">
              <a:spcBef>
                <a:spcPct val="20000"/>
              </a:spcBef>
              <a:buClr>
                <a:srgbClr val="0099FF"/>
              </a:buClr>
              <a:buSzPct val="70000"/>
              <a:buFont typeface="Wingdings" panose="05000000000000000000" pitchFamily="2" charset="2"/>
              <a:buChar char="Ø"/>
              <a:defRPr sz="2200">
                <a:solidFill>
                  <a:schemeClr val="tx1"/>
                </a:solidFill>
                <a:latin typeface="Arial" panose="020B0604020202020204" pitchFamily="34" charset="0"/>
              </a:defRPr>
            </a:lvl2pPr>
            <a:lvl3pPr marL="1143000" indent="-228600">
              <a:spcBef>
                <a:spcPct val="20000"/>
              </a:spcBef>
              <a:buClr>
                <a:srgbClr val="0099FF"/>
              </a:buClr>
              <a:buSzPct val="65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fld id="{4257EBBA-91C9-4327-AC00-2B99D96292CB}" type="datetime4">
              <a:rPr lang="en-US" altLang="en-US" sz="1200" smtClean="0">
                <a:latin typeface="Verdana" panose="020B0604030504040204" pitchFamily="34" charset="0"/>
              </a:rPr>
              <a:pPr>
                <a:spcBef>
                  <a:spcPct val="0"/>
                </a:spcBef>
                <a:buClrTx/>
                <a:buSzTx/>
                <a:buFontTx/>
                <a:buNone/>
              </a:pPr>
              <a:t>November 25, 2020</a:t>
            </a:fld>
            <a:endParaRPr lang="en-US" altLang="en-US" sz="1200">
              <a:latin typeface="Verdana" panose="020B0604030504040204" pitchFamily="34" charset="0"/>
            </a:endParaRPr>
          </a:p>
        </p:txBody>
      </p:sp>
      <p:sp>
        <p:nvSpPr>
          <p:cNvPr id="6149" name="Rectangle 9">
            <a:extLst>
              <a:ext uri="{FF2B5EF4-FFF2-40B4-BE49-F238E27FC236}">
                <a16:creationId xmlns:a16="http://schemas.microsoft.com/office/drawing/2014/main" xmlns="" id="{F49C5C85-6110-4B75-AB88-E809FAFBC8B0}"/>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99FF"/>
              </a:buClr>
              <a:buSzPct val="70000"/>
              <a:buFont typeface="Wingdings" panose="05000000000000000000" pitchFamily="2" charset="2"/>
              <a:buChar char="q"/>
              <a:defRPr sz="2600">
                <a:solidFill>
                  <a:schemeClr val="tx1"/>
                </a:solidFill>
                <a:latin typeface="Arial" panose="020B0604020202020204" pitchFamily="34" charset="0"/>
              </a:defRPr>
            </a:lvl1pPr>
            <a:lvl2pPr marL="742950" indent="-285750">
              <a:spcBef>
                <a:spcPct val="20000"/>
              </a:spcBef>
              <a:buClr>
                <a:srgbClr val="0099FF"/>
              </a:buClr>
              <a:buSzPct val="70000"/>
              <a:buFont typeface="Wingdings" panose="05000000000000000000" pitchFamily="2" charset="2"/>
              <a:buChar char="Ø"/>
              <a:defRPr sz="2200">
                <a:solidFill>
                  <a:schemeClr val="tx1"/>
                </a:solidFill>
                <a:latin typeface="Arial" panose="020B0604020202020204" pitchFamily="34" charset="0"/>
              </a:defRPr>
            </a:lvl2pPr>
            <a:lvl3pPr marL="1143000" indent="-228600">
              <a:spcBef>
                <a:spcPct val="20000"/>
              </a:spcBef>
              <a:buClr>
                <a:srgbClr val="0099FF"/>
              </a:buClr>
              <a:buSzPct val="65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r>
              <a:rPr lang="en-US" altLang="en-US" sz="1000" dirty="0">
                <a:latin typeface="Verdana" panose="020B0604030504040204" pitchFamily="34" charset="0"/>
              </a:rPr>
              <a:t>National Institute of Statistics of Rwanda (NISR)</a:t>
            </a:r>
          </a:p>
        </p:txBody>
      </p:sp>
      <p:sp>
        <p:nvSpPr>
          <p:cNvPr id="6150" name="Rectangle 10">
            <a:extLst>
              <a:ext uri="{FF2B5EF4-FFF2-40B4-BE49-F238E27FC236}">
                <a16:creationId xmlns:a16="http://schemas.microsoft.com/office/drawing/2014/main" xmlns="" id="{A7B8A500-D9A4-4EF6-A78A-F9BE9B7E557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99FF"/>
              </a:buClr>
              <a:buSzPct val="70000"/>
              <a:buFont typeface="Wingdings" panose="05000000000000000000" pitchFamily="2" charset="2"/>
              <a:buChar char="q"/>
              <a:defRPr sz="2600">
                <a:solidFill>
                  <a:schemeClr val="tx1"/>
                </a:solidFill>
                <a:latin typeface="Arial" panose="020B0604020202020204" pitchFamily="34" charset="0"/>
              </a:defRPr>
            </a:lvl1pPr>
            <a:lvl2pPr marL="742950" indent="-285750">
              <a:spcBef>
                <a:spcPct val="20000"/>
              </a:spcBef>
              <a:buClr>
                <a:srgbClr val="0099FF"/>
              </a:buClr>
              <a:buSzPct val="70000"/>
              <a:buFont typeface="Wingdings" panose="05000000000000000000" pitchFamily="2" charset="2"/>
              <a:buChar char="Ø"/>
              <a:defRPr sz="2200">
                <a:solidFill>
                  <a:schemeClr val="tx1"/>
                </a:solidFill>
                <a:latin typeface="Arial" panose="020B0604020202020204" pitchFamily="34" charset="0"/>
              </a:defRPr>
            </a:lvl2pPr>
            <a:lvl3pPr marL="1143000" indent="-228600">
              <a:spcBef>
                <a:spcPct val="20000"/>
              </a:spcBef>
              <a:buClr>
                <a:srgbClr val="0099FF"/>
              </a:buClr>
              <a:buSzPct val="65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fld id="{DE8069DC-AA23-4606-8CB8-D20875BF1048}" type="slidenum">
              <a:rPr lang="en-US" altLang="en-US" sz="1200">
                <a:latin typeface="Verdana" panose="020B0604030504040204" pitchFamily="34" charset="0"/>
              </a:rPr>
              <a:pPr>
                <a:spcBef>
                  <a:spcPct val="0"/>
                </a:spcBef>
                <a:buClrTx/>
                <a:buSzTx/>
                <a:buFontTx/>
                <a:buNone/>
              </a:pPr>
              <a:t>1</a:t>
            </a:fld>
            <a:endParaRPr lang="en-US" altLang="en-US" sz="1200" dirty="0">
              <a:latin typeface="Verdana" panose="020B0604030504040204" pitchFamily="34" charset="0"/>
            </a:endParaRPr>
          </a:p>
        </p:txBody>
      </p:sp>
      <p:pic>
        <p:nvPicPr>
          <p:cNvPr id="6151" name="Picture 5" descr="armoirie">
            <a:extLst>
              <a:ext uri="{FF2B5EF4-FFF2-40B4-BE49-F238E27FC236}">
                <a16:creationId xmlns:a16="http://schemas.microsoft.com/office/drawing/2014/main" xmlns="" id="{C2933A69-2A88-43C3-AC63-55E163FEAE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1524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7">
            <a:extLst>
              <a:ext uri="{FF2B5EF4-FFF2-40B4-BE49-F238E27FC236}">
                <a16:creationId xmlns:a16="http://schemas.microsoft.com/office/drawing/2014/main" xmlns="" id="{5565716D-8289-42A1-9240-69BF453029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2590800"/>
            <a:ext cx="7315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1625"/>
            <a:ext cx="8763000" cy="765175"/>
          </a:xfrm>
        </p:spPr>
        <p:txBody>
          <a:bodyPr/>
          <a:lstStyle/>
          <a:p>
            <a:r>
              <a:rPr lang="en-GB" altLang="en-US" sz="3000" b="1" u="sng" dirty="0" smtClean="0">
                <a:solidFill>
                  <a:srgbClr val="000090"/>
                </a:solidFill>
              </a:rPr>
              <a:t>Trends In Maternal Health Care </a:t>
            </a:r>
            <a:endParaRPr lang="en-US" sz="3000" u="sng" dirty="0">
              <a:solidFill>
                <a:srgbClr val="000090"/>
              </a:solidFill>
            </a:endParaRPr>
          </a:p>
        </p:txBody>
      </p:sp>
      <p:sp>
        <p:nvSpPr>
          <p:cNvPr id="4" name="Date Placeholder 3"/>
          <p:cNvSpPr>
            <a:spLocks noGrp="1"/>
          </p:cNvSpPr>
          <p:nvPr>
            <p:ph type="dt" sz="half" idx="10"/>
          </p:nvPr>
        </p:nvSpPr>
        <p:spPr/>
        <p:txBody>
          <a:bodyPr/>
          <a:lstStyle/>
          <a:p>
            <a:pPr>
              <a:defRPr/>
            </a:pPr>
            <a:fld id="{A6C6AA0C-6B07-4ED3-8C18-FE63048BAB70}" type="datetime4">
              <a:rPr lang="en-US" smtClean="0"/>
              <a:pPr>
                <a:defRPr/>
              </a:pPr>
              <a:t>December 1, 2020</a:t>
            </a:fld>
            <a:endParaRPr lang="en-US" dirty="0"/>
          </a:p>
        </p:txBody>
      </p:sp>
      <p:sp>
        <p:nvSpPr>
          <p:cNvPr id="5" name="Footer Placeholder 4"/>
          <p:cNvSpPr>
            <a:spLocks noGrp="1"/>
          </p:cNvSpPr>
          <p:nvPr>
            <p:ph type="ftr" sz="quarter" idx="11"/>
          </p:nvPr>
        </p:nvSpPr>
        <p:spPr/>
        <p:txBody>
          <a:bodyPr/>
          <a:lstStyle/>
          <a:p>
            <a:pPr>
              <a:defRPr/>
            </a:pPr>
            <a:r>
              <a:rPr lang="en-US"/>
              <a:t>National Institute of Statistics of Rwanda</a:t>
            </a:r>
          </a:p>
        </p:txBody>
      </p:sp>
      <p:sp>
        <p:nvSpPr>
          <p:cNvPr id="6" name="Slide Number Placeholder 5"/>
          <p:cNvSpPr>
            <a:spLocks noGrp="1"/>
          </p:cNvSpPr>
          <p:nvPr>
            <p:ph type="sldNum" sz="quarter" idx="12"/>
          </p:nvPr>
        </p:nvSpPr>
        <p:spPr/>
        <p:txBody>
          <a:bodyPr/>
          <a:lstStyle/>
          <a:p>
            <a:fld id="{08778566-CFBD-42C7-B64E-07B504D46E44}" type="slidenum">
              <a:rPr lang="en-US" altLang="en-US" smtClean="0"/>
              <a:pPr/>
              <a:t>10</a:t>
            </a:fld>
            <a:endParaRPr lang="en-US" altLang="en-US"/>
          </a:p>
        </p:txBody>
      </p:sp>
      <p:graphicFrame>
        <p:nvGraphicFramePr>
          <p:cNvPr id="7" name="Content Placeholder 15">
            <a:extLst>
              <a:ext uri="{FF2B5EF4-FFF2-40B4-BE49-F238E27FC236}">
                <a16:creationId xmlns:a16="http://schemas.microsoft.com/office/drawing/2014/main" xmlns="" id="{3B885B36-D86D-47D3-8151-6261E6283F28}"/>
              </a:ext>
            </a:extLst>
          </p:cNvPr>
          <p:cNvGraphicFramePr>
            <a:graphicFrameLocks noGrp="1"/>
          </p:cNvGraphicFramePr>
          <p:nvPr>
            <p:ph idx="1"/>
            <p:extLst>
              <p:ext uri="{D42A27DB-BD31-4B8C-83A1-F6EECF244321}">
                <p14:modId xmlns:p14="http://schemas.microsoft.com/office/powerpoint/2010/main" val="1605182290"/>
              </p:ext>
            </p:extLst>
          </p:nvPr>
        </p:nvGraphicFramePr>
        <p:xfrm>
          <a:off x="152400" y="1905000"/>
          <a:ext cx="8607425" cy="4497387"/>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533400" y="1524000"/>
            <a:ext cx="7164387" cy="369332"/>
          </a:xfrm>
          <a:prstGeom prst="rect">
            <a:avLst/>
          </a:prstGeom>
        </p:spPr>
        <p:txBody>
          <a:bodyPr wrap="square">
            <a:spAutoFit/>
          </a:bodyPr>
          <a:lstStyle/>
          <a:p>
            <a:r>
              <a:rPr lang="en-US" altLang="en-US" b="1" i="1" dirty="0"/>
              <a:t>Percent with 4+ Antenatal care (ANC) visits </a:t>
            </a:r>
          </a:p>
        </p:txBody>
      </p:sp>
    </p:spTree>
    <p:extLst>
      <p:ext uri="{BB962C8B-B14F-4D97-AF65-F5344CB8AC3E}">
        <p14:creationId xmlns:p14="http://schemas.microsoft.com/office/powerpoint/2010/main" val="330519367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Date Placeholder 4">
            <a:extLst>
              <a:ext uri="{FF2B5EF4-FFF2-40B4-BE49-F238E27FC236}">
                <a16:creationId xmlns:a16="http://schemas.microsoft.com/office/drawing/2014/main" xmlns="" id="{DA085244-3894-4602-BD81-FF53D71D864F}"/>
              </a:ext>
            </a:extLst>
          </p:cNvPr>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99FF"/>
              </a:buClr>
              <a:buSzPct val="70000"/>
              <a:buFont typeface="Wingdings" panose="05000000000000000000" pitchFamily="2" charset="2"/>
              <a:buChar char="q"/>
              <a:defRPr sz="2600">
                <a:solidFill>
                  <a:schemeClr val="tx1"/>
                </a:solidFill>
                <a:latin typeface="Arial" panose="020B0604020202020204" pitchFamily="34" charset="0"/>
              </a:defRPr>
            </a:lvl1pPr>
            <a:lvl2pPr marL="742950" indent="-285750">
              <a:spcBef>
                <a:spcPct val="20000"/>
              </a:spcBef>
              <a:buClr>
                <a:srgbClr val="0099FF"/>
              </a:buClr>
              <a:buSzPct val="70000"/>
              <a:buFont typeface="Wingdings" panose="05000000000000000000" pitchFamily="2" charset="2"/>
              <a:buChar char="Ø"/>
              <a:defRPr sz="2200">
                <a:solidFill>
                  <a:schemeClr val="tx1"/>
                </a:solidFill>
                <a:latin typeface="Arial" panose="020B0604020202020204" pitchFamily="34" charset="0"/>
              </a:defRPr>
            </a:lvl2pPr>
            <a:lvl3pPr marL="1143000" indent="-228600">
              <a:spcBef>
                <a:spcPct val="20000"/>
              </a:spcBef>
              <a:buClr>
                <a:srgbClr val="0099FF"/>
              </a:buClr>
              <a:buSzPct val="65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fld id="{5EC49D28-03B6-441A-A5DA-B159F8601CFC}" type="datetime4">
              <a:rPr lang="en-US" altLang="en-US" sz="1200" smtClean="0">
                <a:latin typeface="Verdana" panose="020B0604030504040204" pitchFamily="34" charset="0"/>
              </a:rPr>
              <a:pPr>
                <a:spcBef>
                  <a:spcPct val="0"/>
                </a:spcBef>
                <a:buClrTx/>
                <a:buSzTx/>
                <a:buFontTx/>
                <a:buNone/>
              </a:pPr>
              <a:t>November 25, 2020</a:t>
            </a:fld>
            <a:endParaRPr lang="en-US" altLang="en-US" sz="1200">
              <a:latin typeface="Verdana" panose="020B0604030504040204" pitchFamily="34" charset="0"/>
            </a:endParaRPr>
          </a:p>
        </p:txBody>
      </p:sp>
      <p:sp>
        <p:nvSpPr>
          <p:cNvPr id="9220" name="Footer Placeholder 5">
            <a:extLst>
              <a:ext uri="{FF2B5EF4-FFF2-40B4-BE49-F238E27FC236}">
                <a16:creationId xmlns:a16="http://schemas.microsoft.com/office/drawing/2014/main" xmlns="" id="{0D8B85F0-08B2-48C8-A870-97ED88CB29E7}"/>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99FF"/>
              </a:buClr>
              <a:buSzPct val="70000"/>
              <a:buFont typeface="Wingdings" panose="05000000000000000000" pitchFamily="2" charset="2"/>
              <a:buChar char="q"/>
              <a:defRPr sz="2600">
                <a:solidFill>
                  <a:schemeClr val="tx1"/>
                </a:solidFill>
                <a:latin typeface="Arial" panose="020B0604020202020204" pitchFamily="34" charset="0"/>
              </a:defRPr>
            </a:lvl1pPr>
            <a:lvl2pPr marL="742950" indent="-285750">
              <a:spcBef>
                <a:spcPct val="20000"/>
              </a:spcBef>
              <a:buClr>
                <a:srgbClr val="0099FF"/>
              </a:buClr>
              <a:buSzPct val="70000"/>
              <a:buFont typeface="Wingdings" panose="05000000000000000000" pitchFamily="2" charset="2"/>
              <a:buChar char="Ø"/>
              <a:defRPr sz="2200">
                <a:solidFill>
                  <a:schemeClr val="tx1"/>
                </a:solidFill>
                <a:latin typeface="Arial" panose="020B0604020202020204" pitchFamily="34" charset="0"/>
              </a:defRPr>
            </a:lvl2pPr>
            <a:lvl3pPr marL="1143000" indent="-228600">
              <a:spcBef>
                <a:spcPct val="20000"/>
              </a:spcBef>
              <a:buClr>
                <a:srgbClr val="0099FF"/>
              </a:buClr>
              <a:buSzPct val="65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r>
              <a:rPr lang="en-US" altLang="en-US" sz="1000">
                <a:latin typeface="Verdana" panose="020B0604030504040204" pitchFamily="34" charset="0"/>
              </a:rPr>
              <a:t>National Institute of Statistics of Rwanda</a:t>
            </a:r>
          </a:p>
        </p:txBody>
      </p:sp>
      <p:sp>
        <p:nvSpPr>
          <p:cNvPr id="9221" name="Slide Number Placeholder 6">
            <a:extLst>
              <a:ext uri="{FF2B5EF4-FFF2-40B4-BE49-F238E27FC236}">
                <a16:creationId xmlns:a16="http://schemas.microsoft.com/office/drawing/2014/main" xmlns="" id="{D880049F-8D7D-42D9-A8AC-A92B2D5361B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99FF"/>
              </a:buClr>
              <a:buSzPct val="70000"/>
              <a:buFont typeface="Wingdings" panose="05000000000000000000" pitchFamily="2" charset="2"/>
              <a:buChar char="q"/>
              <a:defRPr sz="2600">
                <a:solidFill>
                  <a:schemeClr val="tx1"/>
                </a:solidFill>
                <a:latin typeface="Arial" panose="020B0604020202020204" pitchFamily="34" charset="0"/>
              </a:defRPr>
            </a:lvl1pPr>
            <a:lvl2pPr marL="742950" indent="-285750">
              <a:spcBef>
                <a:spcPct val="20000"/>
              </a:spcBef>
              <a:buClr>
                <a:srgbClr val="0099FF"/>
              </a:buClr>
              <a:buSzPct val="70000"/>
              <a:buFont typeface="Wingdings" panose="05000000000000000000" pitchFamily="2" charset="2"/>
              <a:buChar char="Ø"/>
              <a:defRPr sz="2200">
                <a:solidFill>
                  <a:schemeClr val="tx1"/>
                </a:solidFill>
                <a:latin typeface="Arial" panose="020B0604020202020204" pitchFamily="34" charset="0"/>
              </a:defRPr>
            </a:lvl2pPr>
            <a:lvl3pPr marL="1143000" indent="-228600">
              <a:spcBef>
                <a:spcPct val="20000"/>
              </a:spcBef>
              <a:buClr>
                <a:srgbClr val="0099FF"/>
              </a:buClr>
              <a:buSzPct val="65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fld id="{DED58535-E3E4-4925-9415-DBFD83903AD2}" type="slidenum">
              <a:rPr lang="en-US" altLang="en-US" sz="1200">
                <a:latin typeface="Verdana" panose="020B0604030504040204" pitchFamily="34" charset="0"/>
              </a:rPr>
              <a:pPr>
                <a:spcBef>
                  <a:spcPct val="0"/>
                </a:spcBef>
                <a:buClrTx/>
                <a:buSzTx/>
                <a:buFontTx/>
                <a:buNone/>
              </a:pPr>
              <a:t>11</a:t>
            </a:fld>
            <a:endParaRPr lang="en-US" altLang="en-US" sz="1200">
              <a:latin typeface="Verdana" panose="020B0604030504040204" pitchFamily="34" charset="0"/>
            </a:endParaRPr>
          </a:p>
        </p:txBody>
      </p:sp>
      <p:sp>
        <p:nvSpPr>
          <p:cNvPr id="9218" name="Title 1">
            <a:extLst>
              <a:ext uri="{FF2B5EF4-FFF2-40B4-BE49-F238E27FC236}">
                <a16:creationId xmlns:a16="http://schemas.microsoft.com/office/drawing/2014/main" xmlns="" id="{75565674-072D-4D64-8F9D-65D39F5EC2CE}"/>
              </a:ext>
            </a:extLst>
          </p:cNvPr>
          <p:cNvSpPr>
            <a:spLocks noGrp="1" noChangeArrowheads="1"/>
          </p:cNvSpPr>
          <p:nvPr>
            <p:ph type="title" idx="4294967295"/>
          </p:nvPr>
        </p:nvSpPr>
        <p:spPr>
          <a:xfrm>
            <a:off x="838200" y="228600"/>
            <a:ext cx="7543800" cy="1295400"/>
          </a:xfrm>
        </p:spPr>
        <p:txBody>
          <a:bodyPr/>
          <a:lstStyle/>
          <a:p>
            <a:r>
              <a:rPr lang="en-US" altLang="en-US" sz="3200" b="1" u="sng" dirty="0" smtClean="0">
                <a:solidFill>
                  <a:srgbClr val="000090"/>
                </a:solidFill>
              </a:rPr>
              <a:t>Fertility </a:t>
            </a:r>
            <a:r>
              <a:rPr lang="en-US" altLang="en-US" sz="3200" b="1" u="sng" dirty="0">
                <a:solidFill>
                  <a:srgbClr val="000090"/>
                </a:solidFill>
              </a:rPr>
              <a:t>Trends:</a:t>
            </a:r>
            <a:r>
              <a:rPr lang="en-US" altLang="en-US" b="1" u="sng" dirty="0">
                <a:solidFill>
                  <a:srgbClr val="000090"/>
                </a:solidFill>
              </a:rPr>
              <a:t/>
            </a:r>
            <a:br>
              <a:rPr lang="en-US" altLang="en-US" b="1" u="sng" dirty="0">
                <a:solidFill>
                  <a:srgbClr val="000090"/>
                </a:solidFill>
              </a:rPr>
            </a:br>
            <a:r>
              <a:rPr lang="en-US" altLang="en-US" sz="3000" b="1" u="sng" dirty="0" smtClean="0">
                <a:solidFill>
                  <a:srgbClr val="000090"/>
                </a:solidFill>
              </a:rPr>
              <a:t/>
            </a:r>
            <a:br>
              <a:rPr lang="en-US" altLang="en-US" sz="3000" b="1" u="sng" dirty="0" smtClean="0">
                <a:solidFill>
                  <a:srgbClr val="000090"/>
                </a:solidFill>
              </a:rPr>
            </a:br>
            <a:r>
              <a:rPr lang="en-US" altLang="en-US" sz="2000" b="1" i="1" dirty="0" smtClean="0">
                <a:solidFill>
                  <a:schemeClr val="tx1"/>
                </a:solidFill>
              </a:rPr>
              <a:t>Births </a:t>
            </a:r>
            <a:r>
              <a:rPr lang="en-US" altLang="en-US" sz="2000" b="1" i="1" dirty="0">
                <a:solidFill>
                  <a:schemeClr val="tx1"/>
                </a:solidFill>
              </a:rPr>
              <a:t>per woman for the three-year period before the survey</a:t>
            </a:r>
            <a:endParaRPr lang="en-US" altLang="en-US" b="1" dirty="0">
              <a:solidFill>
                <a:schemeClr val="tx1"/>
              </a:solidFill>
            </a:endParaRPr>
          </a:p>
        </p:txBody>
      </p:sp>
      <p:graphicFrame>
        <p:nvGraphicFramePr>
          <p:cNvPr id="9" name="Content Placeholder 8">
            <a:extLst>
              <a:ext uri="{FF2B5EF4-FFF2-40B4-BE49-F238E27FC236}">
                <a16:creationId xmlns:a16="http://schemas.microsoft.com/office/drawing/2014/main" xmlns="" id="{3BB661FB-3349-4A76-ACE2-241C933F75B7}"/>
              </a:ext>
            </a:extLst>
          </p:cNvPr>
          <p:cNvGraphicFramePr>
            <a:graphicFrameLocks noGrp="1"/>
          </p:cNvGraphicFramePr>
          <p:nvPr>
            <p:ph sz="half" idx="4294967295"/>
            <p:extLst>
              <p:ext uri="{D42A27DB-BD31-4B8C-83A1-F6EECF244321}">
                <p14:modId xmlns:p14="http://schemas.microsoft.com/office/powerpoint/2010/main" val="2386016117"/>
              </p:ext>
            </p:extLst>
          </p:nvPr>
        </p:nvGraphicFramePr>
        <p:xfrm>
          <a:off x="914400" y="1752600"/>
          <a:ext cx="7693025" cy="449738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DF6C55-D5F0-4F31-9104-3562D2F53AC4}"/>
              </a:ext>
            </a:extLst>
          </p:cNvPr>
          <p:cNvSpPr>
            <a:spLocks noGrp="1"/>
          </p:cNvSpPr>
          <p:nvPr>
            <p:ph type="title"/>
          </p:nvPr>
        </p:nvSpPr>
        <p:spPr>
          <a:xfrm>
            <a:off x="304800" y="152400"/>
            <a:ext cx="8002587" cy="1143000"/>
          </a:xfrm>
        </p:spPr>
        <p:txBody>
          <a:bodyPr/>
          <a:lstStyle/>
          <a:p>
            <a:r>
              <a:rPr lang="en-US" altLang="en-US" sz="2800" b="1" u="sng" dirty="0">
                <a:solidFill>
                  <a:srgbClr val="000090"/>
                </a:solidFill>
              </a:rPr>
              <a:t>Fertility Trends by Area </a:t>
            </a:r>
            <a:r>
              <a:rPr lang="en-US" altLang="en-US" sz="2800" b="1" u="sng" dirty="0" smtClean="0">
                <a:solidFill>
                  <a:srgbClr val="000090"/>
                </a:solidFill>
              </a:rPr>
              <a:t>of Residence</a:t>
            </a:r>
            <a:endParaRPr lang="x-none" sz="2800" u="sng" dirty="0">
              <a:solidFill>
                <a:srgbClr val="000090"/>
              </a:solidFill>
            </a:endParaRPr>
          </a:p>
        </p:txBody>
      </p:sp>
      <p:sp>
        <p:nvSpPr>
          <p:cNvPr id="5" name="Date Placeholder 4">
            <a:extLst>
              <a:ext uri="{FF2B5EF4-FFF2-40B4-BE49-F238E27FC236}">
                <a16:creationId xmlns:a16="http://schemas.microsoft.com/office/drawing/2014/main" xmlns="" id="{0CD2A39F-A6C7-451C-91C0-DE778229D172}"/>
              </a:ext>
            </a:extLst>
          </p:cNvPr>
          <p:cNvSpPr>
            <a:spLocks noGrp="1"/>
          </p:cNvSpPr>
          <p:nvPr>
            <p:ph type="dt" sz="half" idx="10"/>
          </p:nvPr>
        </p:nvSpPr>
        <p:spPr/>
        <p:txBody>
          <a:bodyPr/>
          <a:lstStyle/>
          <a:p>
            <a:pPr>
              <a:defRPr/>
            </a:pPr>
            <a:fld id="{E9F3351F-735E-4467-BF09-2E4803DFCD39}" type="datetime4">
              <a:rPr lang="en-US" smtClean="0"/>
              <a:pPr>
                <a:defRPr/>
              </a:pPr>
              <a:t>December 1, 2020</a:t>
            </a:fld>
            <a:endParaRPr lang="en-US" dirty="0"/>
          </a:p>
        </p:txBody>
      </p:sp>
      <p:sp>
        <p:nvSpPr>
          <p:cNvPr id="6" name="Footer Placeholder 5">
            <a:extLst>
              <a:ext uri="{FF2B5EF4-FFF2-40B4-BE49-F238E27FC236}">
                <a16:creationId xmlns:a16="http://schemas.microsoft.com/office/drawing/2014/main" xmlns="" id="{CBCB912C-8B21-4FA0-ADB0-C41A46A1AEC1}"/>
              </a:ext>
            </a:extLst>
          </p:cNvPr>
          <p:cNvSpPr>
            <a:spLocks noGrp="1"/>
          </p:cNvSpPr>
          <p:nvPr>
            <p:ph type="ftr" sz="quarter" idx="11"/>
          </p:nvPr>
        </p:nvSpPr>
        <p:spPr/>
        <p:txBody>
          <a:bodyPr/>
          <a:lstStyle/>
          <a:p>
            <a:pPr>
              <a:defRPr/>
            </a:pPr>
            <a:r>
              <a:rPr lang="en-US"/>
              <a:t>National Institute of Statistics of Rwanda</a:t>
            </a:r>
          </a:p>
        </p:txBody>
      </p:sp>
      <p:sp>
        <p:nvSpPr>
          <p:cNvPr id="7" name="Slide Number Placeholder 6">
            <a:extLst>
              <a:ext uri="{FF2B5EF4-FFF2-40B4-BE49-F238E27FC236}">
                <a16:creationId xmlns:a16="http://schemas.microsoft.com/office/drawing/2014/main" xmlns="" id="{88CE32B2-C1D1-4635-8FCF-54FABB54D920}"/>
              </a:ext>
            </a:extLst>
          </p:cNvPr>
          <p:cNvSpPr>
            <a:spLocks noGrp="1"/>
          </p:cNvSpPr>
          <p:nvPr>
            <p:ph type="sldNum" sz="quarter" idx="12"/>
          </p:nvPr>
        </p:nvSpPr>
        <p:spPr/>
        <p:txBody>
          <a:bodyPr/>
          <a:lstStyle/>
          <a:p>
            <a:fld id="{F3800978-3FAF-44BF-A4B9-03CD2F0EB50D}" type="slidenum">
              <a:rPr lang="en-US" altLang="en-US" smtClean="0"/>
              <a:pPr/>
              <a:t>12</a:t>
            </a:fld>
            <a:endParaRPr lang="en-US" altLang="en-US"/>
          </a:p>
        </p:txBody>
      </p:sp>
      <p:graphicFrame>
        <p:nvGraphicFramePr>
          <p:cNvPr id="8" name="Chart 7">
            <a:extLst>
              <a:ext uri="{FF2B5EF4-FFF2-40B4-BE49-F238E27FC236}">
                <a16:creationId xmlns:a16="http://schemas.microsoft.com/office/drawing/2014/main" xmlns="" id="{CE4ECBF3-6F01-4F14-A9D2-53762AA906B5}"/>
              </a:ext>
            </a:extLst>
          </p:cNvPr>
          <p:cNvGraphicFramePr>
            <a:graphicFrameLocks/>
          </p:cNvGraphicFramePr>
          <p:nvPr>
            <p:extLst>
              <p:ext uri="{D42A27DB-BD31-4B8C-83A1-F6EECF244321}">
                <p14:modId xmlns:p14="http://schemas.microsoft.com/office/powerpoint/2010/main" val="2146686890"/>
              </p:ext>
            </p:extLst>
          </p:nvPr>
        </p:nvGraphicFramePr>
        <p:xfrm>
          <a:off x="462516" y="1694490"/>
          <a:ext cx="8686800" cy="4553910"/>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0">
            <a:extLst>
              <a:ext uri="{FF2B5EF4-FFF2-40B4-BE49-F238E27FC236}">
                <a16:creationId xmlns:a16="http://schemas.microsoft.com/office/drawing/2014/main" xmlns="" id="{51C34197-F4CB-43EA-BB13-FBA492ADAB20}"/>
              </a:ext>
            </a:extLst>
          </p:cNvPr>
          <p:cNvSpPr/>
          <p:nvPr/>
        </p:nvSpPr>
        <p:spPr>
          <a:xfrm>
            <a:off x="533400" y="1676400"/>
            <a:ext cx="2495357" cy="369332"/>
          </a:xfrm>
          <a:prstGeom prst="rect">
            <a:avLst/>
          </a:prstGeom>
        </p:spPr>
        <p:txBody>
          <a:bodyPr wrap="none">
            <a:spAutoFit/>
          </a:bodyPr>
          <a:lstStyle/>
          <a:p>
            <a:r>
              <a:rPr lang="en-US" b="1" dirty="0"/>
              <a:t>Births per woman</a:t>
            </a:r>
          </a:p>
        </p:txBody>
      </p:sp>
    </p:spTree>
    <p:extLst>
      <p:ext uri="{BB962C8B-B14F-4D97-AF65-F5344CB8AC3E}">
        <p14:creationId xmlns:p14="http://schemas.microsoft.com/office/powerpoint/2010/main" val="44547890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xmlns="" id="{64AE2BA7-B278-43D1-815D-1478145B644E}"/>
              </a:ext>
            </a:extLst>
          </p:cNvPr>
          <p:cNvSpPr>
            <a:spLocks noGrp="1" noChangeArrowheads="1"/>
          </p:cNvSpPr>
          <p:nvPr>
            <p:ph type="title"/>
          </p:nvPr>
        </p:nvSpPr>
        <p:spPr>
          <a:xfrm>
            <a:off x="609600" y="152400"/>
            <a:ext cx="7697787" cy="1143000"/>
          </a:xfrm>
        </p:spPr>
        <p:txBody>
          <a:bodyPr/>
          <a:lstStyle/>
          <a:p>
            <a:r>
              <a:rPr lang="en-US" altLang="en-US" sz="3200" b="1" u="sng" dirty="0" smtClean="0">
                <a:solidFill>
                  <a:srgbClr val="000090"/>
                </a:solidFill>
              </a:rPr>
              <a:t>Trends </a:t>
            </a:r>
            <a:r>
              <a:rPr lang="en-US" altLang="en-US" sz="3200" b="1" u="sng" dirty="0">
                <a:solidFill>
                  <a:srgbClr val="000090"/>
                </a:solidFill>
              </a:rPr>
              <a:t>in Childhood </a:t>
            </a:r>
            <a:r>
              <a:rPr lang="en-US" altLang="en-US" sz="3200" b="1" u="sng" dirty="0" smtClean="0">
                <a:solidFill>
                  <a:srgbClr val="000090"/>
                </a:solidFill>
              </a:rPr>
              <a:t>Mortality</a:t>
            </a:r>
            <a:endParaRPr lang="en-US" altLang="en-US" sz="3200" u="sng" dirty="0">
              <a:solidFill>
                <a:srgbClr val="000090"/>
              </a:solidFill>
            </a:endParaRPr>
          </a:p>
        </p:txBody>
      </p:sp>
      <p:sp>
        <p:nvSpPr>
          <p:cNvPr id="21507" name="Date Placeholder 3">
            <a:extLst>
              <a:ext uri="{FF2B5EF4-FFF2-40B4-BE49-F238E27FC236}">
                <a16:creationId xmlns:a16="http://schemas.microsoft.com/office/drawing/2014/main" xmlns="" id="{F670F9A4-49F5-4F7D-9528-2D6464FF718F}"/>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99FF"/>
              </a:buClr>
              <a:buSzPct val="70000"/>
              <a:buFont typeface="Wingdings" panose="05000000000000000000" pitchFamily="2" charset="2"/>
              <a:buChar char="q"/>
              <a:defRPr sz="2600">
                <a:solidFill>
                  <a:schemeClr val="tx1"/>
                </a:solidFill>
                <a:latin typeface="Arial" panose="020B0604020202020204" pitchFamily="34" charset="0"/>
              </a:defRPr>
            </a:lvl1pPr>
            <a:lvl2pPr marL="742950" indent="-285750">
              <a:spcBef>
                <a:spcPct val="20000"/>
              </a:spcBef>
              <a:buClr>
                <a:srgbClr val="0099FF"/>
              </a:buClr>
              <a:buSzPct val="70000"/>
              <a:buFont typeface="Wingdings" panose="05000000000000000000" pitchFamily="2" charset="2"/>
              <a:buChar char="Ø"/>
              <a:defRPr sz="2200">
                <a:solidFill>
                  <a:schemeClr val="tx1"/>
                </a:solidFill>
                <a:latin typeface="Arial" panose="020B0604020202020204" pitchFamily="34" charset="0"/>
              </a:defRPr>
            </a:lvl2pPr>
            <a:lvl3pPr marL="1143000" indent="-228600">
              <a:spcBef>
                <a:spcPct val="20000"/>
              </a:spcBef>
              <a:buClr>
                <a:srgbClr val="0099FF"/>
              </a:buClr>
              <a:buSzPct val="65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fld id="{D481C96D-0437-48BD-8682-5BBF0F0295D8}" type="datetime4">
              <a:rPr lang="en-US" altLang="en-US" sz="1200" smtClean="0">
                <a:latin typeface="Verdana" panose="020B0604030504040204" pitchFamily="34" charset="0"/>
              </a:rPr>
              <a:pPr>
                <a:spcBef>
                  <a:spcPct val="0"/>
                </a:spcBef>
                <a:buClrTx/>
                <a:buSzTx/>
                <a:buFontTx/>
                <a:buNone/>
              </a:pPr>
              <a:t>December 1, 2020</a:t>
            </a:fld>
            <a:endParaRPr lang="en-US" altLang="en-US" sz="1200">
              <a:latin typeface="Verdana" panose="020B0604030504040204" pitchFamily="34" charset="0"/>
            </a:endParaRPr>
          </a:p>
        </p:txBody>
      </p:sp>
      <p:sp>
        <p:nvSpPr>
          <p:cNvPr id="21508" name="Footer Placeholder 4">
            <a:extLst>
              <a:ext uri="{FF2B5EF4-FFF2-40B4-BE49-F238E27FC236}">
                <a16:creationId xmlns:a16="http://schemas.microsoft.com/office/drawing/2014/main" xmlns="" id="{469B062F-C8A7-4011-BED5-5DD83E9DFF40}"/>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99FF"/>
              </a:buClr>
              <a:buSzPct val="70000"/>
              <a:buFont typeface="Wingdings" panose="05000000000000000000" pitchFamily="2" charset="2"/>
              <a:buChar char="q"/>
              <a:defRPr sz="2600">
                <a:solidFill>
                  <a:schemeClr val="tx1"/>
                </a:solidFill>
                <a:latin typeface="Arial" panose="020B0604020202020204" pitchFamily="34" charset="0"/>
              </a:defRPr>
            </a:lvl1pPr>
            <a:lvl2pPr marL="742950" indent="-285750">
              <a:spcBef>
                <a:spcPct val="20000"/>
              </a:spcBef>
              <a:buClr>
                <a:srgbClr val="0099FF"/>
              </a:buClr>
              <a:buSzPct val="70000"/>
              <a:buFont typeface="Wingdings" panose="05000000000000000000" pitchFamily="2" charset="2"/>
              <a:buChar char="Ø"/>
              <a:defRPr sz="2200">
                <a:solidFill>
                  <a:schemeClr val="tx1"/>
                </a:solidFill>
                <a:latin typeface="Arial" panose="020B0604020202020204" pitchFamily="34" charset="0"/>
              </a:defRPr>
            </a:lvl2pPr>
            <a:lvl3pPr marL="1143000" indent="-228600">
              <a:spcBef>
                <a:spcPct val="20000"/>
              </a:spcBef>
              <a:buClr>
                <a:srgbClr val="0099FF"/>
              </a:buClr>
              <a:buSzPct val="65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r>
              <a:rPr lang="en-US" altLang="en-US" sz="1000">
                <a:latin typeface="Verdana" panose="020B0604030504040204" pitchFamily="34" charset="0"/>
              </a:rPr>
              <a:t>National Institute of Statistics of Rwanda</a:t>
            </a:r>
          </a:p>
        </p:txBody>
      </p:sp>
      <p:sp>
        <p:nvSpPr>
          <p:cNvPr id="21509" name="Slide Number Placeholder 5">
            <a:extLst>
              <a:ext uri="{FF2B5EF4-FFF2-40B4-BE49-F238E27FC236}">
                <a16:creationId xmlns:a16="http://schemas.microsoft.com/office/drawing/2014/main" xmlns="" id="{96E75662-00CD-4A9B-AA7A-867121FC088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99FF"/>
              </a:buClr>
              <a:buSzPct val="70000"/>
              <a:buFont typeface="Wingdings" panose="05000000000000000000" pitchFamily="2" charset="2"/>
              <a:buChar char="q"/>
              <a:defRPr sz="2600">
                <a:solidFill>
                  <a:schemeClr val="tx1"/>
                </a:solidFill>
                <a:latin typeface="Arial" panose="020B0604020202020204" pitchFamily="34" charset="0"/>
              </a:defRPr>
            </a:lvl1pPr>
            <a:lvl2pPr marL="742950" indent="-285750">
              <a:spcBef>
                <a:spcPct val="20000"/>
              </a:spcBef>
              <a:buClr>
                <a:srgbClr val="0099FF"/>
              </a:buClr>
              <a:buSzPct val="70000"/>
              <a:buFont typeface="Wingdings" panose="05000000000000000000" pitchFamily="2" charset="2"/>
              <a:buChar char="Ø"/>
              <a:defRPr sz="2200">
                <a:solidFill>
                  <a:schemeClr val="tx1"/>
                </a:solidFill>
                <a:latin typeface="Arial" panose="020B0604020202020204" pitchFamily="34" charset="0"/>
              </a:defRPr>
            </a:lvl2pPr>
            <a:lvl3pPr marL="1143000" indent="-228600">
              <a:spcBef>
                <a:spcPct val="20000"/>
              </a:spcBef>
              <a:buClr>
                <a:srgbClr val="0099FF"/>
              </a:buClr>
              <a:buSzPct val="65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fld id="{D9FBEF03-CC87-4371-8374-AE4CCEBDE70C}" type="slidenum">
              <a:rPr lang="en-US" altLang="en-US" sz="1200">
                <a:latin typeface="Verdana" panose="020B0604030504040204" pitchFamily="34" charset="0"/>
              </a:rPr>
              <a:pPr>
                <a:spcBef>
                  <a:spcPct val="0"/>
                </a:spcBef>
                <a:buClrTx/>
                <a:buSzTx/>
                <a:buFontTx/>
                <a:buNone/>
              </a:pPr>
              <a:t>13</a:t>
            </a:fld>
            <a:endParaRPr lang="en-US" altLang="en-US" sz="1200">
              <a:latin typeface="Verdana" panose="020B0604030504040204" pitchFamily="34" charset="0"/>
            </a:endParaRPr>
          </a:p>
        </p:txBody>
      </p:sp>
      <p:graphicFrame>
        <p:nvGraphicFramePr>
          <p:cNvPr id="9" name="Content Placeholder 10">
            <a:extLst>
              <a:ext uri="{FF2B5EF4-FFF2-40B4-BE49-F238E27FC236}">
                <a16:creationId xmlns:a16="http://schemas.microsoft.com/office/drawing/2014/main" xmlns="" id="{A46A461B-EFB5-4A81-954E-7E09053E60A3}"/>
              </a:ext>
            </a:extLst>
          </p:cNvPr>
          <p:cNvGraphicFramePr>
            <a:graphicFrameLocks noGrp="1"/>
          </p:cNvGraphicFramePr>
          <p:nvPr>
            <p:ph idx="1"/>
            <p:extLst>
              <p:ext uri="{D42A27DB-BD31-4B8C-83A1-F6EECF244321}">
                <p14:modId xmlns:p14="http://schemas.microsoft.com/office/powerpoint/2010/main" val="3349507954"/>
              </p:ext>
            </p:extLst>
          </p:nvPr>
        </p:nvGraphicFramePr>
        <p:xfrm>
          <a:off x="381000" y="1647825"/>
          <a:ext cx="8686800" cy="4600575"/>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1">
            <a:extLst>
              <a:ext uri="{FF2B5EF4-FFF2-40B4-BE49-F238E27FC236}">
                <a16:creationId xmlns:a16="http://schemas.microsoft.com/office/drawing/2014/main" xmlns="" id="{57C4E743-9606-43DE-BAC5-86A45DD79101}"/>
              </a:ext>
            </a:extLst>
          </p:cNvPr>
          <p:cNvSpPr>
            <a:spLocks noChangeArrowheads="1"/>
          </p:cNvSpPr>
          <p:nvPr/>
        </p:nvSpPr>
        <p:spPr bwMode="auto">
          <a:xfrm>
            <a:off x="5105400" y="1981200"/>
            <a:ext cx="37978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99FF"/>
              </a:buClr>
              <a:buSzPct val="70000"/>
              <a:buFont typeface="Wingdings" panose="05000000000000000000" pitchFamily="2" charset="2"/>
              <a:buChar char="q"/>
              <a:defRPr sz="2600">
                <a:solidFill>
                  <a:schemeClr val="tx1"/>
                </a:solidFill>
                <a:latin typeface="Arial" panose="020B0604020202020204" pitchFamily="34" charset="0"/>
              </a:defRPr>
            </a:lvl1pPr>
            <a:lvl2pPr marL="742950" indent="-285750">
              <a:spcBef>
                <a:spcPct val="20000"/>
              </a:spcBef>
              <a:buClr>
                <a:srgbClr val="0099FF"/>
              </a:buClr>
              <a:buSzPct val="70000"/>
              <a:buFont typeface="Wingdings" panose="05000000000000000000" pitchFamily="2" charset="2"/>
              <a:buChar char="Ø"/>
              <a:defRPr sz="2200">
                <a:solidFill>
                  <a:schemeClr val="tx1"/>
                </a:solidFill>
                <a:latin typeface="Arial" panose="020B0604020202020204" pitchFamily="34" charset="0"/>
              </a:defRPr>
            </a:lvl2pPr>
            <a:lvl3pPr marL="1143000" indent="-228600">
              <a:spcBef>
                <a:spcPct val="20000"/>
              </a:spcBef>
              <a:buClr>
                <a:srgbClr val="0099FF"/>
              </a:buClr>
              <a:buSzPct val="65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r>
              <a:rPr lang="en-US" altLang="en-US" sz="1800" b="1" dirty="0">
                <a:latin typeface="Verdana" panose="020B0604030504040204" pitchFamily="34" charset="0"/>
              </a:rPr>
              <a:t>Deaths per 1,000 live births</a:t>
            </a:r>
          </a:p>
        </p:txBody>
      </p:sp>
    </p:spTree>
    <p:extLst>
      <p:ext uri="{BB962C8B-B14F-4D97-AF65-F5344CB8AC3E}">
        <p14:creationId xmlns:p14="http://schemas.microsoft.com/office/powerpoint/2010/main" val="86675960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Date Placeholder 3">
            <a:extLst>
              <a:ext uri="{FF2B5EF4-FFF2-40B4-BE49-F238E27FC236}">
                <a16:creationId xmlns:a16="http://schemas.microsoft.com/office/drawing/2014/main" xmlns="" id="{BD2D574F-AFF9-4079-9203-109D3C0E36D5}"/>
              </a:ext>
            </a:extLst>
          </p:cNvPr>
          <p:cNvSpPr>
            <a:spLocks noGrp="1" noChangeArrowheads="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99FF"/>
              </a:buClr>
              <a:buSzPct val="70000"/>
              <a:buFont typeface="Wingdings" panose="05000000000000000000" pitchFamily="2" charset="2"/>
              <a:buChar char="q"/>
              <a:defRPr sz="2600">
                <a:solidFill>
                  <a:schemeClr val="tx1"/>
                </a:solidFill>
                <a:latin typeface="Arial" panose="020B0604020202020204" pitchFamily="34" charset="0"/>
              </a:defRPr>
            </a:lvl1pPr>
            <a:lvl2pPr marL="742950" indent="-285750">
              <a:spcBef>
                <a:spcPct val="20000"/>
              </a:spcBef>
              <a:buClr>
                <a:srgbClr val="0099FF"/>
              </a:buClr>
              <a:buSzPct val="70000"/>
              <a:buFont typeface="Wingdings" panose="05000000000000000000" pitchFamily="2" charset="2"/>
              <a:buChar char="Ø"/>
              <a:defRPr sz="2200">
                <a:solidFill>
                  <a:schemeClr val="tx1"/>
                </a:solidFill>
                <a:latin typeface="Arial" panose="020B0604020202020204" pitchFamily="34" charset="0"/>
              </a:defRPr>
            </a:lvl2pPr>
            <a:lvl3pPr marL="1143000" indent="-228600">
              <a:spcBef>
                <a:spcPct val="20000"/>
              </a:spcBef>
              <a:buClr>
                <a:srgbClr val="0099FF"/>
              </a:buClr>
              <a:buSzPct val="65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fld id="{9946DBED-C8EF-494E-8C86-5407C4A1C7D8}" type="datetime4">
              <a:rPr lang="en-US" altLang="en-US" sz="1200" smtClean="0">
                <a:latin typeface="Verdana" panose="020B0604030504040204" pitchFamily="34" charset="0"/>
              </a:rPr>
              <a:pPr>
                <a:spcBef>
                  <a:spcPct val="0"/>
                </a:spcBef>
                <a:buClrTx/>
                <a:buSzTx/>
                <a:buFontTx/>
                <a:buNone/>
              </a:pPr>
              <a:t>November 25, 2020</a:t>
            </a:fld>
            <a:endParaRPr lang="en-US" altLang="en-US" sz="1200">
              <a:latin typeface="Verdana" panose="020B0604030504040204" pitchFamily="34" charset="0"/>
            </a:endParaRPr>
          </a:p>
        </p:txBody>
      </p:sp>
      <p:sp>
        <p:nvSpPr>
          <p:cNvPr id="33796" name="Footer Placeholder 4">
            <a:extLst>
              <a:ext uri="{FF2B5EF4-FFF2-40B4-BE49-F238E27FC236}">
                <a16:creationId xmlns:a16="http://schemas.microsoft.com/office/drawing/2014/main" xmlns="" id="{A67A5AA5-3AE9-4269-A244-7A0FADB716E4}"/>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99FF"/>
              </a:buClr>
              <a:buSzPct val="70000"/>
              <a:buFont typeface="Wingdings" panose="05000000000000000000" pitchFamily="2" charset="2"/>
              <a:buChar char="q"/>
              <a:defRPr sz="2600">
                <a:solidFill>
                  <a:schemeClr val="tx1"/>
                </a:solidFill>
                <a:latin typeface="Arial" panose="020B0604020202020204" pitchFamily="34" charset="0"/>
              </a:defRPr>
            </a:lvl1pPr>
            <a:lvl2pPr marL="742950" indent="-285750">
              <a:spcBef>
                <a:spcPct val="20000"/>
              </a:spcBef>
              <a:buClr>
                <a:srgbClr val="0099FF"/>
              </a:buClr>
              <a:buSzPct val="70000"/>
              <a:buFont typeface="Wingdings" panose="05000000000000000000" pitchFamily="2" charset="2"/>
              <a:buChar char="Ø"/>
              <a:defRPr sz="2200">
                <a:solidFill>
                  <a:schemeClr val="tx1"/>
                </a:solidFill>
                <a:latin typeface="Arial" panose="020B0604020202020204" pitchFamily="34" charset="0"/>
              </a:defRPr>
            </a:lvl2pPr>
            <a:lvl3pPr marL="1143000" indent="-228600">
              <a:spcBef>
                <a:spcPct val="20000"/>
              </a:spcBef>
              <a:buClr>
                <a:srgbClr val="0099FF"/>
              </a:buClr>
              <a:buSzPct val="65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r>
              <a:rPr lang="en-US" altLang="en-US" sz="1000">
                <a:latin typeface="Verdana" panose="020B0604030504040204" pitchFamily="34" charset="0"/>
              </a:rPr>
              <a:t>National Institute of Statistics of Rwanda</a:t>
            </a:r>
          </a:p>
        </p:txBody>
      </p:sp>
      <p:sp>
        <p:nvSpPr>
          <p:cNvPr id="33797" name="Slide Number Placeholder 5">
            <a:extLst>
              <a:ext uri="{FF2B5EF4-FFF2-40B4-BE49-F238E27FC236}">
                <a16:creationId xmlns:a16="http://schemas.microsoft.com/office/drawing/2014/main" xmlns="" id="{E7142293-792F-4E98-B4F0-8F315944EEB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99FF"/>
              </a:buClr>
              <a:buSzPct val="70000"/>
              <a:buFont typeface="Wingdings" panose="05000000000000000000" pitchFamily="2" charset="2"/>
              <a:buChar char="q"/>
              <a:defRPr sz="2600">
                <a:solidFill>
                  <a:schemeClr val="tx1"/>
                </a:solidFill>
                <a:latin typeface="Arial" panose="020B0604020202020204" pitchFamily="34" charset="0"/>
              </a:defRPr>
            </a:lvl1pPr>
            <a:lvl2pPr marL="742950" indent="-285750">
              <a:spcBef>
                <a:spcPct val="20000"/>
              </a:spcBef>
              <a:buClr>
                <a:srgbClr val="0099FF"/>
              </a:buClr>
              <a:buSzPct val="70000"/>
              <a:buFont typeface="Wingdings" panose="05000000000000000000" pitchFamily="2" charset="2"/>
              <a:buChar char="Ø"/>
              <a:defRPr sz="2200">
                <a:solidFill>
                  <a:schemeClr val="tx1"/>
                </a:solidFill>
                <a:latin typeface="Arial" panose="020B0604020202020204" pitchFamily="34" charset="0"/>
              </a:defRPr>
            </a:lvl2pPr>
            <a:lvl3pPr marL="1143000" indent="-228600">
              <a:spcBef>
                <a:spcPct val="20000"/>
              </a:spcBef>
              <a:buClr>
                <a:srgbClr val="0099FF"/>
              </a:buClr>
              <a:buSzPct val="65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fld id="{818887F7-6F01-48C0-9078-C19CF0A9F6B3}" type="slidenum">
              <a:rPr lang="en-US" altLang="en-US" sz="1200">
                <a:latin typeface="Verdana" panose="020B0604030504040204" pitchFamily="34" charset="0"/>
              </a:rPr>
              <a:pPr>
                <a:spcBef>
                  <a:spcPct val="0"/>
                </a:spcBef>
                <a:buClrTx/>
                <a:buSzTx/>
                <a:buFontTx/>
                <a:buNone/>
              </a:pPr>
              <a:t>14</a:t>
            </a:fld>
            <a:endParaRPr lang="en-US" altLang="en-US" sz="1200">
              <a:latin typeface="Verdana" panose="020B0604030504040204" pitchFamily="34" charset="0"/>
            </a:endParaRPr>
          </a:p>
        </p:txBody>
      </p:sp>
      <p:sp>
        <p:nvSpPr>
          <p:cNvPr id="33794" name="Title 1">
            <a:extLst>
              <a:ext uri="{FF2B5EF4-FFF2-40B4-BE49-F238E27FC236}">
                <a16:creationId xmlns:a16="http://schemas.microsoft.com/office/drawing/2014/main" xmlns="" id="{02968B2F-2E83-4E39-A41B-F79806170073}"/>
              </a:ext>
            </a:extLst>
          </p:cNvPr>
          <p:cNvSpPr>
            <a:spLocks noGrp="1" noChangeArrowheads="1"/>
          </p:cNvSpPr>
          <p:nvPr>
            <p:ph type="title" idx="4294967295"/>
          </p:nvPr>
        </p:nvSpPr>
        <p:spPr>
          <a:xfrm>
            <a:off x="533400" y="152400"/>
            <a:ext cx="7696200" cy="763588"/>
          </a:xfrm>
        </p:spPr>
        <p:txBody>
          <a:bodyPr/>
          <a:lstStyle/>
          <a:p>
            <a:r>
              <a:rPr lang="en-US" altLang="en-US" sz="2400" b="1" u="sng" dirty="0" smtClean="0">
                <a:solidFill>
                  <a:srgbClr val="000090"/>
                </a:solidFill>
              </a:rPr>
              <a:t>Trend in Maternal </a:t>
            </a:r>
            <a:r>
              <a:rPr lang="en-US" altLang="en-US" sz="2400" b="1" u="sng" dirty="0">
                <a:solidFill>
                  <a:srgbClr val="000090"/>
                </a:solidFill>
              </a:rPr>
              <a:t>Mortality Ratio (MMR</a:t>
            </a:r>
            <a:r>
              <a:rPr lang="en-US" altLang="en-US" sz="2400" b="1" u="sng" dirty="0" smtClean="0">
                <a:solidFill>
                  <a:srgbClr val="000090"/>
                </a:solidFill>
              </a:rPr>
              <a:t>)</a:t>
            </a:r>
            <a:endParaRPr lang="en-US" altLang="en-US" sz="2400" b="1" u="sng" dirty="0">
              <a:solidFill>
                <a:srgbClr val="000090"/>
              </a:solidFill>
            </a:endParaRPr>
          </a:p>
        </p:txBody>
      </p:sp>
      <p:graphicFrame>
        <p:nvGraphicFramePr>
          <p:cNvPr id="2" name="Content Placeholder 10">
            <a:extLst>
              <a:ext uri="{FF2B5EF4-FFF2-40B4-BE49-F238E27FC236}">
                <a16:creationId xmlns:a16="http://schemas.microsoft.com/office/drawing/2014/main" xmlns="" id="{B7765571-D65E-48E2-923C-0ECB1FFCBD15}"/>
              </a:ext>
            </a:extLst>
          </p:cNvPr>
          <p:cNvGraphicFramePr>
            <a:graphicFrameLocks noGrp="1"/>
          </p:cNvGraphicFramePr>
          <p:nvPr>
            <p:ph idx="4294967295"/>
            <p:extLst>
              <p:ext uri="{D42A27DB-BD31-4B8C-83A1-F6EECF244321}">
                <p14:modId xmlns:p14="http://schemas.microsoft.com/office/powerpoint/2010/main" val="3934722534"/>
              </p:ext>
            </p:extLst>
          </p:nvPr>
        </p:nvGraphicFramePr>
        <p:xfrm>
          <a:off x="0" y="1816100"/>
          <a:ext cx="9144000" cy="4014788"/>
        </p:xfrm>
        <a:graphic>
          <a:graphicData uri="http://schemas.openxmlformats.org/drawingml/2006/chart">
            <c:chart xmlns:c="http://schemas.openxmlformats.org/drawingml/2006/chart" xmlns:r="http://schemas.openxmlformats.org/officeDocument/2006/relationships" r:id="rId3"/>
          </a:graphicData>
        </a:graphic>
      </p:graphicFrame>
      <p:sp>
        <p:nvSpPr>
          <p:cNvPr id="33798" name="Rectangle 6">
            <a:extLst>
              <a:ext uri="{FF2B5EF4-FFF2-40B4-BE49-F238E27FC236}">
                <a16:creationId xmlns:a16="http://schemas.microsoft.com/office/drawing/2014/main" xmlns="" id="{FBA64F02-E89D-43FE-A54B-C67958497379}"/>
              </a:ext>
            </a:extLst>
          </p:cNvPr>
          <p:cNvSpPr>
            <a:spLocks noChangeArrowheads="1"/>
          </p:cNvSpPr>
          <p:nvPr/>
        </p:nvSpPr>
        <p:spPr bwMode="auto">
          <a:xfrm>
            <a:off x="381000" y="1066800"/>
            <a:ext cx="61483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99FF"/>
              </a:buClr>
              <a:buSzPct val="70000"/>
              <a:buFont typeface="Wingdings" panose="05000000000000000000" pitchFamily="2" charset="2"/>
              <a:buChar char="q"/>
              <a:defRPr sz="2600">
                <a:solidFill>
                  <a:schemeClr val="tx1"/>
                </a:solidFill>
                <a:latin typeface="Arial" panose="020B0604020202020204" pitchFamily="34" charset="0"/>
              </a:defRPr>
            </a:lvl1pPr>
            <a:lvl2pPr marL="742950" indent="-285750">
              <a:spcBef>
                <a:spcPct val="20000"/>
              </a:spcBef>
              <a:buClr>
                <a:srgbClr val="0099FF"/>
              </a:buClr>
              <a:buSzPct val="70000"/>
              <a:buFont typeface="Wingdings" panose="05000000000000000000" pitchFamily="2" charset="2"/>
              <a:buChar char="Ø"/>
              <a:defRPr sz="2200">
                <a:solidFill>
                  <a:schemeClr val="tx1"/>
                </a:solidFill>
                <a:latin typeface="Arial" panose="020B0604020202020204" pitchFamily="34" charset="0"/>
              </a:defRPr>
            </a:lvl2pPr>
            <a:lvl3pPr marL="1143000" indent="-228600">
              <a:spcBef>
                <a:spcPct val="20000"/>
              </a:spcBef>
              <a:buClr>
                <a:srgbClr val="0099FF"/>
              </a:buClr>
              <a:buSzPct val="65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lgn="ctr">
              <a:spcBef>
                <a:spcPct val="0"/>
              </a:spcBef>
              <a:buClrTx/>
              <a:buSzTx/>
              <a:buFontTx/>
              <a:buNone/>
            </a:pPr>
            <a:r>
              <a:rPr lang="en-US" altLang="en-US" sz="1800" b="1" i="1" dirty="0">
                <a:latin typeface="Verdana" panose="020B0604030504040204" pitchFamily="34" charset="0"/>
                <a:cs typeface="Arial" panose="020B0604020202020204" pitchFamily="34" charset="0"/>
              </a:rPr>
              <a:t>Maternal deaths per 100,000 live births</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xmlns="" id="{BD0EE150-C009-40F7-8136-408E40951F7B}"/>
              </a:ext>
            </a:extLst>
          </p:cNvPr>
          <p:cNvSpPr>
            <a:spLocks noGrp="1" noChangeArrowheads="1"/>
          </p:cNvSpPr>
          <p:nvPr>
            <p:ph type="title"/>
          </p:nvPr>
        </p:nvSpPr>
        <p:spPr>
          <a:xfrm>
            <a:off x="838200" y="301625"/>
            <a:ext cx="7845425" cy="849313"/>
          </a:xfrm>
        </p:spPr>
        <p:txBody>
          <a:bodyPr/>
          <a:lstStyle/>
          <a:p>
            <a:r>
              <a:rPr lang="en-US" altLang="en-US" sz="3200" b="1" u="sng" dirty="0">
                <a:solidFill>
                  <a:srgbClr val="000090"/>
                </a:solidFill>
              </a:rPr>
              <a:t>Trends in Nutritional Status of Children</a:t>
            </a:r>
          </a:p>
        </p:txBody>
      </p:sp>
      <p:sp>
        <p:nvSpPr>
          <p:cNvPr id="29699" name="Date Placeholder 3">
            <a:extLst>
              <a:ext uri="{FF2B5EF4-FFF2-40B4-BE49-F238E27FC236}">
                <a16:creationId xmlns:a16="http://schemas.microsoft.com/office/drawing/2014/main" xmlns="" id="{861CAC68-5811-47CD-BCD7-8AF3F35DA8BB}"/>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99FF"/>
              </a:buClr>
              <a:buSzPct val="70000"/>
              <a:buFont typeface="Wingdings" panose="05000000000000000000" pitchFamily="2" charset="2"/>
              <a:buChar char="q"/>
              <a:defRPr sz="2600">
                <a:solidFill>
                  <a:schemeClr val="tx1"/>
                </a:solidFill>
                <a:latin typeface="Arial" panose="020B0604020202020204" pitchFamily="34" charset="0"/>
              </a:defRPr>
            </a:lvl1pPr>
            <a:lvl2pPr marL="742950" indent="-285750">
              <a:spcBef>
                <a:spcPct val="20000"/>
              </a:spcBef>
              <a:buClr>
                <a:srgbClr val="0099FF"/>
              </a:buClr>
              <a:buSzPct val="70000"/>
              <a:buFont typeface="Wingdings" panose="05000000000000000000" pitchFamily="2" charset="2"/>
              <a:buChar char="Ø"/>
              <a:defRPr sz="2200">
                <a:solidFill>
                  <a:schemeClr val="tx1"/>
                </a:solidFill>
                <a:latin typeface="Arial" panose="020B0604020202020204" pitchFamily="34" charset="0"/>
              </a:defRPr>
            </a:lvl2pPr>
            <a:lvl3pPr marL="1143000" indent="-228600">
              <a:spcBef>
                <a:spcPct val="20000"/>
              </a:spcBef>
              <a:buClr>
                <a:srgbClr val="0099FF"/>
              </a:buClr>
              <a:buSzPct val="65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fld id="{BEC3DD16-9900-4818-A61D-AFD024211BAE}" type="datetime4">
              <a:rPr lang="en-US" altLang="en-US" sz="1200" smtClean="0">
                <a:latin typeface="Verdana" panose="020B0604030504040204" pitchFamily="34" charset="0"/>
              </a:rPr>
              <a:pPr>
                <a:spcBef>
                  <a:spcPct val="0"/>
                </a:spcBef>
                <a:buClrTx/>
                <a:buSzTx/>
                <a:buFontTx/>
                <a:buNone/>
              </a:pPr>
              <a:t>December 1, 2020</a:t>
            </a:fld>
            <a:endParaRPr lang="en-US" altLang="en-US" sz="1200">
              <a:latin typeface="Verdana" panose="020B0604030504040204" pitchFamily="34" charset="0"/>
            </a:endParaRPr>
          </a:p>
        </p:txBody>
      </p:sp>
      <p:sp>
        <p:nvSpPr>
          <p:cNvPr id="29700" name="Footer Placeholder 4">
            <a:extLst>
              <a:ext uri="{FF2B5EF4-FFF2-40B4-BE49-F238E27FC236}">
                <a16:creationId xmlns:a16="http://schemas.microsoft.com/office/drawing/2014/main" xmlns="" id="{41B41CE4-A27B-484E-B8FF-9F7E1DC3CD35}"/>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99FF"/>
              </a:buClr>
              <a:buSzPct val="70000"/>
              <a:buFont typeface="Wingdings" panose="05000000000000000000" pitchFamily="2" charset="2"/>
              <a:buChar char="q"/>
              <a:defRPr sz="2600">
                <a:solidFill>
                  <a:schemeClr val="tx1"/>
                </a:solidFill>
                <a:latin typeface="Arial" panose="020B0604020202020204" pitchFamily="34" charset="0"/>
              </a:defRPr>
            </a:lvl1pPr>
            <a:lvl2pPr marL="742950" indent="-285750">
              <a:spcBef>
                <a:spcPct val="20000"/>
              </a:spcBef>
              <a:buClr>
                <a:srgbClr val="0099FF"/>
              </a:buClr>
              <a:buSzPct val="70000"/>
              <a:buFont typeface="Wingdings" panose="05000000000000000000" pitchFamily="2" charset="2"/>
              <a:buChar char="Ø"/>
              <a:defRPr sz="2200">
                <a:solidFill>
                  <a:schemeClr val="tx1"/>
                </a:solidFill>
                <a:latin typeface="Arial" panose="020B0604020202020204" pitchFamily="34" charset="0"/>
              </a:defRPr>
            </a:lvl2pPr>
            <a:lvl3pPr marL="1143000" indent="-228600">
              <a:spcBef>
                <a:spcPct val="20000"/>
              </a:spcBef>
              <a:buClr>
                <a:srgbClr val="0099FF"/>
              </a:buClr>
              <a:buSzPct val="65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r>
              <a:rPr lang="en-US" altLang="en-US" sz="1000">
                <a:latin typeface="Verdana" panose="020B0604030504040204" pitchFamily="34" charset="0"/>
              </a:rPr>
              <a:t>National Institute of Statistics of Rwanda</a:t>
            </a:r>
          </a:p>
        </p:txBody>
      </p:sp>
      <p:sp>
        <p:nvSpPr>
          <p:cNvPr id="29701" name="Slide Number Placeholder 5">
            <a:extLst>
              <a:ext uri="{FF2B5EF4-FFF2-40B4-BE49-F238E27FC236}">
                <a16:creationId xmlns:a16="http://schemas.microsoft.com/office/drawing/2014/main" xmlns="" id="{D8FC87C8-4D3F-4B8B-BFF6-CF7D82126CDF}"/>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99FF"/>
              </a:buClr>
              <a:buSzPct val="70000"/>
              <a:buFont typeface="Wingdings" panose="05000000000000000000" pitchFamily="2" charset="2"/>
              <a:buChar char="q"/>
              <a:defRPr sz="2600">
                <a:solidFill>
                  <a:schemeClr val="tx1"/>
                </a:solidFill>
                <a:latin typeface="Arial" panose="020B0604020202020204" pitchFamily="34" charset="0"/>
              </a:defRPr>
            </a:lvl1pPr>
            <a:lvl2pPr marL="742950" indent="-285750">
              <a:spcBef>
                <a:spcPct val="20000"/>
              </a:spcBef>
              <a:buClr>
                <a:srgbClr val="0099FF"/>
              </a:buClr>
              <a:buSzPct val="70000"/>
              <a:buFont typeface="Wingdings" panose="05000000000000000000" pitchFamily="2" charset="2"/>
              <a:buChar char="Ø"/>
              <a:defRPr sz="2200">
                <a:solidFill>
                  <a:schemeClr val="tx1"/>
                </a:solidFill>
                <a:latin typeface="Arial" panose="020B0604020202020204" pitchFamily="34" charset="0"/>
              </a:defRPr>
            </a:lvl2pPr>
            <a:lvl3pPr marL="1143000" indent="-228600">
              <a:spcBef>
                <a:spcPct val="20000"/>
              </a:spcBef>
              <a:buClr>
                <a:srgbClr val="0099FF"/>
              </a:buClr>
              <a:buSzPct val="65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fld id="{61037745-0387-49F9-B9C9-274C4D9B883F}" type="slidenum">
              <a:rPr lang="en-US" altLang="en-US" sz="1200">
                <a:latin typeface="Verdana" panose="020B0604030504040204" pitchFamily="34" charset="0"/>
              </a:rPr>
              <a:pPr>
                <a:spcBef>
                  <a:spcPct val="0"/>
                </a:spcBef>
                <a:buClrTx/>
                <a:buSzTx/>
                <a:buFontTx/>
                <a:buNone/>
              </a:pPr>
              <a:t>15</a:t>
            </a:fld>
            <a:endParaRPr lang="en-US" altLang="en-US" sz="1200">
              <a:latin typeface="Verdana" panose="020B0604030504040204" pitchFamily="34" charset="0"/>
            </a:endParaRPr>
          </a:p>
        </p:txBody>
      </p:sp>
      <p:sp>
        <p:nvSpPr>
          <p:cNvPr id="29702" name="Rectangle 6">
            <a:extLst>
              <a:ext uri="{FF2B5EF4-FFF2-40B4-BE49-F238E27FC236}">
                <a16:creationId xmlns:a16="http://schemas.microsoft.com/office/drawing/2014/main" xmlns="" id="{A6C8DBDC-FC66-4C09-80AD-06E8543F1CBE}"/>
              </a:ext>
            </a:extLst>
          </p:cNvPr>
          <p:cNvSpPr>
            <a:spLocks noChangeArrowheads="1"/>
          </p:cNvSpPr>
          <p:nvPr/>
        </p:nvSpPr>
        <p:spPr bwMode="auto">
          <a:xfrm>
            <a:off x="533400" y="1447800"/>
            <a:ext cx="37913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99FF"/>
              </a:buClr>
              <a:buSzPct val="70000"/>
              <a:buFont typeface="Wingdings" panose="05000000000000000000" pitchFamily="2" charset="2"/>
              <a:buChar char="q"/>
              <a:defRPr sz="2600">
                <a:solidFill>
                  <a:schemeClr val="tx1"/>
                </a:solidFill>
                <a:latin typeface="Arial" panose="020B0604020202020204" pitchFamily="34" charset="0"/>
              </a:defRPr>
            </a:lvl1pPr>
            <a:lvl2pPr marL="742950" indent="-285750">
              <a:spcBef>
                <a:spcPct val="20000"/>
              </a:spcBef>
              <a:buClr>
                <a:srgbClr val="0099FF"/>
              </a:buClr>
              <a:buSzPct val="70000"/>
              <a:buFont typeface="Wingdings" panose="05000000000000000000" pitchFamily="2" charset="2"/>
              <a:buChar char="Ø"/>
              <a:defRPr sz="2200">
                <a:solidFill>
                  <a:schemeClr val="tx1"/>
                </a:solidFill>
                <a:latin typeface="Arial" panose="020B0604020202020204" pitchFamily="34" charset="0"/>
              </a:defRPr>
            </a:lvl2pPr>
            <a:lvl3pPr marL="1143000" indent="-228600">
              <a:spcBef>
                <a:spcPct val="20000"/>
              </a:spcBef>
              <a:buClr>
                <a:srgbClr val="0099FF"/>
              </a:buClr>
              <a:buSzPct val="65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lgn="ctr">
              <a:spcBef>
                <a:spcPct val="0"/>
              </a:spcBef>
              <a:buClrTx/>
              <a:buSzTx/>
              <a:buFontTx/>
              <a:buNone/>
            </a:pPr>
            <a:r>
              <a:rPr lang="en-US" altLang="en-US" sz="1800" b="1" i="1" dirty="0">
                <a:latin typeface="Verdana" panose="020B0604030504040204" pitchFamily="34" charset="0"/>
              </a:rPr>
              <a:t>Percent of children under 5</a:t>
            </a:r>
          </a:p>
        </p:txBody>
      </p:sp>
      <p:graphicFrame>
        <p:nvGraphicFramePr>
          <p:cNvPr id="2" name="Content Placeholder 10">
            <a:extLst>
              <a:ext uri="{FF2B5EF4-FFF2-40B4-BE49-F238E27FC236}">
                <a16:creationId xmlns:a16="http://schemas.microsoft.com/office/drawing/2014/main" xmlns="" id="{72604483-0069-4256-97F1-3691223C2C05}"/>
              </a:ext>
            </a:extLst>
          </p:cNvPr>
          <p:cNvGraphicFramePr>
            <a:graphicFrameLocks noGrp="1"/>
          </p:cNvGraphicFramePr>
          <p:nvPr>
            <p:ph idx="1"/>
            <p:extLst>
              <p:ext uri="{D42A27DB-BD31-4B8C-83A1-F6EECF244321}">
                <p14:modId xmlns:p14="http://schemas.microsoft.com/office/powerpoint/2010/main" val="2453323076"/>
              </p:ext>
            </p:extLst>
          </p:nvPr>
        </p:nvGraphicFramePr>
        <p:xfrm>
          <a:off x="477838" y="1665288"/>
          <a:ext cx="8256587" cy="4202112"/>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xmlns="" id="{10B64A95-3515-4871-A9F7-198696636A62}"/>
              </a:ext>
            </a:extLst>
          </p:cNvPr>
          <p:cNvSpPr txBox="1"/>
          <p:nvPr/>
        </p:nvSpPr>
        <p:spPr>
          <a:xfrm>
            <a:off x="533400" y="2362200"/>
            <a:ext cx="2819400" cy="338554"/>
          </a:xfrm>
          <a:prstGeom prst="rect">
            <a:avLst/>
          </a:prstGeom>
          <a:noFill/>
        </p:spPr>
        <p:txBody>
          <a:bodyPr wrap="square" rtlCol="0">
            <a:spAutoFit/>
          </a:bodyPr>
          <a:lstStyle/>
          <a:p>
            <a:r>
              <a:rPr lang="en-US" sz="1600" b="1" dirty="0" smtClean="0">
                <a:solidFill>
                  <a:srgbClr val="0099FF"/>
                </a:solidFill>
              </a:rPr>
              <a:t>Stunted </a:t>
            </a:r>
            <a:r>
              <a:rPr lang="en-US" sz="1200" b="1" i="1" dirty="0" smtClean="0">
                <a:solidFill>
                  <a:srgbClr val="0099FF"/>
                </a:solidFill>
              </a:rPr>
              <a:t>(too  short for age)</a:t>
            </a:r>
            <a:endParaRPr lang="en-US" sz="1200" b="1" i="1" dirty="0">
              <a:solidFill>
                <a:srgbClr val="0099FF"/>
              </a:solidFill>
            </a:endParaRPr>
          </a:p>
        </p:txBody>
      </p:sp>
    </p:spTree>
    <p:extLst>
      <p:ext uri="{BB962C8B-B14F-4D97-AF65-F5344CB8AC3E}">
        <p14:creationId xmlns:p14="http://schemas.microsoft.com/office/powerpoint/2010/main" val="413657472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B8A51BA-6C90-4938-BC9B-AC3EEC0AA365}"/>
              </a:ext>
            </a:extLst>
          </p:cNvPr>
          <p:cNvSpPr>
            <a:spLocks noGrp="1"/>
          </p:cNvSpPr>
          <p:nvPr>
            <p:ph idx="1"/>
          </p:nvPr>
        </p:nvSpPr>
        <p:spPr>
          <a:xfrm>
            <a:off x="457200" y="1447800"/>
            <a:ext cx="8534400" cy="5257800"/>
          </a:xfrm>
        </p:spPr>
        <p:txBody>
          <a:bodyPr/>
          <a:lstStyle/>
          <a:p>
            <a:pPr marL="0" indent="0" algn="just">
              <a:buNone/>
            </a:pPr>
            <a:r>
              <a:rPr lang="en-US" sz="1600" b="1" dirty="0">
                <a:effectLst/>
                <a:latin typeface="Arial" panose="020B0604020202020204" pitchFamily="34" charset="0"/>
                <a:ea typeface="Times New Roman" panose="02020603050405020304" pitchFamily="18" charset="0"/>
                <a:cs typeface="Times New Roman" panose="02020603050405020304" pitchFamily="18" charset="0"/>
              </a:rPr>
              <a:t>The </a:t>
            </a:r>
            <a:r>
              <a:rPr lang="en-US" sz="1600" b="1" dirty="0" smtClean="0">
                <a:effectLst/>
                <a:latin typeface="Arial" panose="020B0604020202020204" pitchFamily="34" charset="0"/>
                <a:ea typeface="Times New Roman" panose="02020603050405020304" pitchFamily="18" charset="0"/>
                <a:cs typeface="Times New Roman" panose="02020603050405020304" pitchFamily="18" charset="0"/>
              </a:rPr>
              <a:t>survey </a:t>
            </a:r>
            <a:r>
              <a:rPr lang="en-US" sz="1600" b="1" dirty="0">
                <a:effectLst/>
                <a:latin typeface="Arial" panose="020B0604020202020204" pitchFamily="34" charset="0"/>
                <a:ea typeface="Times New Roman" panose="02020603050405020304" pitchFamily="18" charset="0"/>
                <a:cs typeface="Times New Roman" panose="02020603050405020304" pitchFamily="18" charset="0"/>
              </a:rPr>
              <a:t>was implemented by the National Institute of Statistics of Rwanda (NISR) in collaboration with the Ministry of Health (MOH)</a:t>
            </a:r>
            <a:r>
              <a:rPr lang="en-US" sz="1600" b="1" dirty="0" smtClean="0">
                <a:effectLst/>
                <a:latin typeface="Arial" panose="020B0604020202020204" pitchFamily="34" charset="0"/>
                <a:ea typeface="Times New Roman" panose="02020603050405020304" pitchFamily="18" charset="0"/>
                <a:cs typeface="Times New Roman" panose="02020603050405020304" pitchFamily="18" charset="0"/>
              </a:rPr>
              <a:t>.</a:t>
            </a:r>
          </a:p>
          <a:p>
            <a:pPr marL="0" indent="0" algn="just">
              <a:buNone/>
            </a:pPr>
            <a:r>
              <a:rPr lang="en-US" sz="1600" b="1" dirty="0" smtClean="0">
                <a:effectLst/>
                <a:latin typeface="Arial" panose="020B0604020202020204" pitchFamily="34" charset="0"/>
                <a:ea typeface="Times New Roman" panose="02020603050405020304" pitchFamily="18" charset="0"/>
                <a:cs typeface="Times New Roman" panose="02020603050405020304" pitchFamily="18" charset="0"/>
              </a:rPr>
              <a:t> </a:t>
            </a:r>
          </a:p>
          <a:p>
            <a:pPr marL="0" indent="0" algn="just">
              <a:buNone/>
            </a:pPr>
            <a:r>
              <a:rPr lang="en-US" sz="1600" b="1" dirty="0">
                <a:latin typeface="Arial" panose="020B0604020202020204" pitchFamily="34" charset="0"/>
                <a:ea typeface="Times New Roman" panose="02020603050405020304" pitchFamily="18" charset="0"/>
                <a:cs typeface="Times New Roman" panose="02020603050405020304" pitchFamily="18" charset="0"/>
              </a:rPr>
              <a:t>F</a:t>
            </a:r>
            <a:r>
              <a:rPr lang="en-US" sz="1600" b="1" dirty="0" smtClean="0">
                <a:effectLst/>
                <a:latin typeface="Arial" panose="020B0604020202020204" pitchFamily="34" charset="0"/>
                <a:ea typeface="Times New Roman" panose="02020603050405020304" pitchFamily="18" charset="0"/>
                <a:cs typeface="Times New Roman" panose="02020603050405020304" pitchFamily="18" charset="0"/>
              </a:rPr>
              <a:t>unding was </a:t>
            </a:r>
            <a:r>
              <a:rPr lang="en-US" sz="1600" b="1" dirty="0">
                <a:effectLst/>
                <a:latin typeface="Arial" panose="020B0604020202020204" pitchFamily="34" charset="0"/>
                <a:ea typeface="Times New Roman" panose="02020603050405020304" pitchFamily="18" charset="0"/>
                <a:cs typeface="Times New Roman" panose="02020603050405020304" pitchFamily="18" charset="0"/>
              </a:rPr>
              <a:t>provided by the Government of Rwanda, United States Agency for International Development (USAID), the United Nations Children Fund (UNICEF), the United Nations Population Fund (UNFPA), </a:t>
            </a:r>
            <a:r>
              <a:rPr lang="en-US" sz="1600" b="1" dirty="0" err="1">
                <a:effectLst/>
                <a:latin typeface="Arial" panose="020B0604020202020204" pitchFamily="34" charset="0"/>
                <a:ea typeface="Times New Roman" panose="02020603050405020304" pitchFamily="18" charset="0"/>
                <a:cs typeface="Times New Roman" panose="02020603050405020304" pitchFamily="18" charset="0"/>
              </a:rPr>
              <a:t>Enabel</a:t>
            </a:r>
            <a:r>
              <a:rPr lang="en-US" sz="1600" b="1" dirty="0">
                <a:effectLst/>
                <a:latin typeface="Arial" panose="020B0604020202020204" pitchFamily="34" charset="0"/>
                <a:ea typeface="Times New Roman" panose="02020603050405020304" pitchFamily="18" charset="0"/>
                <a:cs typeface="Times New Roman" panose="02020603050405020304" pitchFamily="18" charset="0"/>
              </a:rPr>
              <a:t> (Belgian Development Agency), UNWOMEN, and Centers for Disease Control and Prevention (CDC). </a:t>
            </a:r>
            <a:endParaRPr lang="en-US" sz="1600" b="1"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0" indent="0" algn="just">
              <a:buNone/>
            </a:pPr>
            <a:endParaRPr lang="en-US" sz="1600" b="1" dirty="0">
              <a:latin typeface="Arial" panose="020B0604020202020204" pitchFamily="34" charset="0"/>
              <a:ea typeface="Times New Roman" panose="02020603050405020304" pitchFamily="18" charset="0"/>
              <a:cs typeface="Times New Roman" panose="02020603050405020304" pitchFamily="18" charset="0"/>
            </a:endParaRPr>
          </a:p>
          <a:p>
            <a:pPr marL="0" indent="0" algn="just">
              <a:buNone/>
            </a:pPr>
            <a:r>
              <a:rPr lang="en-US" sz="1600" b="1" dirty="0" smtClean="0">
                <a:effectLst/>
                <a:latin typeface="Arial" panose="020B0604020202020204" pitchFamily="34" charset="0"/>
                <a:ea typeface="Times New Roman" panose="02020603050405020304" pitchFamily="18" charset="0"/>
                <a:cs typeface="Times New Roman" panose="02020603050405020304" pitchFamily="18" charset="0"/>
              </a:rPr>
              <a:t>ICF </a:t>
            </a:r>
            <a:r>
              <a:rPr lang="en-US" sz="1600" b="1" dirty="0">
                <a:effectLst/>
                <a:latin typeface="Arial" panose="020B0604020202020204" pitchFamily="34" charset="0"/>
                <a:ea typeface="Times New Roman" panose="02020603050405020304" pitchFamily="18" charset="0"/>
                <a:cs typeface="Times New Roman" panose="02020603050405020304" pitchFamily="18" charset="0"/>
              </a:rPr>
              <a:t>provided technical assistance through The DHS Program.</a:t>
            </a:r>
            <a:endParaRPr lang="en-US" sz="1600" b="1" dirty="0"/>
          </a:p>
        </p:txBody>
      </p:sp>
      <p:sp>
        <p:nvSpPr>
          <p:cNvPr id="6" name="Slide Number Placeholder 5">
            <a:extLst>
              <a:ext uri="{FF2B5EF4-FFF2-40B4-BE49-F238E27FC236}">
                <a16:creationId xmlns:a16="http://schemas.microsoft.com/office/drawing/2014/main" xmlns="" id="{6E544FC1-104A-46FA-A2D4-5D1DFEBC693A}"/>
              </a:ext>
            </a:extLst>
          </p:cNvPr>
          <p:cNvSpPr>
            <a:spLocks noGrp="1"/>
          </p:cNvSpPr>
          <p:nvPr>
            <p:ph type="sldNum" sz="quarter" idx="12"/>
          </p:nvPr>
        </p:nvSpPr>
        <p:spPr/>
        <p:txBody>
          <a:bodyPr/>
          <a:lstStyle/>
          <a:p>
            <a:fld id="{E30CD717-77E6-40E5-A32D-4F93D6708B71}" type="slidenum">
              <a:rPr lang="en-US" altLang="en-US" smtClean="0"/>
              <a:pPr/>
              <a:t>16</a:t>
            </a:fld>
            <a:endParaRPr lang="en-US" altLang="en-US"/>
          </a:p>
        </p:txBody>
      </p:sp>
      <p:pic>
        <p:nvPicPr>
          <p:cNvPr id="7" name="Picture 6" descr="A picture containing drawing&#10;&#10;Description automatically generated">
            <a:extLst>
              <a:ext uri="{FF2B5EF4-FFF2-40B4-BE49-F238E27FC236}">
                <a16:creationId xmlns:a16="http://schemas.microsoft.com/office/drawing/2014/main" xmlns="" id="{4812362F-6B35-4AEF-8A18-211EF8DE40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4114800"/>
            <a:ext cx="1086823" cy="508654"/>
          </a:xfrm>
          <a:prstGeom prst="rect">
            <a:avLst/>
          </a:prstGeom>
        </p:spPr>
      </p:pic>
      <p:pic>
        <p:nvPicPr>
          <p:cNvPr id="8" name="Picture 7" descr="Logo&#10;&#10;Description automatically generated">
            <a:extLst>
              <a:ext uri="{FF2B5EF4-FFF2-40B4-BE49-F238E27FC236}">
                <a16:creationId xmlns:a16="http://schemas.microsoft.com/office/drawing/2014/main" xmlns="" id="{C29FEDB1-F550-4B11-B2C9-D200BBD193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3962400"/>
            <a:ext cx="1056069" cy="856724"/>
          </a:xfrm>
          <a:prstGeom prst="rect">
            <a:avLst/>
          </a:prstGeom>
        </p:spPr>
      </p:pic>
      <p:pic>
        <p:nvPicPr>
          <p:cNvPr id="9" name="Picture 8">
            <a:extLst>
              <a:ext uri="{FF2B5EF4-FFF2-40B4-BE49-F238E27FC236}">
                <a16:creationId xmlns:a16="http://schemas.microsoft.com/office/drawing/2014/main" xmlns="" id="{7438442A-B1BB-47B2-8125-6864837EB0BA}"/>
              </a:ext>
            </a:extLst>
          </p:cNvPr>
          <p:cNvPicPr/>
          <p:nvPr/>
        </p:nvPicPr>
        <p:blipFill>
          <a:blip r:embed="rId4">
            <a:extLst>
              <a:ext uri="{28A0092B-C50C-407E-A947-70E740481C1C}">
                <a14:useLocalDpi xmlns:a14="http://schemas.microsoft.com/office/drawing/2010/main" val="0"/>
              </a:ext>
            </a:extLst>
          </a:blip>
          <a:stretch>
            <a:fillRect/>
          </a:stretch>
        </p:blipFill>
        <p:spPr>
          <a:xfrm>
            <a:off x="3926522" y="136525"/>
            <a:ext cx="1290955" cy="1205230"/>
          </a:xfrm>
          <a:prstGeom prst="rect">
            <a:avLst/>
          </a:prstGeom>
        </p:spPr>
      </p:pic>
      <p:pic>
        <p:nvPicPr>
          <p:cNvPr id="10" name="Picture 9">
            <a:extLst>
              <a:ext uri="{FF2B5EF4-FFF2-40B4-BE49-F238E27FC236}">
                <a16:creationId xmlns:a16="http://schemas.microsoft.com/office/drawing/2014/main" xmlns="" id="{234F2F36-16EB-43B3-9FA4-C226874D14FD}"/>
              </a:ext>
            </a:extLst>
          </p:cNvPr>
          <p:cNvPicPr/>
          <p:nvPr/>
        </p:nvPicPr>
        <p:blipFill rotWithShape="1">
          <a:blip r:embed="rId5" cstate="print">
            <a:extLst>
              <a:ext uri="{28A0092B-C50C-407E-A947-70E740481C1C}">
                <a14:useLocalDpi xmlns:a14="http://schemas.microsoft.com/office/drawing/2010/main" val="0"/>
              </a:ext>
            </a:extLst>
          </a:blip>
          <a:srcRect b="2281"/>
          <a:stretch/>
        </p:blipFill>
        <p:spPr bwMode="auto">
          <a:xfrm>
            <a:off x="4250054" y="4038600"/>
            <a:ext cx="643890" cy="892810"/>
          </a:xfrm>
          <a:prstGeom prst="rect">
            <a:avLst/>
          </a:prstGeom>
          <a:ln>
            <a:noFill/>
          </a:ln>
          <a:extLst>
            <a:ext uri="{53640926-AAD7-44d8-BBD7-CCE9431645EC}">
              <a14:shadowObscured xmlns:a14="http://schemas.microsoft.com/office/drawing/2010/main"/>
            </a:ext>
          </a:extLst>
        </p:spPr>
      </p:pic>
      <p:pic>
        <p:nvPicPr>
          <p:cNvPr id="22" name="Picture 21" descr="Description: National Institute of Statistics of Rwanda (@statisticsRW) | Twitter">
            <a:extLst>
              <a:ext uri="{FF2B5EF4-FFF2-40B4-BE49-F238E27FC236}">
                <a16:creationId xmlns:a16="http://schemas.microsoft.com/office/drawing/2014/main" xmlns="" id="{506BDC38-243A-47A0-A5B0-D1BFEF8184D3}"/>
              </a:ext>
            </a:extLst>
          </p:cNvPr>
          <p:cNvPicPr/>
          <p:nvPr/>
        </p:nvPicPr>
        <p:blipFill rotWithShape="1">
          <a:blip r:embed="rId6" cstate="print">
            <a:extLst>
              <a:ext uri="{28A0092B-C50C-407E-A947-70E740481C1C}">
                <a14:useLocalDpi xmlns:a14="http://schemas.microsoft.com/office/drawing/2010/main" val="0"/>
              </a:ext>
            </a:extLst>
          </a:blip>
          <a:srcRect l="6051" t="2371" r="5062" b="10222"/>
          <a:stretch/>
        </p:blipFill>
        <p:spPr bwMode="auto">
          <a:xfrm>
            <a:off x="4191000" y="5911878"/>
            <a:ext cx="914400" cy="914400"/>
          </a:xfrm>
          <a:prstGeom prst="rect">
            <a:avLst/>
          </a:prstGeom>
          <a:noFill/>
          <a:ln>
            <a:noFill/>
          </a:ln>
          <a:extLst>
            <a:ext uri="{53640926-AAD7-44d8-BBD7-CCE9431645EC}">
              <a14:shadowObscured xmlns:a14="http://schemas.microsoft.com/office/drawing/2010/main"/>
            </a:ext>
          </a:extLst>
        </p:spPr>
      </p:pic>
      <p:pic>
        <p:nvPicPr>
          <p:cNvPr id="23" name="Picture 22" descr="Description: Enabel, the new name of the Belgian development agency | Glo.be">
            <a:extLst>
              <a:ext uri="{FF2B5EF4-FFF2-40B4-BE49-F238E27FC236}">
                <a16:creationId xmlns:a16="http://schemas.microsoft.com/office/drawing/2014/main" xmlns="" id="{AF96776D-39C8-4A6F-AB10-EFCCD07A1F88}"/>
              </a:ext>
            </a:extLst>
          </p:cNvPr>
          <p:cNvPicPr/>
          <p:nvPr/>
        </p:nvPicPr>
        <p:blipFill rotWithShape="1">
          <a:blip r:embed="rId7" cstate="print">
            <a:extLst>
              <a:ext uri="{28A0092B-C50C-407E-A947-70E740481C1C}">
                <a14:useLocalDpi xmlns:a14="http://schemas.microsoft.com/office/drawing/2010/main" val="0"/>
              </a:ext>
            </a:extLst>
          </a:blip>
          <a:srcRect l="10477" t="22359" r="9843" b="21953"/>
          <a:stretch/>
        </p:blipFill>
        <p:spPr bwMode="auto">
          <a:xfrm>
            <a:off x="838200" y="5153769"/>
            <a:ext cx="1447800" cy="590327"/>
          </a:xfrm>
          <a:prstGeom prst="rect">
            <a:avLst/>
          </a:prstGeom>
          <a:noFill/>
          <a:ln>
            <a:noFill/>
          </a:ln>
          <a:extLst>
            <a:ext uri="{53640926-AAD7-44d8-BBD7-CCE9431645EC}">
              <a14:shadowObscured xmlns:a14="http://schemas.microsoft.com/office/drawing/2010/main"/>
            </a:ext>
          </a:extLst>
        </p:spPr>
      </p:pic>
      <p:pic>
        <p:nvPicPr>
          <p:cNvPr id="24" name="Graphic 23">
            <a:extLst>
              <a:ext uri="{FF2B5EF4-FFF2-40B4-BE49-F238E27FC236}">
                <a16:creationId xmlns:a16="http://schemas.microsoft.com/office/drawing/2014/main" xmlns="" id="{EEBA1CB8-ECCD-469E-886E-229EF743DBFD}"/>
              </a:ext>
            </a:extLst>
          </p:cNvPr>
          <p:cNvPicPr/>
          <p:nvPr/>
        </p:nvPicPr>
        <p:blipFill>
          <a:blip r:embed="rId8">
            <a:extLst>
              <a:ext uri="{96DAC541-7B7A-43D3-8B79-37D633B846F1}">
                <asvg:svgBlip xmlns:asvg="http://schemas.microsoft.com/office/drawing/2016/SVG/main" xmlns="" r:embed="rId9"/>
              </a:ext>
            </a:extLst>
          </a:blip>
          <a:stretch>
            <a:fillRect/>
          </a:stretch>
        </p:blipFill>
        <p:spPr>
          <a:xfrm>
            <a:off x="4202684" y="5140517"/>
            <a:ext cx="906100" cy="590327"/>
          </a:xfrm>
          <a:prstGeom prst="rect">
            <a:avLst/>
          </a:prstGeom>
        </p:spPr>
      </p:pic>
      <p:pic>
        <p:nvPicPr>
          <p:cNvPr id="25" name="Picture 24" descr="Description: Welcome to RBC |">
            <a:extLst>
              <a:ext uri="{FF2B5EF4-FFF2-40B4-BE49-F238E27FC236}">
                <a16:creationId xmlns:a16="http://schemas.microsoft.com/office/drawing/2014/main" xmlns="" id="{85ADB0E6-EE93-4CC9-90D8-B76A573B4FE1}"/>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6858000" y="5943600"/>
            <a:ext cx="1504950" cy="640080"/>
          </a:xfrm>
          <a:prstGeom prst="rect">
            <a:avLst/>
          </a:prstGeom>
        </p:spPr>
      </p:pic>
      <p:pic>
        <p:nvPicPr>
          <p:cNvPr id="26" name="Graphic 8">
            <a:extLst>
              <a:ext uri="{FF2B5EF4-FFF2-40B4-BE49-F238E27FC236}">
                <a16:creationId xmlns:a16="http://schemas.microsoft.com/office/drawing/2014/main" xmlns="" id="{831CD44F-60DA-4777-9118-0C84765954A3}"/>
              </a:ext>
            </a:extLst>
          </p:cNvPr>
          <p:cNvPicPr/>
          <p:nvPr/>
        </p:nvPicPr>
        <p:blipFill>
          <a:blip r:embed="rId11">
            <a:extLst>
              <a:ext uri="{96DAC541-7B7A-43D3-8B79-37D633B846F1}">
                <asvg:svgBlip xmlns:asvg="http://schemas.microsoft.com/office/drawing/2016/SVG/main" xmlns="" r:embed="rId12"/>
              </a:ext>
            </a:extLst>
          </a:blip>
          <a:stretch>
            <a:fillRect/>
          </a:stretch>
        </p:blipFill>
        <p:spPr>
          <a:xfrm>
            <a:off x="838200" y="6126163"/>
            <a:ext cx="1310069" cy="514861"/>
          </a:xfrm>
          <a:prstGeom prst="rect">
            <a:avLst/>
          </a:prstGeom>
        </p:spPr>
      </p:pic>
      <p:pic>
        <p:nvPicPr>
          <p:cNvPr id="27" name="Picture 26">
            <a:extLst>
              <a:ext uri="{FF2B5EF4-FFF2-40B4-BE49-F238E27FC236}">
                <a16:creationId xmlns:a16="http://schemas.microsoft.com/office/drawing/2014/main" xmlns="" id="{0F27A22F-0542-4F7C-96E0-BB84D0050ADF}"/>
              </a:ext>
            </a:extLst>
          </p:cNvPr>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781800" y="5105400"/>
            <a:ext cx="1645920" cy="352425"/>
          </a:xfrm>
          <a:prstGeom prst="rect">
            <a:avLst/>
          </a:prstGeom>
          <a:noFill/>
          <a:ln>
            <a:noFill/>
          </a:ln>
        </p:spPr>
      </p:pic>
    </p:spTree>
    <p:extLst>
      <p:ext uri="{BB962C8B-B14F-4D97-AF65-F5344CB8AC3E}">
        <p14:creationId xmlns:p14="http://schemas.microsoft.com/office/powerpoint/2010/main" val="372065552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E7A56BC-E376-47AD-9747-8432D069248A}"/>
              </a:ext>
            </a:extLst>
          </p:cNvPr>
          <p:cNvSpPr>
            <a:spLocks noGrp="1"/>
          </p:cNvSpPr>
          <p:nvPr>
            <p:ph idx="1"/>
          </p:nvPr>
        </p:nvSpPr>
        <p:spPr>
          <a:xfrm>
            <a:off x="609600" y="2971800"/>
            <a:ext cx="8074025" cy="1219200"/>
          </a:xfrm>
        </p:spPr>
        <p:txBody>
          <a:bodyPr/>
          <a:lstStyle/>
          <a:p>
            <a:pPr algn="ctr">
              <a:defRPr/>
            </a:pPr>
            <a:endParaRPr lang="en-US" b="1" dirty="0" smtClean="0"/>
          </a:p>
          <a:p>
            <a:pPr marL="0" indent="0" algn="ctr">
              <a:buFont typeface="Wingdings" panose="05000000000000000000" pitchFamily="2" charset="2"/>
              <a:buNone/>
              <a:defRPr/>
            </a:pPr>
            <a:r>
              <a:rPr lang="en-US" b="1" dirty="0" smtClean="0"/>
              <a:t>Thank You Very Much For Your Attention</a:t>
            </a:r>
          </a:p>
          <a:p>
            <a:pPr marL="0" indent="0" algn="ctr">
              <a:buFont typeface="Wingdings" panose="05000000000000000000" pitchFamily="2" charset="2"/>
              <a:buNone/>
              <a:defRPr/>
            </a:pPr>
            <a:endParaRPr lang="en-US" b="1" dirty="0"/>
          </a:p>
          <a:p>
            <a:pPr marL="0" indent="0" algn="ctr">
              <a:buFont typeface="Wingdings" panose="05000000000000000000" pitchFamily="2" charset="2"/>
              <a:buNone/>
              <a:defRPr/>
            </a:pPr>
            <a:endParaRPr lang="en-US" sz="2000" b="1" i="1" dirty="0" smtClean="0">
              <a:solidFill>
                <a:srgbClr val="000090"/>
              </a:solidFill>
            </a:endParaRPr>
          </a:p>
          <a:p>
            <a:pPr marL="0" indent="0" algn="ctr">
              <a:buFont typeface="Wingdings" panose="05000000000000000000" pitchFamily="2" charset="2"/>
              <a:buNone/>
              <a:defRPr/>
            </a:pPr>
            <a:r>
              <a:rPr lang="en-US" sz="2000" b="1" i="1" dirty="0" smtClean="0">
                <a:solidFill>
                  <a:srgbClr val="000090"/>
                </a:solidFill>
              </a:rPr>
              <a:t>More details on: </a:t>
            </a:r>
            <a:r>
              <a:rPr lang="en-US" sz="2000" b="1" i="1" dirty="0" err="1" smtClean="0">
                <a:solidFill>
                  <a:srgbClr val="000090"/>
                </a:solidFill>
              </a:rPr>
              <a:t>www.statistics.gov.rw</a:t>
            </a:r>
            <a:endParaRPr lang="x-none" sz="2000" b="1" i="1" dirty="0">
              <a:solidFill>
                <a:srgbClr val="000090"/>
              </a:solidFill>
            </a:endParaRPr>
          </a:p>
        </p:txBody>
      </p:sp>
      <p:sp>
        <p:nvSpPr>
          <p:cNvPr id="36867" name="Date Placeholder 3">
            <a:extLst>
              <a:ext uri="{FF2B5EF4-FFF2-40B4-BE49-F238E27FC236}">
                <a16:creationId xmlns:a16="http://schemas.microsoft.com/office/drawing/2014/main" xmlns="" id="{E92F06C0-71B1-486C-87BE-5673B810C3CB}"/>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99FF"/>
              </a:buClr>
              <a:buSzPct val="70000"/>
              <a:buFont typeface="Wingdings" panose="05000000000000000000" pitchFamily="2" charset="2"/>
              <a:buChar char="q"/>
              <a:defRPr sz="2600">
                <a:solidFill>
                  <a:schemeClr val="tx1"/>
                </a:solidFill>
                <a:latin typeface="Arial" panose="020B0604020202020204" pitchFamily="34" charset="0"/>
              </a:defRPr>
            </a:lvl1pPr>
            <a:lvl2pPr marL="742950" indent="-285750">
              <a:spcBef>
                <a:spcPct val="20000"/>
              </a:spcBef>
              <a:buClr>
                <a:srgbClr val="0099FF"/>
              </a:buClr>
              <a:buSzPct val="70000"/>
              <a:buFont typeface="Wingdings" panose="05000000000000000000" pitchFamily="2" charset="2"/>
              <a:buChar char="Ø"/>
              <a:defRPr sz="2200">
                <a:solidFill>
                  <a:schemeClr val="tx1"/>
                </a:solidFill>
                <a:latin typeface="Arial" panose="020B0604020202020204" pitchFamily="34" charset="0"/>
              </a:defRPr>
            </a:lvl2pPr>
            <a:lvl3pPr marL="1143000" indent="-228600">
              <a:spcBef>
                <a:spcPct val="20000"/>
              </a:spcBef>
              <a:buClr>
                <a:srgbClr val="0099FF"/>
              </a:buClr>
              <a:buSzPct val="65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fld id="{7947D4D3-DEF9-4B95-B204-1F150C37BC37}" type="datetime4">
              <a:rPr lang="en-US" altLang="en-US" sz="1200" smtClean="0">
                <a:latin typeface="Verdana" panose="020B0604030504040204" pitchFamily="34" charset="0"/>
              </a:rPr>
              <a:pPr>
                <a:spcBef>
                  <a:spcPct val="0"/>
                </a:spcBef>
                <a:buClrTx/>
                <a:buSzTx/>
                <a:buFontTx/>
                <a:buNone/>
              </a:pPr>
              <a:t>November 25, 2020</a:t>
            </a:fld>
            <a:endParaRPr lang="en-US" altLang="en-US" sz="1200">
              <a:latin typeface="Verdana" panose="020B0604030504040204" pitchFamily="34" charset="0"/>
            </a:endParaRPr>
          </a:p>
        </p:txBody>
      </p:sp>
      <p:sp>
        <p:nvSpPr>
          <p:cNvPr id="36868" name="Footer Placeholder 4">
            <a:extLst>
              <a:ext uri="{FF2B5EF4-FFF2-40B4-BE49-F238E27FC236}">
                <a16:creationId xmlns:a16="http://schemas.microsoft.com/office/drawing/2014/main" xmlns="" id="{469CE79C-0EAC-4324-9278-0D2B67544511}"/>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99FF"/>
              </a:buClr>
              <a:buSzPct val="70000"/>
              <a:buFont typeface="Wingdings" panose="05000000000000000000" pitchFamily="2" charset="2"/>
              <a:buChar char="q"/>
              <a:defRPr sz="2600">
                <a:solidFill>
                  <a:schemeClr val="tx1"/>
                </a:solidFill>
                <a:latin typeface="Arial" panose="020B0604020202020204" pitchFamily="34" charset="0"/>
              </a:defRPr>
            </a:lvl1pPr>
            <a:lvl2pPr marL="742950" indent="-285750">
              <a:spcBef>
                <a:spcPct val="20000"/>
              </a:spcBef>
              <a:buClr>
                <a:srgbClr val="0099FF"/>
              </a:buClr>
              <a:buSzPct val="70000"/>
              <a:buFont typeface="Wingdings" panose="05000000000000000000" pitchFamily="2" charset="2"/>
              <a:buChar char="Ø"/>
              <a:defRPr sz="2200">
                <a:solidFill>
                  <a:schemeClr val="tx1"/>
                </a:solidFill>
                <a:latin typeface="Arial" panose="020B0604020202020204" pitchFamily="34" charset="0"/>
              </a:defRPr>
            </a:lvl2pPr>
            <a:lvl3pPr marL="1143000" indent="-228600">
              <a:spcBef>
                <a:spcPct val="20000"/>
              </a:spcBef>
              <a:buClr>
                <a:srgbClr val="0099FF"/>
              </a:buClr>
              <a:buSzPct val="65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r>
              <a:rPr lang="en-US" altLang="en-US" sz="1000">
                <a:latin typeface="Verdana" panose="020B0604030504040204" pitchFamily="34" charset="0"/>
              </a:rPr>
              <a:t>National Institute of Statistics of Rwanda</a:t>
            </a:r>
          </a:p>
        </p:txBody>
      </p:sp>
      <p:sp>
        <p:nvSpPr>
          <p:cNvPr id="36869" name="Slide Number Placeholder 5">
            <a:extLst>
              <a:ext uri="{FF2B5EF4-FFF2-40B4-BE49-F238E27FC236}">
                <a16:creationId xmlns:a16="http://schemas.microsoft.com/office/drawing/2014/main" xmlns="" id="{14BAA500-33C4-41F0-BFBF-94347236C890}"/>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99FF"/>
              </a:buClr>
              <a:buSzPct val="70000"/>
              <a:buFont typeface="Wingdings" panose="05000000000000000000" pitchFamily="2" charset="2"/>
              <a:buChar char="q"/>
              <a:defRPr sz="2600">
                <a:solidFill>
                  <a:schemeClr val="tx1"/>
                </a:solidFill>
                <a:latin typeface="Arial" panose="020B0604020202020204" pitchFamily="34" charset="0"/>
              </a:defRPr>
            </a:lvl1pPr>
            <a:lvl2pPr marL="742950" indent="-285750">
              <a:spcBef>
                <a:spcPct val="20000"/>
              </a:spcBef>
              <a:buClr>
                <a:srgbClr val="0099FF"/>
              </a:buClr>
              <a:buSzPct val="70000"/>
              <a:buFont typeface="Wingdings" panose="05000000000000000000" pitchFamily="2" charset="2"/>
              <a:buChar char="Ø"/>
              <a:defRPr sz="2200">
                <a:solidFill>
                  <a:schemeClr val="tx1"/>
                </a:solidFill>
                <a:latin typeface="Arial" panose="020B0604020202020204" pitchFamily="34" charset="0"/>
              </a:defRPr>
            </a:lvl2pPr>
            <a:lvl3pPr marL="1143000" indent="-228600">
              <a:spcBef>
                <a:spcPct val="20000"/>
              </a:spcBef>
              <a:buClr>
                <a:srgbClr val="0099FF"/>
              </a:buClr>
              <a:buSzPct val="65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fld id="{0358A554-ECA9-4C7A-907F-4D0FC7A4141B}" type="slidenum">
              <a:rPr lang="en-US" altLang="en-US" sz="1200">
                <a:latin typeface="Verdana" panose="020B0604030504040204" pitchFamily="34" charset="0"/>
              </a:rPr>
              <a:pPr>
                <a:spcBef>
                  <a:spcPct val="0"/>
                </a:spcBef>
                <a:buClrTx/>
                <a:buSzTx/>
                <a:buFontTx/>
                <a:buNone/>
              </a:pPr>
              <a:t>17</a:t>
            </a:fld>
            <a:endParaRPr lang="en-US" altLang="en-US" sz="1200">
              <a:latin typeface="Verdana" panose="020B0604030504040204"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39" name="Date Placeholder 4">
            <a:extLst>
              <a:ext uri="{FF2B5EF4-FFF2-40B4-BE49-F238E27FC236}">
                <a16:creationId xmlns:a16="http://schemas.microsoft.com/office/drawing/2014/main" xmlns="" id="{FA3901EA-DB76-471F-B223-8529D900EB39}"/>
              </a:ext>
            </a:extLst>
          </p:cNvPr>
          <p:cNvSpPr>
            <a:spLocks noGrp="1" noChangeArrowheads="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99FF"/>
              </a:buClr>
              <a:buSzPct val="70000"/>
              <a:buFont typeface="Wingdings" panose="05000000000000000000" pitchFamily="2" charset="2"/>
              <a:buChar char="q"/>
              <a:defRPr sz="2600">
                <a:solidFill>
                  <a:schemeClr val="tx1"/>
                </a:solidFill>
                <a:latin typeface="Arial" panose="020B0604020202020204" pitchFamily="34" charset="0"/>
              </a:defRPr>
            </a:lvl1pPr>
            <a:lvl2pPr marL="742950" indent="-285750">
              <a:spcBef>
                <a:spcPct val="20000"/>
              </a:spcBef>
              <a:buClr>
                <a:srgbClr val="0099FF"/>
              </a:buClr>
              <a:buSzPct val="70000"/>
              <a:buFont typeface="Wingdings" panose="05000000000000000000" pitchFamily="2" charset="2"/>
              <a:buChar char="Ø"/>
              <a:defRPr sz="2200">
                <a:solidFill>
                  <a:schemeClr val="tx1"/>
                </a:solidFill>
                <a:latin typeface="Arial" panose="020B0604020202020204" pitchFamily="34" charset="0"/>
              </a:defRPr>
            </a:lvl2pPr>
            <a:lvl3pPr marL="1143000" indent="-228600">
              <a:spcBef>
                <a:spcPct val="20000"/>
              </a:spcBef>
              <a:buClr>
                <a:srgbClr val="0099FF"/>
              </a:buClr>
              <a:buSzPct val="65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fld id="{1A90459A-8B4E-4199-9378-9963D941504C}" type="datetime4">
              <a:rPr lang="en-US" altLang="en-US" sz="1200" smtClean="0">
                <a:latin typeface="Verdana" panose="020B0604030504040204" pitchFamily="34" charset="0"/>
              </a:rPr>
              <a:pPr>
                <a:spcBef>
                  <a:spcPct val="0"/>
                </a:spcBef>
                <a:buClrTx/>
                <a:buSzTx/>
                <a:buFontTx/>
                <a:buNone/>
              </a:pPr>
              <a:t>December 2, 2020</a:t>
            </a:fld>
            <a:endParaRPr lang="en-US" altLang="en-US" sz="1200">
              <a:latin typeface="Verdana" panose="020B0604030504040204" pitchFamily="34" charset="0"/>
            </a:endParaRPr>
          </a:p>
        </p:txBody>
      </p:sp>
      <p:sp>
        <p:nvSpPr>
          <p:cNvPr id="8240" name="Footer Placeholder 5">
            <a:extLst>
              <a:ext uri="{FF2B5EF4-FFF2-40B4-BE49-F238E27FC236}">
                <a16:creationId xmlns:a16="http://schemas.microsoft.com/office/drawing/2014/main" xmlns="" id="{D1906A2C-9E20-4656-B617-363E711220D6}"/>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99FF"/>
              </a:buClr>
              <a:buSzPct val="70000"/>
              <a:buFont typeface="Wingdings" panose="05000000000000000000" pitchFamily="2" charset="2"/>
              <a:buChar char="q"/>
              <a:defRPr sz="2600">
                <a:solidFill>
                  <a:schemeClr val="tx1"/>
                </a:solidFill>
                <a:latin typeface="Arial" panose="020B0604020202020204" pitchFamily="34" charset="0"/>
              </a:defRPr>
            </a:lvl1pPr>
            <a:lvl2pPr marL="742950" indent="-285750">
              <a:spcBef>
                <a:spcPct val="20000"/>
              </a:spcBef>
              <a:buClr>
                <a:srgbClr val="0099FF"/>
              </a:buClr>
              <a:buSzPct val="70000"/>
              <a:buFont typeface="Wingdings" panose="05000000000000000000" pitchFamily="2" charset="2"/>
              <a:buChar char="Ø"/>
              <a:defRPr sz="2200">
                <a:solidFill>
                  <a:schemeClr val="tx1"/>
                </a:solidFill>
                <a:latin typeface="Arial" panose="020B0604020202020204" pitchFamily="34" charset="0"/>
              </a:defRPr>
            </a:lvl2pPr>
            <a:lvl3pPr marL="1143000" indent="-228600">
              <a:spcBef>
                <a:spcPct val="20000"/>
              </a:spcBef>
              <a:buClr>
                <a:srgbClr val="0099FF"/>
              </a:buClr>
              <a:buSzPct val="65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r>
              <a:rPr lang="en-US" altLang="en-US" sz="1000">
                <a:latin typeface="Verdana" panose="020B0604030504040204" pitchFamily="34" charset="0"/>
              </a:rPr>
              <a:t>National Institute of Statistics of Rwanda</a:t>
            </a:r>
          </a:p>
        </p:txBody>
      </p:sp>
      <p:sp>
        <p:nvSpPr>
          <p:cNvPr id="8241" name="Slide Number Placeholder 6">
            <a:extLst>
              <a:ext uri="{FF2B5EF4-FFF2-40B4-BE49-F238E27FC236}">
                <a16:creationId xmlns:a16="http://schemas.microsoft.com/office/drawing/2014/main" xmlns="" id="{261BED25-16E3-4482-8AE5-B3D42CC713A1}"/>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99FF"/>
              </a:buClr>
              <a:buSzPct val="70000"/>
              <a:buFont typeface="Wingdings" panose="05000000000000000000" pitchFamily="2" charset="2"/>
              <a:buChar char="q"/>
              <a:defRPr sz="2600">
                <a:solidFill>
                  <a:schemeClr val="tx1"/>
                </a:solidFill>
                <a:latin typeface="Arial" panose="020B0604020202020204" pitchFamily="34" charset="0"/>
              </a:defRPr>
            </a:lvl1pPr>
            <a:lvl2pPr marL="742950" indent="-285750">
              <a:spcBef>
                <a:spcPct val="20000"/>
              </a:spcBef>
              <a:buClr>
                <a:srgbClr val="0099FF"/>
              </a:buClr>
              <a:buSzPct val="70000"/>
              <a:buFont typeface="Wingdings" panose="05000000000000000000" pitchFamily="2" charset="2"/>
              <a:buChar char="Ø"/>
              <a:defRPr sz="2200">
                <a:solidFill>
                  <a:schemeClr val="tx1"/>
                </a:solidFill>
                <a:latin typeface="Arial" panose="020B0604020202020204" pitchFamily="34" charset="0"/>
              </a:defRPr>
            </a:lvl2pPr>
            <a:lvl3pPr marL="1143000" indent="-228600">
              <a:spcBef>
                <a:spcPct val="20000"/>
              </a:spcBef>
              <a:buClr>
                <a:srgbClr val="0099FF"/>
              </a:buClr>
              <a:buSzPct val="65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fld id="{79A73B12-E1EA-468D-9DF4-405A1505B5D5}" type="slidenum">
              <a:rPr lang="en-US" altLang="en-US" sz="1200">
                <a:latin typeface="Verdana" panose="020B0604030504040204" pitchFamily="34" charset="0"/>
              </a:rPr>
              <a:pPr>
                <a:spcBef>
                  <a:spcPct val="0"/>
                </a:spcBef>
                <a:buClrTx/>
                <a:buSzTx/>
                <a:buFontTx/>
                <a:buNone/>
              </a:pPr>
              <a:t>2</a:t>
            </a:fld>
            <a:endParaRPr lang="en-US" altLang="en-US" sz="1200">
              <a:latin typeface="Verdana" panose="020B0604030504040204" pitchFamily="34" charset="0"/>
            </a:endParaRPr>
          </a:p>
        </p:txBody>
      </p:sp>
      <p:pic>
        <p:nvPicPr>
          <p:cNvPr id="2" name="Picture 1"/>
          <p:cNvPicPr>
            <a:picLocks noChangeAspect="1"/>
          </p:cNvPicPr>
          <p:nvPr/>
        </p:nvPicPr>
        <p:blipFill rotWithShape="1">
          <a:blip r:embed="rId3"/>
          <a:srcRect l="1790" t="2148" r="2273" b="2046"/>
          <a:stretch/>
        </p:blipFill>
        <p:spPr>
          <a:xfrm>
            <a:off x="3276600" y="3124200"/>
            <a:ext cx="2113464" cy="2743200"/>
          </a:xfrm>
          <a:prstGeom prst="rect">
            <a:avLst/>
          </a:prstGeom>
        </p:spPr>
      </p:pic>
      <p:pic>
        <p:nvPicPr>
          <p:cNvPr id="3" name="Picture 2"/>
          <p:cNvPicPr>
            <a:picLocks noChangeAspect="1"/>
          </p:cNvPicPr>
          <p:nvPr/>
        </p:nvPicPr>
        <p:blipFill>
          <a:blip r:embed="rId4"/>
          <a:stretch>
            <a:fillRect/>
          </a:stretch>
        </p:blipFill>
        <p:spPr>
          <a:xfrm>
            <a:off x="838200" y="3124200"/>
            <a:ext cx="2286000" cy="2743200"/>
          </a:xfrm>
          <a:prstGeom prst="rect">
            <a:avLst/>
          </a:prstGeom>
        </p:spPr>
      </p:pic>
      <p:pic>
        <p:nvPicPr>
          <p:cNvPr id="4" name="Picture 3"/>
          <p:cNvPicPr>
            <a:picLocks noChangeAspect="1"/>
          </p:cNvPicPr>
          <p:nvPr/>
        </p:nvPicPr>
        <p:blipFill>
          <a:blip r:embed="rId5"/>
          <a:stretch>
            <a:fillRect/>
          </a:stretch>
        </p:blipFill>
        <p:spPr>
          <a:xfrm>
            <a:off x="5638800" y="228600"/>
            <a:ext cx="2266293" cy="2743200"/>
          </a:xfrm>
          <a:prstGeom prst="rect">
            <a:avLst/>
          </a:prstGeom>
        </p:spPr>
      </p:pic>
      <p:pic>
        <p:nvPicPr>
          <p:cNvPr id="5" name="Picture 4"/>
          <p:cNvPicPr>
            <a:picLocks/>
          </p:cNvPicPr>
          <p:nvPr/>
        </p:nvPicPr>
        <p:blipFill>
          <a:blip r:embed="rId6"/>
          <a:stretch>
            <a:fillRect/>
          </a:stretch>
        </p:blipFill>
        <p:spPr>
          <a:xfrm>
            <a:off x="838200" y="228600"/>
            <a:ext cx="2286000" cy="2743200"/>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3382724958"/>
              </p:ext>
            </p:extLst>
          </p:nvPr>
        </p:nvGraphicFramePr>
        <p:xfrm>
          <a:off x="4559300" y="3416300"/>
          <a:ext cx="25400" cy="25400"/>
        </p:xfrm>
        <a:graphic>
          <a:graphicData uri="http://schemas.openxmlformats.org/presentationml/2006/ole">
            <mc:AlternateContent xmlns:mc="http://schemas.openxmlformats.org/markup-compatibility/2006">
              <mc:Choice xmlns:v="urn:schemas-microsoft-com:vml" Requires="v">
                <p:oleObj spid="_x0000_s9259" r:id="rId7" imgW="25400" imgH="25400" progId="">
                  <p:embed/>
                </p:oleObj>
              </mc:Choice>
              <mc:Fallback>
                <p:oleObj r:id="rId7" imgW="25400" imgH="25400" progId="">
                  <p:embed/>
                  <p:pic>
                    <p:nvPicPr>
                      <p:cNvPr id="0" name=""/>
                      <p:cNvPicPr/>
                      <p:nvPr/>
                    </p:nvPicPr>
                    <p:blipFill>
                      <a:blip r:embed="rId8"/>
                      <a:stretch>
                        <a:fillRect/>
                      </a:stretch>
                    </p:blipFill>
                    <p:spPr>
                      <a:xfrm>
                        <a:off x="4559300" y="3416300"/>
                        <a:ext cx="25400" cy="254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801642318"/>
              </p:ext>
            </p:extLst>
          </p:nvPr>
        </p:nvGraphicFramePr>
        <p:xfrm>
          <a:off x="4559300" y="3416300"/>
          <a:ext cx="25400" cy="25400"/>
        </p:xfrm>
        <a:graphic>
          <a:graphicData uri="http://schemas.openxmlformats.org/presentationml/2006/ole">
            <mc:AlternateContent xmlns:mc="http://schemas.openxmlformats.org/markup-compatibility/2006">
              <mc:Choice xmlns:v="urn:schemas-microsoft-com:vml" Requires="v">
                <p:oleObj spid="_x0000_s9260" r:id="rId9" imgW="25400" imgH="25400" progId="">
                  <p:embed/>
                </p:oleObj>
              </mc:Choice>
              <mc:Fallback>
                <p:oleObj r:id="rId9" imgW="25400" imgH="25400" progId="">
                  <p:embed/>
                  <p:pic>
                    <p:nvPicPr>
                      <p:cNvPr id="0" name=""/>
                      <p:cNvPicPr/>
                      <p:nvPr/>
                    </p:nvPicPr>
                    <p:blipFill>
                      <a:blip r:embed="rId10"/>
                      <a:stretch>
                        <a:fillRect/>
                      </a:stretch>
                    </p:blipFill>
                    <p:spPr>
                      <a:xfrm>
                        <a:off x="4559300" y="3416300"/>
                        <a:ext cx="25400" cy="25400"/>
                      </a:xfrm>
                      <a:prstGeom prst="rect">
                        <a:avLst/>
                      </a:prstGeom>
                    </p:spPr>
                  </p:pic>
                </p:oleObj>
              </mc:Fallback>
            </mc:AlternateContent>
          </a:graphicData>
        </a:graphic>
      </p:graphicFrame>
      <p:pic>
        <p:nvPicPr>
          <p:cNvPr id="9" name="Picture 8"/>
          <p:cNvPicPr>
            <a:picLocks noChangeAspect="1"/>
          </p:cNvPicPr>
          <p:nvPr/>
        </p:nvPicPr>
        <p:blipFill>
          <a:blip r:embed="rId11"/>
          <a:stretch>
            <a:fillRect/>
          </a:stretch>
        </p:blipFill>
        <p:spPr>
          <a:xfrm>
            <a:off x="3276600" y="228600"/>
            <a:ext cx="2133600" cy="2743200"/>
          </a:xfrm>
          <a:prstGeom prst="rect">
            <a:avLst/>
          </a:prstGeom>
        </p:spPr>
      </p:pic>
      <p:pic>
        <p:nvPicPr>
          <p:cNvPr id="10" name="Picture 9"/>
          <p:cNvPicPr>
            <a:picLocks noChangeAspect="1"/>
          </p:cNvPicPr>
          <p:nvPr/>
        </p:nvPicPr>
        <p:blipFill>
          <a:blip r:embed="rId12"/>
          <a:stretch>
            <a:fillRect/>
          </a:stretch>
        </p:blipFill>
        <p:spPr>
          <a:xfrm>
            <a:off x="5638800" y="3124200"/>
            <a:ext cx="2286000" cy="2743200"/>
          </a:xfrm>
          <a:prstGeom prst="rect">
            <a:avLst/>
          </a:prstGeom>
          <a:ln>
            <a:solidFill>
              <a:srgbClr val="341A2B"/>
            </a:solidFill>
          </a:ln>
        </p:spPr>
      </p:pic>
    </p:spTree>
    <p:extLst>
      <p:ext uri="{BB962C8B-B14F-4D97-AF65-F5344CB8AC3E}">
        <p14:creationId xmlns:p14="http://schemas.microsoft.com/office/powerpoint/2010/main" val="95534048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B8A51BA-6C90-4938-BC9B-AC3EEC0AA365}"/>
              </a:ext>
            </a:extLst>
          </p:cNvPr>
          <p:cNvSpPr>
            <a:spLocks noGrp="1"/>
          </p:cNvSpPr>
          <p:nvPr>
            <p:ph idx="1"/>
          </p:nvPr>
        </p:nvSpPr>
        <p:spPr>
          <a:xfrm>
            <a:off x="457200" y="381000"/>
            <a:ext cx="8534400" cy="6324600"/>
          </a:xfrm>
        </p:spPr>
        <p:txBody>
          <a:bodyPr/>
          <a:lstStyle/>
          <a:p>
            <a:pPr marL="0" indent="0" algn="just">
              <a:buNone/>
            </a:pPr>
            <a:endParaRPr lang="en-US" sz="2000" b="1"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0" indent="0" algn="just">
              <a:buNone/>
            </a:pPr>
            <a:endParaRPr lang="en-US" sz="2000" b="1" dirty="0">
              <a:latin typeface="Arial" panose="020B0604020202020204" pitchFamily="34" charset="0"/>
              <a:ea typeface="Times New Roman" panose="02020603050405020304" pitchFamily="18" charset="0"/>
              <a:cs typeface="Times New Roman" panose="02020603050405020304" pitchFamily="18" charset="0"/>
            </a:endParaRPr>
          </a:p>
          <a:p>
            <a:pPr algn="just">
              <a:buFont typeface="Lucida Grande"/>
              <a:buChar char="⇾"/>
            </a:pPr>
            <a:r>
              <a:rPr lang="en-US" sz="2400" b="1" i="1" dirty="0">
                <a:latin typeface="Arial" panose="020B0604020202020204" pitchFamily="34" charset="0"/>
                <a:ea typeface="Times New Roman" panose="02020603050405020304" pitchFamily="18" charset="0"/>
                <a:cs typeface="Times New Roman" panose="02020603050405020304" pitchFamily="18" charset="0"/>
              </a:rPr>
              <a:t>The Demographic and Health Survey among the most important surveys.</a:t>
            </a:r>
          </a:p>
          <a:p>
            <a:pPr marL="0" indent="0" algn="just">
              <a:buNone/>
            </a:pPr>
            <a:endParaRPr lang="en-US" sz="2400" b="1" i="1" dirty="0">
              <a:latin typeface="Arial" panose="020B0604020202020204" pitchFamily="34" charset="0"/>
              <a:ea typeface="Times New Roman" panose="02020603050405020304" pitchFamily="18" charset="0"/>
              <a:cs typeface="Times New Roman" panose="02020603050405020304" pitchFamily="18" charset="0"/>
            </a:endParaRPr>
          </a:p>
          <a:p>
            <a:pPr algn="just">
              <a:buFont typeface="Lucida Grande"/>
              <a:buChar char="⇾"/>
            </a:pPr>
            <a:r>
              <a:rPr lang="en-US" sz="2400" b="1" i="1" dirty="0">
                <a:latin typeface="Arial" panose="020B0604020202020204" pitchFamily="34" charset="0"/>
                <a:ea typeface="Times New Roman" panose="02020603050405020304" pitchFamily="18" charset="0"/>
                <a:cs typeface="Times New Roman" panose="02020603050405020304" pitchFamily="18" charset="0"/>
              </a:rPr>
              <a:t>Focus: </a:t>
            </a:r>
            <a:r>
              <a:rPr lang="en-US" sz="2400" b="1" i="1" dirty="0">
                <a:latin typeface="Arial" panose="020B0604020202020204" pitchFamily="34" charset="0"/>
                <a:ea typeface="Times New Roman" panose="02020603050405020304" pitchFamily="18" charset="0"/>
                <a:cs typeface="Times New Roman" panose="02020603050405020304" pitchFamily="18" charset="0"/>
              </a:rPr>
              <a:t>H</a:t>
            </a:r>
            <a:r>
              <a:rPr lang="en-US" sz="2400" b="1" i="1" dirty="0">
                <a:latin typeface="Arial" panose="020B0604020202020204" pitchFamily="34" charset="0"/>
                <a:ea typeface="Times New Roman" panose="02020603050405020304" pitchFamily="18" charset="0"/>
                <a:cs typeface="Times New Roman" panose="02020603050405020304" pitchFamily="18" charset="0"/>
              </a:rPr>
              <a:t>ealth services, health outcomes and key </a:t>
            </a:r>
            <a:r>
              <a:rPr lang="en-US" sz="2400" b="1" i="1" dirty="0" smtClean="0">
                <a:latin typeface="Arial" panose="020B0604020202020204" pitchFamily="34" charset="0"/>
                <a:ea typeface="Times New Roman" panose="02020603050405020304" pitchFamily="18" charset="0"/>
                <a:cs typeface="Times New Roman" panose="02020603050405020304" pitchFamily="18" charset="0"/>
              </a:rPr>
              <a:t>demographics.</a:t>
            </a:r>
            <a:endParaRPr lang="en-US" sz="2400" b="1" i="1" dirty="0">
              <a:latin typeface="Arial" panose="020B0604020202020204" pitchFamily="34" charset="0"/>
              <a:ea typeface="Times New Roman" panose="02020603050405020304" pitchFamily="18" charset="0"/>
              <a:cs typeface="Times New Roman" panose="02020603050405020304" pitchFamily="18" charset="0"/>
            </a:endParaRPr>
          </a:p>
          <a:p>
            <a:pPr marL="0" indent="0" algn="just">
              <a:buNone/>
            </a:pPr>
            <a:endParaRPr lang="en-US" sz="2400" b="1" i="1" dirty="0">
              <a:latin typeface="Arial" panose="020B0604020202020204" pitchFamily="34" charset="0"/>
              <a:ea typeface="Times New Roman" panose="02020603050405020304" pitchFamily="18" charset="0"/>
              <a:cs typeface="Times New Roman" panose="02020603050405020304" pitchFamily="18" charset="0"/>
            </a:endParaRPr>
          </a:p>
          <a:p>
            <a:pPr algn="just">
              <a:buFont typeface="Lucida Grande"/>
              <a:buChar char="⇾"/>
            </a:pPr>
            <a:r>
              <a:rPr lang="en-US" sz="2400" b="1" i="1" dirty="0">
                <a:latin typeface="Arial" panose="020B0604020202020204" pitchFamily="34" charset="0"/>
                <a:ea typeface="Times New Roman" panose="02020603050405020304" pitchFamily="18" charset="0"/>
                <a:cs typeface="Times New Roman" panose="02020603050405020304" pitchFamily="18" charset="0"/>
              </a:rPr>
              <a:t>Very high response </a:t>
            </a:r>
            <a:r>
              <a:rPr lang="en-US" sz="2400" b="1" i="1" dirty="0" smtClean="0">
                <a:latin typeface="Arial" panose="020B0604020202020204" pitchFamily="34" charset="0"/>
                <a:ea typeface="Times New Roman" panose="02020603050405020304" pitchFamily="18" charset="0"/>
                <a:cs typeface="Times New Roman" panose="02020603050405020304" pitchFamily="18" charset="0"/>
              </a:rPr>
              <a:t>rates.</a:t>
            </a:r>
            <a:endParaRPr lang="en-US" sz="2400" b="1" i="1" dirty="0">
              <a:latin typeface="Arial" panose="020B0604020202020204" pitchFamily="34" charset="0"/>
              <a:ea typeface="Times New Roman" panose="02020603050405020304" pitchFamily="18" charset="0"/>
              <a:cs typeface="Times New Roman" panose="02020603050405020304" pitchFamily="18" charset="0"/>
            </a:endParaRPr>
          </a:p>
          <a:p>
            <a:pPr marL="0" indent="0" algn="just">
              <a:buNone/>
            </a:pPr>
            <a:endParaRPr lang="en-US" sz="2000" b="1" i="1" dirty="0" smtClean="0">
              <a:effectLst/>
              <a:latin typeface="Arial" panose="020B0604020202020204" pitchFamily="34" charset="0"/>
              <a:ea typeface="Times New Roman" panose="02020603050405020304" pitchFamily="18" charset="0"/>
              <a:cs typeface="Times New Roman" panose="02020603050405020304" pitchFamily="18" charset="0"/>
            </a:endParaRPr>
          </a:p>
          <a:p>
            <a:pPr lvl="2" algn="just">
              <a:buFont typeface="Lucida Grande"/>
              <a:buChar char="⇾"/>
            </a:pPr>
            <a:r>
              <a:rPr lang="en-US" sz="2200" b="1" i="1" dirty="0" smtClean="0">
                <a:latin typeface="Arial" panose="020B0604020202020204" pitchFamily="34" charset="0"/>
                <a:ea typeface="Times New Roman" panose="02020603050405020304" pitchFamily="18" charset="0"/>
                <a:cs typeface="Times New Roman" panose="02020603050405020304" pitchFamily="18" charset="0"/>
              </a:rPr>
              <a:t>Female response rate 99.7%.</a:t>
            </a:r>
          </a:p>
          <a:p>
            <a:pPr lvl="2" algn="just">
              <a:buFont typeface="Lucida Grande"/>
              <a:buChar char="⇾"/>
            </a:pPr>
            <a:endParaRPr lang="en-US" sz="2200" b="1" i="1" dirty="0" smtClean="0">
              <a:latin typeface="Arial" panose="020B0604020202020204" pitchFamily="34" charset="0"/>
              <a:ea typeface="Times New Roman" panose="02020603050405020304" pitchFamily="18" charset="0"/>
              <a:cs typeface="Times New Roman" panose="02020603050405020304" pitchFamily="18" charset="0"/>
            </a:endParaRPr>
          </a:p>
          <a:p>
            <a:pPr lvl="2" algn="just">
              <a:buFont typeface="Lucida Grande"/>
              <a:buChar char="⇾"/>
            </a:pPr>
            <a:r>
              <a:rPr lang="en-US" sz="2200" b="1" i="1" dirty="0" smtClean="0">
                <a:latin typeface="Arial" panose="020B0604020202020204" pitchFamily="34" charset="0"/>
                <a:ea typeface="Times New Roman" panose="02020603050405020304" pitchFamily="18" charset="0"/>
                <a:cs typeface="Times New Roman" panose="02020603050405020304" pitchFamily="18" charset="0"/>
              </a:rPr>
              <a:t>Male response rate 99.5%.</a:t>
            </a:r>
            <a:endParaRPr lang="en-US" sz="2200" b="1" i="1" dirty="0"/>
          </a:p>
        </p:txBody>
      </p:sp>
      <p:sp>
        <p:nvSpPr>
          <p:cNvPr id="6" name="Slide Number Placeholder 5">
            <a:extLst>
              <a:ext uri="{FF2B5EF4-FFF2-40B4-BE49-F238E27FC236}">
                <a16:creationId xmlns:a16="http://schemas.microsoft.com/office/drawing/2014/main" xmlns="" id="{6E544FC1-104A-46FA-A2D4-5D1DFEBC693A}"/>
              </a:ext>
            </a:extLst>
          </p:cNvPr>
          <p:cNvSpPr>
            <a:spLocks noGrp="1"/>
          </p:cNvSpPr>
          <p:nvPr>
            <p:ph type="sldNum" sz="quarter" idx="12"/>
          </p:nvPr>
        </p:nvSpPr>
        <p:spPr/>
        <p:txBody>
          <a:bodyPr/>
          <a:lstStyle/>
          <a:p>
            <a:fld id="{E30CD717-77E6-40E5-A32D-4F93D6708B71}" type="slidenum">
              <a:rPr lang="en-US" altLang="en-US" smtClean="0"/>
              <a:pPr/>
              <a:t>3</a:t>
            </a:fld>
            <a:endParaRPr lang="en-US" altLang="en-US"/>
          </a:p>
        </p:txBody>
      </p:sp>
    </p:spTree>
    <p:extLst>
      <p:ext uri="{BB962C8B-B14F-4D97-AF65-F5344CB8AC3E}">
        <p14:creationId xmlns:p14="http://schemas.microsoft.com/office/powerpoint/2010/main" val="400958076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Date Placeholder 3">
            <a:extLst>
              <a:ext uri="{FF2B5EF4-FFF2-40B4-BE49-F238E27FC236}">
                <a16:creationId xmlns:a16="http://schemas.microsoft.com/office/drawing/2014/main" xmlns="" id="{345786E8-8517-4E5A-8816-97613416D222}"/>
              </a:ext>
            </a:extLst>
          </p:cNvPr>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99FF"/>
              </a:buClr>
              <a:buSzPct val="70000"/>
              <a:buFont typeface="Wingdings" panose="05000000000000000000" pitchFamily="2" charset="2"/>
              <a:buChar char="q"/>
              <a:defRPr sz="2600">
                <a:solidFill>
                  <a:schemeClr val="tx1"/>
                </a:solidFill>
                <a:latin typeface="Arial" panose="020B0604020202020204" pitchFamily="34" charset="0"/>
              </a:defRPr>
            </a:lvl1pPr>
            <a:lvl2pPr marL="742950" indent="-285750">
              <a:spcBef>
                <a:spcPct val="20000"/>
              </a:spcBef>
              <a:buClr>
                <a:srgbClr val="0099FF"/>
              </a:buClr>
              <a:buSzPct val="70000"/>
              <a:buFont typeface="Wingdings" panose="05000000000000000000" pitchFamily="2" charset="2"/>
              <a:buChar char="Ø"/>
              <a:defRPr sz="2200">
                <a:solidFill>
                  <a:schemeClr val="tx1"/>
                </a:solidFill>
                <a:latin typeface="Arial" panose="020B0604020202020204" pitchFamily="34" charset="0"/>
              </a:defRPr>
            </a:lvl2pPr>
            <a:lvl3pPr marL="1143000" indent="-228600">
              <a:spcBef>
                <a:spcPct val="20000"/>
              </a:spcBef>
              <a:buClr>
                <a:srgbClr val="0099FF"/>
              </a:buClr>
              <a:buSzPct val="65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fld id="{B5F1BB82-E241-4C6B-A772-2F499DA58F83}" type="datetime4">
              <a:rPr lang="en-US" altLang="en-US" sz="1200" smtClean="0">
                <a:latin typeface="Verdana" panose="020B0604030504040204" pitchFamily="34" charset="0"/>
              </a:rPr>
              <a:pPr>
                <a:spcBef>
                  <a:spcPct val="0"/>
                </a:spcBef>
                <a:buClrTx/>
                <a:buSzTx/>
                <a:buFontTx/>
                <a:buNone/>
              </a:pPr>
              <a:t>November 27, 2020</a:t>
            </a:fld>
            <a:endParaRPr lang="en-US" altLang="en-US" sz="1200">
              <a:latin typeface="Verdana" panose="020B0604030504040204" pitchFamily="34" charset="0"/>
            </a:endParaRPr>
          </a:p>
        </p:txBody>
      </p:sp>
      <p:sp>
        <p:nvSpPr>
          <p:cNvPr id="25604" name="Footer Placeholder 4">
            <a:extLst>
              <a:ext uri="{FF2B5EF4-FFF2-40B4-BE49-F238E27FC236}">
                <a16:creationId xmlns:a16="http://schemas.microsoft.com/office/drawing/2014/main" xmlns="" id="{853DD741-891C-4CD3-98F8-A108E71687F7}"/>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99FF"/>
              </a:buClr>
              <a:buSzPct val="70000"/>
              <a:buFont typeface="Wingdings" panose="05000000000000000000" pitchFamily="2" charset="2"/>
              <a:buChar char="q"/>
              <a:defRPr sz="2600">
                <a:solidFill>
                  <a:schemeClr val="tx1"/>
                </a:solidFill>
                <a:latin typeface="Arial" panose="020B0604020202020204" pitchFamily="34" charset="0"/>
              </a:defRPr>
            </a:lvl1pPr>
            <a:lvl2pPr marL="742950" indent="-285750">
              <a:spcBef>
                <a:spcPct val="20000"/>
              </a:spcBef>
              <a:buClr>
                <a:srgbClr val="0099FF"/>
              </a:buClr>
              <a:buSzPct val="70000"/>
              <a:buFont typeface="Wingdings" panose="05000000000000000000" pitchFamily="2" charset="2"/>
              <a:buChar char="Ø"/>
              <a:defRPr sz="2200">
                <a:solidFill>
                  <a:schemeClr val="tx1"/>
                </a:solidFill>
                <a:latin typeface="Arial" panose="020B0604020202020204" pitchFamily="34" charset="0"/>
              </a:defRPr>
            </a:lvl2pPr>
            <a:lvl3pPr marL="1143000" indent="-228600">
              <a:spcBef>
                <a:spcPct val="20000"/>
              </a:spcBef>
              <a:buClr>
                <a:srgbClr val="0099FF"/>
              </a:buClr>
              <a:buSzPct val="65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r>
              <a:rPr lang="en-US" altLang="en-US" sz="1000">
                <a:latin typeface="Verdana" panose="020B0604030504040204" pitchFamily="34" charset="0"/>
              </a:rPr>
              <a:t>National Institute of Statistics of Rwanda</a:t>
            </a:r>
          </a:p>
        </p:txBody>
      </p:sp>
      <p:sp>
        <p:nvSpPr>
          <p:cNvPr id="25605" name="Slide Number Placeholder 5">
            <a:extLst>
              <a:ext uri="{FF2B5EF4-FFF2-40B4-BE49-F238E27FC236}">
                <a16:creationId xmlns:a16="http://schemas.microsoft.com/office/drawing/2014/main" xmlns="" id="{E2D84428-CADE-43EA-ACCD-8BED3883FBD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99FF"/>
              </a:buClr>
              <a:buSzPct val="70000"/>
              <a:buFont typeface="Wingdings" panose="05000000000000000000" pitchFamily="2" charset="2"/>
              <a:buChar char="q"/>
              <a:defRPr sz="2600">
                <a:solidFill>
                  <a:schemeClr val="tx1"/>
                </a:solidFill>
                <a:latin typeface="Arial" panose="020B0604020202020204" pitchFamily="34" charset="0"/>
              </a:defRPr>
            </a:lvl1pPr>
            <a:lvl2pPr marL="742950" indent="-285750">
              <a:spcBef>
                <a:spcPct val="20000"/>
              </a:spcBef>
              <a:buClr>
                <a:srgbClr val="0099FF"/>
              </a:buClr>
              <a:buSzPct val="70000"/>
              <a:buFont typeface="Wingdings" panose="05000000000000000000" pitchFamily="2" charset="2"/>
              <a:buChar char="Ø"/>
              <a:defRPr sz="2200">
                <a:solidFill>
                  <a:schemeClr val="tx1"/>
                </a:solidFill>
                <a:latin typeface="Arial" panose="020B0604020202020204" pitchFamily="34" charset="0"/>
              </a:defRPr>
            </a:lvl2pPr>
            <a:lvl3pPr marL="1143000" indent="-228600">
              <a:spcBef>
                <a:spcPct val="20000"/>
              </a:spcBef>
              <a:buClr>
                <a:srgbClr val="0099FF"/>
              </a:buClr>
              <a:buSzPct val="65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fld id="{44DAC025-BBD3-4797-B452-720C55FE7B83}" type="slidenum">
              <a:rPr lang="en-US" altLang="en-US" sz="1200">
                <a:latin typeface="Verdana" panose="020B0604030504040204" pitchFamily="34" charset="0"/>
              </a:rPr>
              <a:pPr>
                <a:spcBef>
                  <a:spcPct val="0"/>
                </a:spcBef>
                <a:buClrTx/>
                <a:buSzTx/>
                <a:buFontTx/>
                <a:buNone/>
              </a:pPr>
              <a:t>4</a:t>
            </a:fld>
            <a:endParaRPr lang="en-US" altLang="en-US" sz="1200">
              <a:latin typeface="Verdana" panose="020B0604030504040204" pitchFamily="34" charset="0"/>
            </a:endParaRPr>
          </a:p>
        </p:txBody>
      </p:sp>
      <p:sp>
        <p:nvSpPr>
          <p:cNvPr id="25602" name="Title 1">
            <a:extLst>
              <a:ext uri="{FF2B5EF4-FFF2-40B4-BE49-F238E27FC236}">
                <a16:creationId xmlns:a16="http://schemas.microsoft.com/office/drawing/2014/main" xmlns="" id="{4810BC38-BB6C-432E-8697-386B45CAB6EA}"/>
              </a:ext>
            </a:extLst>
          </p:cNvPr>
          <p:cNvSpPr>
            <a:spLocks noGrp="1" noChangeArrowheads="1"/>
          </p:cNvSpPr>
          <p:nvPr>
            <p:ph type="title" idx="4294967295"/>
          </p:nvPr>
        </p:nvSpPr>
        <p:spPr>
          <a:xfrm>
            <a:off x="457200" y="304800"/>
            <a:ext cx="8153400" cy="533400"/>
          </a:xfrm>
        </p:spPr>
        <p:txBody>
          <a:bodyPr/>
          <a:lstStyle/>
          <a:p>
            <a:r>
              <a:rPr lang="en-GB" altLang="en-US" sz="3000" b="1" u="sng" dirty="0" smtClean="0">
                <a:solidFill>
                  <a:srgbClr val="000090"/>
                </a:solidFill>
              </a:rPr>
              <a:t>Trends </a:t>
            </a:r>
            <a:r>
              <a:rPr lang="en-GB" altLang="en-US" sz="3000" b="1" u="sng" dirty="0">
                <a:solidFill>
                  <a:srgbClr val="000090"/>
                </a:solidFill>
              </a:rPr>
              <a:t>in </a:t>
            </a:r>
            <a:r>
              <a:rPr lang="en-GB" altLang="en-US" sz="3000" b="1" u="sng" dirty="0" smtClean="0">
                <a:solidFill>
                  <a:srgbClr val="000090"/>
                </a:solidFill>
              </a:rPr>
              <a:t>Childhood </a:t>
            </a:r>
            <a:r>
              <a:rPr lang="en-GB" altLang="en-US" sz="3000" b="1" u="sng" dirty="0">
                <a:solidFill>
                  <a:srgbClr val="000090"/>
                </a:solidFill>
              </a:rPr>
              <a:t>V</a:t>
            </a:r>
            <a:r>
              <a:rPr lang="en-GB" altLang="en-US" sz="3000" b="1" u="sng" dirty="0" smtClean="0">
                <a:solidFill>
                  <a:srgbClr val="000090"/>
                </a:solidFill>
              </a:rPr>
              <a:t>accinations</a:t>
            </a:r>
            <a:endParaRPr lang="en-US" altLang="en-US" sz="3000" b="1" u="sng" dirty="0">
              <a:solidFill>
                <a:srgbClr val="000090"/>
              </a:solidFill>
            </a:endParaRPr>
          </a:p>
        </p:txBody>
      </p:sp>
      <p:graphicFrame>
        <p:nvGraphicFramePr>
          <p:cNvPr id="7" name="Content Placeholder 6">
            <a:extLst>
              <a:ext uri="{FF2B5EF4-FFF2-40B4-BE49-F238E27FC236}">
                <a16:creationId xmlns:a16="http://schemas.microsoft.com/office/drawing/2014/main" xmlns="" id="{F606D6FB-2057-4964-AF11-D12F762A83BD}"/>
              </a:ext>
            </a:extLst>
          </p:cNvPr>
          <p:cNvGraphicFramePr>
            <a:graphicFrameLocks noGrp="1"/>
          </p:cNvGraphicFramePr>
          <p:nvPr>
            <p:ph idx="4294967295"/>
            <p:extLst>
              <p:ext uri="{D42A27DB-BD31-4B8C-83A1-F6EECF244321}">
                <p14:modId xmlns:p14="http://schemas.microsoft.com/office/powerpoint/2010/main" val="3521891237"/>
              </p:ext>
            </p:extLst>
          </p:nvPr>
        </p:nvGraphicFramePr>
        <p:xfrm>
          <a:off x="152400" y="1333500"/>
          <a:ext cx="88392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25607" name="Rectangle 1">
            <a:extLst>
              <a:ext uri="{FF2B5EF4-FFF2-40B4-BE49-F238E27FC236}">
                <a16:creationId xmlns:a16="http://schemas.microsoft.com/office/drawing/2014/main" xmlns="" id="{DDD0DF84-DC8F-4396-91F3-2F0AC154C7E0}"/>
              </a:ext>
            </a:extLst>
          </p:cNvPr>
          <p:cNvSpPr>
            <a:spLocks noChangeArrowheads="1"/>
          </p:cNvSpPr>
          <p:nvPr/>
        </p:nvSpPr>
        <p:spPr bwMode="auto">
          <a:xfrm>
            <a:off x="152400" y="914400"/>
            <a:ext cx="8610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99FF"/>
              </a:buClr>
              <a:buSzPct val="70000"/>
              <a:buFont typeface="Wingdings" panose="05000000000000000000" pitchFamily="2" charset="2"/>
              <a:buChar char="q"/>
              <a:defRPr sz="2600">
                <a:solidFill>
                  <a:schemeClr val="tx1"/>
                </a:solidFill>
                <a:latin typeface="Arial" panose="020B0604020202020204" pitchFamily="34" charset="0"/>
              </a:defRPr>
            </a:lvl1pPr>
            <a:lvl2pPr marL="742950" indent="-285750">
              <a:spcBef>
                <a:spcPct val="20000"/>
              </a:spcBef>
              <a:buClr>
                <a:srgbClr val="0099FF"/>
              </a:buClr>
              <a:buSzPct val="70000"/>
              <a:buFont typeface="Wingdings" panose="05000000000000000000" pitchFamily="2" charset="2"/>
              <a:buChar char="Ø"/>
              <a:defRPr sz="2200">
                <a:solidFill>
                  <a:schemeClr val="tx1"/>
                </a:solidFill>
                <a:latin typeface="Arial" panose="020B0604020202020204" pitchFamily="34" charset="0"/>
              </a:defRPr>
            </a:lvl2pPr>
            <a:lvl3pPr marL="1143000" indent="-228600">
              <a:spcBef>
                <a:spcPct val="20000"/>
              </a:spcBef>
              <a:buClr>
                <a:srgbClr val="0099FF"/>
              </a:buClr>
              <a:buSzPct val="65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lgn="ctr">
              <a:spcBef>
                <a:spcPct val="0"/>
              </a:spcBef>
              <a:buClrTx/>
              <a:buSzTx/>
              <a:buFontTx/>
              <a:buNone/>
            </a:pPr>
            <a:r>
              <a:rPr lang="en-US" altLang="en-US" sz="1800" b="1" i="1" dirty="0">
                <a:latin typeface="Verdana" panose="020B0604030504040204" pitchFamily="34" charset="0"/>
              </a:rPr>
              <a:t>Percent of children age 12-23 months with all basic vaccinations</a:t>
            </a:r>
          </a:p>
        </p:txBody>
      </p:sp>
    </p:spTree>
    <p:extLst>
      <p:ext uri="{BB962C8B-B14F-4D97-AF65-F5344CB8AC3E}">
        <p14:creationId xmlns:p14="http://schemas.microsoft.com/office/powerpoint/2010/main" val="341310632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xmlns="" id="{7A78BDF2-0753-4642-BE32-9C0CA3D83504}"/>
              </a:ext>
            </a:extLst>
          </p:cNvPr>
          <p:cNvSpPr>
            <a:spLocks noGrp="1" noChangeArrowheads="1"/>
          </p:cNvSpPr>
          <p:nvPr>
            <p:ph type="title"/>
          </p:nvPr>
        </p:nvSpPr>
        <p:spPr>
          <a:xfrm>
            <a:off x="914400" y="228600"/>
            <a:ext cx="7621587" cy="536575"/>
          </a:xfrm>
        </p:spPr>
        <p:txBody>
          <a:bodyPr/>
          <a:lstStyle/>
          <a:p>
            <a:r>
              <a:rPr lang="en-US" altLang="en-US" sz="3200" b="1" u="sng" dirty="0">
                <a:solidFill>
                  <a:srgbClr val="000090"/>
                </a:solidFill>
              </a:rPr>
              <a:t>Trends in ITN Ownership</a:t>
            </a:r>
          </a:p>
        </p:txBody>
      </p:sp>
      <p:sp>
        <p:nvSpPr>
          <p:cNvPr id="31747" name="Date Placeholder 3">
            <a:extLst>
              <a:ext uri="{FF2B5EF4-FFF2-40B4-BE49-F238E27FC236}">
                <a16:creationId xmlns:a16="http://schemas.microsoft.com/office/drawing/2014/main" xmlns="" id="{1F935545-AAD2-402E-A5B8-4D56CDDB95DB}"/>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99FF"/>
              </a:buClr>
              <a:buSzPct val="70000"/>
              <a:buFont typeface="Wingdings" panose="05000000000000000000" pitchFamily="2" charset="2"/>
              <a:buChar char="q"/>
              <a:defRPr sz="2600">
                <a:solidFill>
                  <a:schemeClr val="tx1"/>
                </a:solidFill>
                <a:latin typeface="Arial" panose="020B0604020202020204" pitchFamily="34" charset="0"/>
              </a:defRPr>
            </a:lvl1pPr>
            <a:lvl2pPr marL="742950" indent="-285750">
              <a:spcBef>
                <a:spcPct val="20000"/>
              </a:spcBef>
              <a:buClr>
                <a:srgbClr val="0099FF"/>
              </a:buClr>
              <a:buSzPct val="70000"/>
              <a:buFont typeface="Wingdings" panose="05000000000000000000" pitchFamily="2" charset="2"/>
              <a:buChar char="Ø"/>
              <a:defRPr sz="2200">
                <a:solidFill>
                  <a:schemeClr val="tx1"/>
                </a:solidFill>
                <a:latin typeface="Arial" panose="020B0604020202020204" pitchFamily="34" charset="0"/>
              </a:defRPr>
            </a:lvl2pPr>
            <a:lvl3pPr marL="1143000" indent="-228600">
              <a:spcBef>
                <a:spcPct val="20000"/>
              </a:spcBef>
              <a:buClr>
                <a:srgbClr val="0099FF"/>
              </a:buClr>
              <a:buSzPct val="65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fld id="{5D3D98A0-8CA0-41CC-A1CF-F618EC6E45F2}" type="datetime4">
              <a:rPr lang="en-US" altLang="en-US" sz="1200" smtClean="0">
                <a:latin typeface="Verdana" panose="020B0604030504040204" pitchFamily="34" charset="0"/>
              </a:rPr>
              <a:pPr>
                <a:spcBef>
                  <a:spcPct val="0"/>
                </a:spcBef>
                <a:buClrTx/>
                <a:buSzTx/>
                <a:buFontTx/>
                <a:buNone/>
              </a:pPr>
              <a:t>December 1, 2020</a:t>
            </a:fld>
            <a:endParaRPr lang="en-US" altLang="en-US" sz="1200">
              <a:latin typeface="Verdana" panose="020B0604030504040204" pitchFamily="34" charset="0"/>
            </a:endParaRPr>
          </a:p>
        </p:txBody>
      </p:sp>
      <p:sp>
        <p:nvSpPr>
          <p:cNvPr id="31748" name="Footer Placeholder 4">
            <a:extLst>
              <a:ext uri="{FF2B5EF4-FFF2-40B4-BE49-F238E27FC236}">
                <a16:creationId xmlns:a16="http://schemas.microsoft.com/office/drawing/2014/main" xmlns="" id="{42D6D7F5-3E00-40B9-87D7-AEED38970204}"/>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99FF"/>
              </a:buClr>
              <a:buSzPct val="70000"/>
              <a:buFont typeface="Wingdings" panose="05000000000000000000" pitchFamily="2" charset="2"/>
              <a:buChar char="q"/>
              <a:defRPr sz="2600">
                <a:solidFill>
                  <a:schemeClr val="tx1"/>
                </a:solidFill>
                <a:latin typeface="Arial" panose="020B0604020202020204" pitchFamily="34" charset="0"/>
              </a:defRPr>
            </a:lvl1pPr>
            <a:lvl2pPr marL="742950" indent="-285750">
              <a:spcBef>
                <a:spcPct val="20000"/>
              </a:spcBef>
              <a:buClr>
                <a:srgbClr val="0099FF"/>
              </a:buClr>
              <a:buSzPct val="70000"/>
              <a:buFont typeface="Wingdings" panose="05000000000000000000" pitchFamily="2" charset="2"/>
              <a:buChar char="Ø"/>
              <a:defRPr sz="2200">
                <a:solidFill>
                  <a:schemeClr val="tx1"/>
                </a:solidFill>
                <a:latin typeface="Arial" panose="020B0604020202020204" pitchFamily="34" charset="0"/>
              </a:defRPr>
            </a:lvl2pPr>
            <a:lvl3pPr marL="1143000" indent="-228600">
              <a:spcBef>
                <a:spcPct val="20000"/>
              </a:spcBef>
              <a:buClr>
                <a:srgbClr val="0099FF"/>
              </a:buClr>
              <a:buSzPct val="65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r>
              <a:rPr lang="en-US" altLang="en-US" sz="1000">
                <a:latin typeface="Verdana" panose="020B0604030504040204" pitchFamily="34" charset="0"/>
              </a:rPr>
              <a:t>National Institute of Statistics of Rwanda</a:t>
            </a:r>
          </a:p>
        </p:txBody>
      </p:sp>
      <p:sp>
        <p:nvSpPr>
          <p:cNvPr id="31749" name="Slide Number Placeholder 5">
            <a:extLst>
              <a:ext uri="{FF2B5EF4-FFF2-40B4-BE49-F238E27FC236}">
                <a16:creationId xmlns:a16="http://schemas.microsoft.com/office/drawing/2014/main" xmlns="" id="{34CBD476-794F-401B-8CD7-ABCD79730B11}"/>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99FF"/>
              </a:buClr>
              <a:buSzPct val="70000"/>
              <a:buFont typeface="Wingdings" panose="05000000000000000000" pitchFamily="2" charset="2"/>
              <a:buChar char="q"/>
              <a:defRPr sz="2600">
                <a:solidFill>
                  <a:schemeClr val="tx1"/>
                </a:solidFill>
                <a:latin typeface="Arial" panose="020B0604020202020204" pitchFamily="34" charset="0"/>
              </a:defRPr>
            </a:lvl1pPr>
            <a:lvl2pPr marL="742950" indent="-285750">
              <a:spcBef>
                <a:spcPct val="20000"/>
              </a:spcBef>
              <a:buClr>
                <a:srgbClr val="0099FF"/>
              </a:buClr>
              <a:buSzPct val="70000"/>
              <a:buFont typeface="Wingdings" panose="05000000000000000000" pitchFamily="2" charset="2"/>
              <a:buChar char="Ø"/>
              <a:defRPr sz="2200">
                <a:solidFill>
                  <a:schemeClr val="tx1"/>
                </a:solidFill>
                <a:latin typeface="Arial" panose="020B0604020202020204" pitchFamily="34" charset="0"/>
              </a:defRPr>
            </a:lvl2pPr>
            <a:lvl3pPr marL="1143000" indent="-228600">
              <a:spcBef>
                <a:spcPct val="20000"/>
              </a:spcBef>
              <a:buClr>
                <a:srgbClr val="0099FF"/>
              </a:buClr>
              <a:buSzPct val="65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fld id="{A0C4FBD7-DBCD-4D3D-A2E9-D59D7188FC92}" type="slidenum">
              <a:rPr lang="en-US" altLang="en-US" sz="1200">
                <a:latin typeface="Verdana" panose="020B0604030504040204" pitchFamily="34" charset="0"/>
              </a:rPr>
              <a:pPr>
                <a:spcBef>
                  <a:spcPct val="0"/>
                </a:spcBef>
                <a:buClrTx/>
                <a:buSzTx/>
                <a:buFontTx/>
                <a:buNone/>
              </a:pPr>
              <a:t>5</a:t>
            </a:fld>
            <a:endParaRPr lang="en-US" altLang="en-US" sz="1200">
              <a:latin typeface="Verdana" panose="020B0604030504040204" pitchFamily="34" charset="0"/>
            </a:endParaRPr>
          </a:p>
        </p:txBody>
      </p:sp>
      <p:graphicFrame>
        <p:nvGraphicFramePr>
          <p:cNvPr id="2" name="Content Placeholder 10">
            <a:extLst>
              <a:ext uri="{FF2B5EF4-FFF2-40B4-BE49-F238E27FC236}">
                <a16:creationId xmlns:a16="http://schemas.microsoft.com/office/drawing/2014/main" xmlns="" id="{7C08CDF9-5C06-4D59-85E1-446D11CC80B8}"/>
              </a:ext>
            </a:extLst>
          </p:cNvPr>
          <p:cNvGraphicFramePr>
            <a:graphicFrameLocks noGrp="1"/>
          </p:cNvGraphicFramePr>
          <p:nvPr>
            <p:ph idx="1"/>
            <p:extLst>
              <p:ext uri="{D42A27DB-BD31-4B8C-83A1-F6EECF244321}">
                <p14:modId xmlns:p14="http://schemas.microsoft.com/office/powerpoint/2010/main" val="3721929783"/>
              </p:ext>
            </p:extLst>
          </p:nvPr>
        </p:nvGraphicFramePr>
        <p:xfrm>
          <a:off x="609600" y="1827213"/>
          <a:ext cx="8074025"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31751" name="Rectangle 7">
            <a:extLst>
              <a:ext uri="{FF2B5EF4-FFF2-40B4-BE49-F238E27FC236}">
                <a16:creationId xmlns:a16="http://schemas.microsoft.com/office/drawing/2014/main" xmlns="" id="{84337E96-9FC2-45EE-ACD6-A977389A4318}"/>
              </a:ext>
            </a:extLst>
          </p:cNvPr>
          <p:cNvSpPr>
            <a:spLocks noChangeArrowheads="1"/>
          </p:cNvSpPr>
          <p:nvPr/>
        </p:nvSpPr>
        <p:spPr bwMode="auto">
          <a:xfrm>
            <a:off x="117732" y="1066800"/>
            <a:ext cx="856906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99FF"/>
              </a:buClr>
              <a:buSzPct val="70000"/>
              <a:buFont typeface="Wingdings" panose="05000000000000000000" pitchFamily="2" charset="2"/>
              <a:buChar char="q"/>
              <a:defRPr sz="2600">
                <a:solidFill>
                  <a:schemeClr val="tx1"/>
                </a:solidFill>
                <a:latin typeface="Arial" panose="020B0604020202020204" pitchFamily="34" charset="0"/>
              </a:defRPr>
            </a:lvl1pPr>
            <a:lvl2pPr marL="742950" indent="-285750">
              <a:spcBef>
                <a:spcPct val="20000"/>
              </a:spcBef>
              <a:buClr>
                <a:srgbClr val="0099FF"/>
              </a:buClr>
              <a:buSzPct val="70000"/>
              <a:buFont typeface="Wingdings" panose="05000000000000000000" pitchFamily="2" charset="2"/>
              <a:buChar char="Ø"/>
              <a:defRPr sz="2200">
                <a:solidFill>
                  <a:schemeClr val="tx1"/>
                </a:solidFill>
                <a:latin typeface="Arial" panose="020B0604020202020204" pitchFamily="34" charset="0"/>
              </a:defRPr>
            </a:lvl2pPr>
            <a:lvl3pPr marL="1143000" indent="-228600">
              <a:spcBef>
                <a:spcPct val="20000"/>
              </a:spcBef>
              <a:buClr>
                <a:srgbClr val="0099FF"/>
              </a:buClr>
              <a:buSzPct val="65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lgn="ctr">
              <a:spcBef>
                <a:spcPct val="0"/>
              </a:spcBef>
              <a:buClrTx/>
              <a:buSzTx/>
              <a:buFontTx/>
              <a:buNone/>
            </a:pPr>
            <a:r>
              <a:rPr lang="en-US" altLang="en-US" sz="1600" b="1" i="1" dirty="0">
                <a:latin typeface="Verdana" panose="020B0604030504040204" pitchFamily="34" charset="0"/>
              </a:rPr>
              <a:t>Percent of households with at least one insecticide-treated net (ITN)</a:t>
            </a:r>
          </a:p>
        </p:txBody>
      </p:sp>
    </p:spTree>
    <p:extLst>
      <p:ext uri="{BB962C8B-B14F-4D97-AF65-F5344CB8AC3E}">
        <p14:creationId xmlns:p14="http://schemas.microsoft.com/office/powerpoint/2010/main" val="345221947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Date Placeholder 4">
            <a:extLst>
              <a:ext uri="{FF2B5EF4-FFF2-40B4-BE49-F238E27FC236}">
                <a16:creationId xmlns:a16="http://schemas.microsoft.com/office/drawing/2014/main" xmlns="" id="{DD301F8F-3351-406D-8C3B-55B29DC17211}"/>
              </a:ext>
            </a:extLst>
          </p:cNvPr>
          <p:cNvSpPr>
            <a:spLocks noGrp="1" noChangeArrowheads="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99FF"/>
              </a:buClr>
              <a:buSzPct val="70000"/>
              <a:buFont typeface="Wingdings" panose="05000000000000000000" pitchFamily="2" charset="2"/>
              <a:buChar char="q"/>
              <a:defRPr sz="2600">
                <a:solidFill>
                  <a:schemeClr val="tx1"/>
                </a:solidFill>
                <a:latin typeface="Arial" panose="020B0604020202020204" pitchFamily="34" charset="0"/>
              </a:defRPr>
            </a:lvl1pPr>
            <a:lvl2pPr marL="742950" indent="-285750">
              <a:spcBef>
                <a:spcPct val="20000"/>
              </a:spcBef>
              <a:buClr>
                <a:srgbClr val="0099FF"/>
              </a:buClr>
              <a:buSzPct val="70000"/>
              <a:buFont typeface="Wingdings" panose="05000000000000000000" pitchFamily="2" charset="2"/>
              <a:buChar char="Ø"/>
              <a:defRPr sz="2200">
                <a:solidFill>
                  <a:schemeClr val="tx1"/>
                </a:solidFill>
                <a:latin typeface="Arial" panose="020B0604020202020204" pitchFamily="34" charset="0"/>
              </a:defRPr>
            </a:lvl2pPr>
            <a:lvl3pPr marL="1143000" indent="-228600">
              <a:spcBef>
                <a:spcPct val="20000"/>
              </a:spcBef>
              <a:buClr>
                <a:srgbClr val="0099FF"/>
              </a:buClr>
              <a:buSzPct val="65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fld id="{B39FD46A-177C-4A10-AB55-75025C848939}" type="datetime4">
              <a:rPr lang="en-US" altLang="en-US" sz="1200" smtClean="0">
                <a:latin typeface="Verdana" panose="020B0604030504040204" pitchFamily="34" charset="0"/>
              </a:rPr>
              <a:pPr>
                <a:spcBef>
                  <a:spcPct val="0"/>
                </a:spcBef>
                <a:buClrTx/>
                <a:buSzTx/>
                <a:buFontTx/>
                <a:buNone/>
              </a:pPr>
              <a:t>November 27, 2020</a:t>
            </a:fld>
            <a:endParaRPr lang="en-US" altLang="en-US" sz="1200">
              <a:latin typeface="Verdana" panose="020B0604030504040204" pitchFamily="34" charset="0"/>
            </a:endParaRPr>
          </a:p>
        </p:txBody>
      </p:sp>
      <p:sp>
        <p:nvSpPr>
          <p:cNvPr id="13316" name="Footer Placeholder 5">
            <a:extLst>
              <a:ext uri="{FF2B5EF4-FFF2-40B4-BE49-F238E27FC236}">
                <a16:creationId xmlns:a16="http://schemas.microsoft.com/office/drawing/2014/main" xmlns="" id="{D95210CB-8142-41D4-8897-00C49ADC1F41}"/>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99FF"/>
              </a:buClr>
              <a:buSzPct val="70000"/>
              <a:buFont typeface="Wingdings" panose="05000000000000000000" pitchFamily="2" charset="2"/>
              <a:buChar char="q"/>
              <a:defRPr sz="2600">
                <a:solidFill>
                  <a:schemeClr val="tx1"/>
                </a:solidFill>
                <a:latin typeface="Arial" panose="020B0604020202020204" pitchFamily="34" charset="0"/>
              </a:defRPr>
            </a:lvl1pPr>
            <a:lvl2pPr marL="742950" indent="-285750">
              <a:spcBef>
                <a:spcPct val="20000"/>
              </a:spcBef>
              <a:buClr>
                <a:srgbClr val="0099FF"/>
              </a:buClr>
              <a:buSzPct val="70000"/>
              <a:buFont typeface="Wingdings" panose="05000000000000000000" pitchFamily="2" charset="2"/>
              <a:buChar char="Ø"/>
              <a:defRPr sz="2200">
                <a:solidFill>
                  <a:schemeClr val="tx1"/>
                </a:solidFill>
                <a:latin typeface="Arial" panose="020B0604020202020204" pitchFamily="34" charset="0"/>
              </a:defRPr>
            </a:lvl2pPr>
            <a:lvl3pPr marL="1143000" indent="-228600">
              <a:spcBef>
                <a:spcPct val="20000"/>
              </a:spcBef>
              <a:buClr>
                <a:srgbClr val="0099FF"/>
              </a:buClr>
              <a:buSzPct val="65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r>
              <a:rPr lang="en-US" altLang="en-US" sz="1000">
                <a:latin typeface="Verdana" panose="020B0604030504040204" pitchFamily="34" charset="0"/>
              </a:rPr>
              <a:t>National Institute of Statistics of Rwanda</a:t>
            </a:r>
          </a:p>
        </p:txBody>
      </p:sp>
      <p:sp>
        <p:nvSpPr>
          <p:cNvPr id="13317" name="Slide Number Placeholder 6">
            <a:extLst>
              <a:ext uri="{FF2B5EF4-FFF2-40B4-BE49-F238E27FC236}">
                <a16:creationId xmlns:a16="http://schemas.microsoft.com/office/drawing/2014/main" xmlns="" id="{65AF499F-9E58-4A4F-BA4F-5B5C8A4FAE08}"/>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99FF"/>
              </a:buClr>
              <a:buSzPct val="70000"/>
              <a:buFont typeface="Wingdings" panose="05000000000000000000" pitchFamily="2" charset="2"/>
              <a:buChar char="q"/>
              <a:defRPr sz="2600">
                <a:solidFill>
                  <a:schemeClr val="tx1"/>
                </a:solidFill>
                <a:latin typeface="Arial" panose="020B0604020202020204" pitchFamily="34" charset="0"/>
              </a:defRPr>
            </a:lvl1pPr>
            <a:lvl2pPr marL="742950" indent="-285750">
              <a:spcBef>
                <a:spcPct val="20000"/>
              </a:spcBef>
              <a:buClr>
                <a:srgbClr val="0099FF"/>
              </a:buClr>
              <a:buSzPct val="70000"/>
              <a:buFont typeface="Wingdings" panose="05000000000000000000" pitchFamily="2" charset="2"/>
              <a:buChar char="Ø"/>
              <a:defRPr sz="2200">
                <a:solidFill>
                  <a:schemeClr val="tx1"/>
                </a:solidFill>
                <a:latin typeface="Arial" panose="020B0604020202020204" pitchFamily="34" charset="0"/>
              </a:defRPr>
            </a:lvl2pPr>
            <a:lvl3pPr marL="1143000" indent="-228600">
              <a:spcBef>
                <a:spcPct val="20000"/>
              </a:spcBef>
              <a:buClr>
                <a:srgbClr val="0099FF"/>
              </a:buClr>
              <a:buSzPct val="65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fld id="{404D4553-5CAE-4D82-8B89-FDC6F890033D}" type="slidenum">
              <a:rPr lang="en-US" altLang="en-US" sz="1200">
                <a:latin typeface="Verdana" panose="020B0604030504040204" pitchFamily="34" charset="0"/>
              </a:rPr>
              <a:pPr>
                <a:spcBef>
                  <a:spcPct val="0"/>
                </a:spcBef>
                <a:buClrTx/>
                <a:buSzTx/>
                <a:buFontTx/>
                <a:buNone/>
              </a:pPr>
              <a:t>6</a:t>
            </a:fld>
            <a:endParaRPr lang="en-US" altLang="en-US" sz="1200">
              <a:latin typeface="Verdana" panose="020B0604030504040204" pitchFamily="34" charset="0"/>
            </a:endParaRPr>
          </a:p>
        </p:txBody>
      </p:sp>
      <p:sp>
        <p:nvSpPr>
          <p:cNvPr id="13314" name="Title 1">
            <a:extLst>
              <a:ext uri="{FF2B5EF4-FFF2-40B4-BE49-F238E27FC236}">
                <a16:creationId xmlns:a16="http://schemas.microsoft.com/office/drawing/2014/main" xmlns="" id="{6E57E9E7-21AF-4C57-8588-6713FD7E6430}"/>
              </a:ext>
            </a:extLst>
          </p:cNvPr>
          <p:cNvSpPr>
            <a:spLocks noGrp="1" noChangeArrowheads="1"/>
          </p:cNvSpPr>
          <p:nvPr>
            <p:ph type="title" idx="4294967295"/>
          </p:nvPr>
        </p:nvSpPr>
        <p:spPr>
          <a:xfrm>
            <a:off x="381000" y="152400"/>
            <a:ext cx="8534400" cy="609600"/>
          </a:xfrm>
        </p:spPr>
        <p:txBody>
          <a:bodyPr/>
          <a:lstStyle/>
          <a:p>
            <a:r>
              <a:rPr lang="en-US" altLang="en-US" sz="3200" b="1" u="sng" dirty="0">
                <a:solidFill>
                  <a:srgbClr val="000090"/>
                </a:solidFill>
                <a:latin typeface="Calibri" panose="020F0502020204030204" pitchFamily="34" charset="0"/>
                <a:cs typeface="Calibri" panose="020F0502020204030204" pitchFamily="34" charset="0"/>
              </a:rPr>
              <a:t>Fertility Preferences of Married </a:t>
            </a:r>
            <a:r>
              <a:rPr lang="en-US" altLang="en-US" sz="3200" b="1" u="sng" dirty="0" smtClean="0">
                <a:solidFill>
                  <a:srgbClr val="000090"/>
                </a:solidFill>
                <a:latin typeface="Calibri" panose="020F0502020204030204" pitchFamily="34" charset="0"/>
                <a:cs typeface="Calibri" panose="020F0502020204030204" pitchFamily="34" charset="0"/>
              </a:rPr>
              <a:t>Women</a:t>
            </a:r>
            <a:endParaRPr lang="en-US" altLang="en-US" sz="3200" b="1" u="sng" dirty="0">
              <a:solidFill>
                <a:srgbClr val="000090"/>
              </a:solidFill>
              <a:latin typeface="Calibri" panose="020F0502020204030204" pitchFamily="34" charset="0"/>
              <a:cs typeface="Calibri" panose="020F0502020204030204" pitchFamily="34" charset="0"/>
            </a:endParaRPr>
          </a:p>
        </p:txBody>
      </p:sp>
      <p:graphicFrame>
        <p:nvGraphicFramePr>
          <p:cNvPr id="13318" name="Chart 7">
            <a:extLst>
              <a:ext uri="{FF2B5EF4-FFF2-40B4-BE49-F238E27FC236}">
                <a16:creationId xmlns:a16="http://schemas.microsoft.com/office/drawing/2014/main" xmlns="" id="{ABBA916B-56A0-4398-8950-58FDEB3E048E}"/>
              </a:ext>
            </a:extLst>
          </p:cNvPr>
          <p:cNvGraphicFramePr>
            <a:graphicFrameLocks/>
          </p:cNvGraphicFramePr>
          <p:nvPr/>
        </p:nvGraphicFramePr>
        <p:xfrm>
          <a:off x="863600" y="1549400"/>
          <a:ext cx="7645400" cy="4597400"/>
        </p:xfrm>
        <a:graphic>
          <a:graphicData uri="http://schemas.openxmlformats.org/presentationml/2006/ole">
            <mc:AlternateContent xmlns:mc="http://schemas.openxmlformats.org/markup-compatibility/2006">
              <mc:Choice xmlns:v="urn:schemas-microsoft-com:vml" Requires="v">
                <p:oleObj spid="_x0000_s7224" name="Chart" r:id="rId4" imgW="7651143" imgH="4602879" progId="Excel.Chart.8">
                  <p:embed/>
                </p:oleObj>
              </mc:Choice>
              <mc:Fallback>
                <p:oleObj name="Chart" r:id="rId4" imgW="7651143" imgH="4602879"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3600" y="1549400"/>
                        <a:ext cx="7645400" cy="459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319" name="TextBox 8">
            <a:extLst>
              <a:ext uri="{FF2B5EF4-FFF2-40B4-BE49-F238E27FC236}">
                <a16:creationId xmlns:a16="http://schemas.microsoft.com/office/drawing/2014/main" xmlns="" id="{D1D5BA5C-A491-4057-802F-192ABB2E7622}"/>
              </a:ext>
            </a:extLst>
          </p:cNvPr>
          <p:cNvSpPr txBox="1">
            <a:spLocks noChangeArrowheads="1"/>
          </p:cNvSpPr>
          <p:nvPr/>
        </p:nvSpPr>
        <p:spPr bwMode="auto">
          <a:xfrm>
            <a:off x="609600" y="914400"/>
            <a:ext cx="8153400" cy="380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99FF"/>
              </a:buClr>
              <a:buSzPct val="70000"/>
              <a:buFont typeface="Wingdings" panose="05000000000000000000" pitchFamily="2" charset="2"/>
              <a:buChar char="q"/>
              <a:defRPr sz="2600">
                <a:solidFill>
                  <a:schemeClr val="tx1"/>
                </a:solidFill>
                <a:latin typeface="Arial" panose="020B0604020202020204" pitchFamily="34" charset="0"/>
              </a:defRPr>
            </a:lvl1pPr>
            <a:lvl2pPr marL="742950" indent="-285750">
              <a:spcBef>
                <a:spcPct val="20000"/>
              </a:spcBef>
              <a:buClr>
                <a:srgbClr val="0099FF"/>
              </a:buClr>
              <a:buSzPct val="70000"/>
              <a:buFont typeface="Wingdings" panose="05000000000000000000" pitchFamily="2" charset="2"/>
              <a:buChar char="Ø"/>
              <a:defRPr sz="2200">
                <a:solidFill>
                  <a:schemeClr val="tx1"/>
                </a:solidFill>
                <a:latin typeface="Arial" panose="020B0604020202020204" pitchFamily="34" charset="0"/>
              </a:defRPr>
            </a:lvl2pPr>
            <a:lvl3pPr marL="1143000" indent="-228600">
              <a:spcBef>
                <a:spcPct val="20000"/>
              </a:spcBef>
              <a:buClr>
                <a:srgbClr val="0099FF"/>
              </a:buClr>
              <a:buSzPct val="65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lgn="ctr">
              <a:spcBef>
                <a:spcPct val="0"/>
              </a:spcBef>
              <a:buClrTx/>
              <a:buSzTx/>
              <a:buFontTx/>
              <a:buNone/>
            </a:pPr>
            <a:r>
              <a:rPr lang="en-US" altLang="en-US" sz="1800" b="1" i="1" dirty="0">
                <a:latin typeface="Verdana" panose="020B0604030504040204" pitchFamily="34" charset="0"/>
              </a:rPr>
              <a:t>Percent </a:t>
            </a:r>
            <a:r>
              <a:rPr lang="en-US" altLang="en-US" sz="1800" b="1" i="1" dirty="0" smtClean="0">
                <a:latin typeface="Verdana" panose="020B0604030504040204" pitchFamily="34" charset="0"/>
              </a:rPr>
              <a:t>of </a:t>
            </a:r>
            <a:r>
              <a:rPr lang="en-US" altLang="en-US" sz="1800" b="1" i="1" dirty="0">
                <a:latin typeface="Verdana" panose="020B0604030504040204" pitchFamily="34" charset="0"/>
              </a:rPr>
              <a:t>married women age 15-49 by desire for children</a:t>
            </a:r>
          </a:p>
        </p:txBody>
      </p:sp>
      <p:sp>
        <p:nvSpPr>
          <p:cNvPr id="2" name="Rounded Rectangle 1"/>
          <p:cNvSpPr/>
          <p:nvPr/>
        </p:nvSpPr>
        <p:spPr>
          <a:xfrm>
            <a:off x="304800" y="2743200"/>
            <a:ext cx="2667000" cy="13716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Only 10% of married women want to have a child soon.</a:t>
            </a:r>
            <a:endParaRPr lang="en-US" dirty="0">
              <a:solidFill>
                <a:schemeClr val="tx1"/>
              </a:solidFill>
            </a:endParaRPr>
          </a:p>
        </p:txBody>
      </p:sp>
    </p:spTree>
    <p:extLst>
      <p:ext uri="{BB962C8B-B14F-4D97-AF65-F5344CB8AC3E}">
        <p14:creationId xmlns:p14="http://schemas.microsoft.com/office/powerpoint/2010/main" val="224006905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Date Placeholder 4">
            <a:extLst>
              <a:ext uri="{FF2B5EF4-FFF2-40B4-BE49-F238E27FC236}">
                <a16:creationId xmlns:a16="http://schemas.microsoft.com/office/drawing/2014/main" xmlns="" id="{27FCD264-105D-44AC-823E-46EE24910A41}"/>
              </a:ext>
            </a:extLst>
          </p:cNvPr>
          <p:cNvSpPr>
            <a:spLocks noGrp="1" noChangeArrowheads="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99FF"/>
              </a:buClr>
              <a:buSzPct val="70000"/>
              <a:buFont typeface="Wingdings" panose="05000000000000000000" pitchFamily="2" charset="2"/>
              <a:buChar char="q"/>
              <a:defRPr sz="2600">
                <a:solidFill>
                  <a:schemeClr val="tx1"/>
                </a:solidFill>
                <a:latin typeface="Arial" panose="020B0604020202020204" pitchFamily="34" charset="0"/>
              </a:defRPr>
            </a:lvl1pPr>
            <a:lvl2pPr marL="742950" indent="-285750">
              <a:spcBef>
                <a:spcPct val="20000"/>
              </a:spcBef>
              <a:buClr>
                <a:srgbClr val="0099FF"/>
              </a:buClr>
              <a:buSzPct val="70000"/>
              <a:buFont typeface="Wingdings" panose="05000000000000000000" pitchFamily="2" charset="2"/>
              <a:buChar char="Ø"/>
              <a:defRPr sz="2200">
                <a:solidFill>
                  <a:schemeClr val="tx1"/>
                </a:solidFill>
                <a:latin typeface="Arial" panose="020B0604020202020204" pitchFamily="34" charset="0"/>
              </a:defRPr>
            </a:lvl2pPr>
            <a:lvl3pPr marL="1143000" indent="-228600">
              <a:spcBef>
                <a:spcPct val="20000"/>
              </a:spcBef>
              <a:buClr>
                <a:srgbClr val="0099FF"/>
              </a:buClr>
              <a:buSzPct val="65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fld id="{43D77A06-8D8F-4C21-93E8-A08D710AD284}" type="datetime4">
              <a:rPr lang="en-US" altLang="en-US" sz="1200" smtClean="0">
                <a:latin typeface="Verdana" panose="020B0604030504040204" pitchFamily="34" charset="0"/>
              </a:rPr>
              <a:pPr>
                <a:spcBef>
                  <a:spcPct val="0"/>
                </a:spcBef>
                <a:buClrTx/>
                <a:buSzTx/>
                <a:buFontTx/>
                <a:buNone/>
              </a:pPr>
              <a:t>November 27, 2020</a:t>
            </a:fld>
            <a:endParaRPr lang="en-US" altLang="en-US" sz="1200">
              <a:latin typeface="Verdana" panose="020B0604030504040204" pitchFamily="34" charset="0"/>
            </a:endParaRPr>
          </a:p>
        </p:txBody>
      </p:sp>
      <p:sp>
        <p:nvSpPr>
          <p:cNvPr id="17412" name="Footer Placeholder 5">
            <a:extLst>
              <a:ext uri="{FF2B5EF4-FFF2-40B4-BE49-F238E27FC236}">
                <a16:creationId xmlns:a16="http://schemas.microsoft.com/office/drawing/2014/main" xmlns="" id="{58A3DF84-9DF2-42FA-8257-ECE5070CD7B1}"/>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99FF"/>
              </a:buClr>
              <a:buSzPct val="70000"/>
              <a:buFont typeface="Wingdings" panose="05000000000000000000" pitchFamily="2" charset="2"/>
              <a:buChar char="q"/>
              <a:defRPr sz="2600">
                <a:solidFill>
                  <a:schemeClr val="tx1"/>
                </a:solidFill>
                <a:latin typeface="Arial" panose="020B0604020202020204" pitchFamily="34" charset="0"/>
              </a:defRPr>
            </a:lvl1pPr>
            <a:lvl2pPr marL="742950" indent="-285750">
              <a:spcBef>
                <a:spcPct val="20000"/>
              </a:spcBef>
              <a:buClr>
                <a:srgbClr val="0099FF"/>
              </a:buClr>
              <a:buSzPct val="70000"/>
              <a:buFont typeface="Wingdings" panose="05000000000000000000" pitchFamily="2" charset="2"/>
              <a:buChar char="Ø"/>
              <a:defRPr sz="2200">
                <a:solidFill>
                  <a:schemeClr val="tx1"/>
                </a:solidFill>
                <a:latin typeface="Arial" panose="020B0604020202020204" pitchFamily="34" charset="0"/>
              </a:defRPr>
            </a:lvl2pPr>
            <a:lvl3pPr marL="1143000" indent="-228600">
              <a:spcBef>
                <a:spcPct val="20000"/>
              </a:spcBef>
              <a:buClr>
                <a:srgbClr val="0099FF"/>
              </a:buClr>
              <a:buSzPct val="65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r>
              <a:rPr lang="en-US" altLang="en-US" sz="1000">
                <a:latin typeface="Verdana" panose="020B0604030504040204" pitchFamily="34" charset="0"/>
              </a:rPr>
              <a:t>National Institute of Statistics of Rwanda</a:t>
            </a:r>
          </a:p>
        </p:txBody>
      </p:sp>
      <p:sp>
        <p:nvSpPr>
          <p:cNvPr id="17413" name="Slide Number Placeholder 6">
            <a:extLst>
              <a:ext uri="{FF2B5EF4-FFF2-40B4-BE49-F238E27FC236}">
                <a16:creationId xmlns:a16="http://schemas.microsoft.com/office/drawing/2014/main" xmlns="" id="{3607F732-3D81-48AD-96E7-4B7DB8581A22}"/>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99FF"/>
              </a:buClr>
              <a:buSzPct val="70000"/>
              <a:buFont typeface="Wingdings" panose="05000000000000000000" pitchFamily="2" charset="2"/>
              <a:buChar char="q"/>
              <a:defRPr sz="2600">
                <a:solidFill>
                  <a:schemeClr val="tx1"/>
                </a:solidFill>
                <a:latin typeface="Arial" panose="020B0604020202020204" pitchFamily="34" charset="0"/>
              </a:defRPr>
            </a:lvl1pPr>
            <a:lvl2pPr marL="742950" indent="-285750">
              <a:spcBef>
                <a:spcPct val="20000"/>
              </a:spcBef>
              <a:buClr>
                <a:srgbClr val="0099FF"/>
              </a:buClr>
              <a:buSzPct val="70000"/>
              <a:buFont typeface="Wingdings" panose="05000000000000000000" pitchFamily="2" charset="2"/>
              <a:buChar char="Ø"/>
              <a:defRPr sz="2200">
                <a:solidFill>
                  <a:schemeClr val="tx1"/>
                </a:solidFill>
                <a:latin typeface="Arial" panose="020B0604020202020204" pitchFamily="34" charset="0"/>
              </a:defRPr>
            </a:lvl2pPr>
            <a:lvl3pPr marL="1143000" indent="-228600">
              <a:spcBef>
                <a:spcPct val="20000"/>
              </a:spcBef>
              <a:buClr>
                <a:srgbClr val="0099FF"/>
              </a:buClr>
              <a:buSzPct val="65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fld id="{41038890-55AC-43B0-AEF3-ABABA10598ED}" type="slidenum">
              <a:rPr lang="en-US" altLang="en-US" sz="1200">
                <a:latin typeface="Verdana" panose="020B0604030504040204" pitchFamily="34" charset="0"/>
              </a:rPr>
              <a:pPr>
                <a:spcBef>
                  <a:spcPct val="0"/>
                </a:spcBef>
                <a:buClrTx/>
                <a:buSzTx/>
                <a:buFontTx/>
                <a:buNone/>
              </a:pPr>
              <a:t>7</a:t>
            </a:fld>
            <a:endParaRPr lang="en-US" altLang="en-US" sz="1200">
              <a:latin typeface="Verdana" panose="020B0604030504040204" pitchFamily="34" charset="0"/>
            </a:endParaRPr>
          </a:p>
        </p:txBody>
      </p:sp>
      <p:sp>
        <p:nvSpPr>
          <p:cNvPr id="17410" name="Title 1">
            <a:extLst>
              <a:ext uri="{FF2B5EF4-FFF2-40B4-BE49-F238E27FC236}">
                <a16:creationId xmlns:a16="http://schemas.microsoft.com/office/drawing/2014/main" xmlns="" id="{59454165-F6DF-47C6-B740-6A8B1C9CE15C}"/>
              </a:ext>
            </a:extLst>
          </p:cNvPr>
          <p:cNvSpPr>
            <a:spLocks noGrp="1" noChangeArrowheads="1"/>
          </p:cNvSpPr>
          <p:nvPr>
            <p:ph type="title" idx="4294967295"/>
          </p:nvPr>
        </p:nvSpPr>
        <p:spPr>
          <a:xfrm>
            <a:off x="914400" y="304800"/>
            <a:ext cx="7313612" cy="841375"/>
          </a:xfrm>
        </p:spPr>
        <p:txBody>
          <a:bodyPr/>
          <a:lstStyle/>
          <a:p>
            <a:r>
              <a:rPr lang="en-US" altLang="en-US" sz="3200" b="1" u="sng" dirty="0">
                <a:solidFill>
                  <a:srgbClr val="000090"/>
                </a:solidFill>
              </a:rPr>
              <a:t>Trends in Use of Contraception</a:t>
            </a:r>
          </a:p>
        </p:txBody>
      </p:sp>
      <p:graphicFrame>
        <p:nvGraphicFramePr>
          <p:cNvPr id="17414" name="Chart 7">
            <a:extLst>
              <a:ext uri="{FF2B5EF4-FFF2-40B4-BE49-F238E27FC236}">
                <a16:creationId xmlns:a16="http://schemas.microsoft.com/office/drawing/2014/main" xmlns="" id="{E74E110A-7D13-4399-AAF6-7BF9DB4F2860}"/>
              </a:ext>
            </a:extLst>
          </p:cNvPr>
          <p:cNvGraphicFramePr>
            <a:graphicFrameLocks/>
          </p:cNvGraphicFramePr>
          <p:nvPr>
            <p:extLst>
              <p:ext uri="{D42A27DB-BD31-4B8C-83A1-F6EECF244321}">
                <p14:modId xmlns:p14="http://schemas.microsoft.com/office/powerpoint/2010/main" val="4227721164"/>
              </p:ext>
            </p:extLst>
          </p:nvPr>
        </p:nvGraphicFramePr>
        <p:xfrm>
          <a:off x="152400" y="1927225"/>
          <a:ext cx="8686800" cy="4352925"/>
        </p:xfrm>
        <a:graphic>
          <a:graphicData uri="http://schemas.openxmlformats.org/presentationml/2006/ole">
            <mc:AlternateContent xmlns:mc="http://schemas.openxmlformats.org/markup-compatibility/2006">
              <mc:Choice xmlns:v="urn:schemas-microsoft-com:vml" Requires="v">
                <p:oleObj spid="_x0000_s8248" name="Chart" r:id="rId4" imgW="8770402" imgH="4351214" progId="Excel.Chart.8">
                  <p:embed/>
                </p:oleObj>
              </mc:Choice>
              <mc:Fallback>
                <p:oleObj name="Chart" r:id="rId4" imgW="8770402" imgH="4351214"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927225"/>
                        <a:ext cx="8686800" cy="4352925"/>
                      </a:xfrm>
                      <a:prstGeom prst="rect">
                        <a:avLst/>
                      </a:prstGeom>
                      <a:noFill/>
                      <a:ln>
                        <a:noFill/>
                      </a:ln>
                      <a:extLst/>
                    </p:spPr>
                  </p:pic>
                </p:oleObj>
              </mc:Fallback>
            </mc:AlternateContent>
          </a:graphicData>
        </a:graphic>
      </p:graphicFrame>
      <p:sp>
        <p:nvSpPr>
          <p:cNvPr id="17415" name="Rectangle 8">
            <a:extLst>
              <a:ext uri="{FF2B5EF4-FFF2-40B4-BE49-F238E27FC236}">
                <a16:creationId xmlns:a16="http://schemas.microsoft.com/office/drawing/2014/main" xmlns="" id="{6283C36E-CDAF-4617-84AD-B868CC7980F5}"/>
              </a:ext>
            </a:extLst>
          </p:cNvPr>
          <p:cNvSpPr>
            <a:spLocks noChangeArrowheads="1"/>
          </p:cNvSpPr>
          <p:nvPr/>
        </p:nvSpPr>
        <p:spPr bwMode="auto">
          <a:xfrm>
            <a:off x="685800" y="1295400"/>
            <a:ext cx="50998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99FF"/>
              </a:buClr>
              <a:buSzPct val="70000"/>
              <a:buFont typeface="Wingdings" panose="05000000000000000000" pitchFamily="2" charset="2"/>
              <a:buChar char="q"/>
              <a:defRPr sz="2600">
                <a:solidFill>
                  <a:schemeClr val="tx1"/>
                </a:solidFill>
                <a:latin typeface="Arial" panose="020B0604020202020204" pitchFamily="34" charset="0"/>
              </a:defRPr>
            </a:lvl1pPr>
            <a:lvl2pPr marL="742950" indent="-285750">
              <a:spcBef>
                <a:spcPct val="20000"/>
              </a:spcBef>
              <a:buClr>
                <a:srgbClr val="0099FF"/>
              </a:buClr>
              <a:buSzPct val="70000"/>
              <a:buFont typeface="Wingdings" panose="05000000000000000000" pitchFamily="2" charset="2"/>
              <a:buChar char="Ø"/>
              <a:defRPr sz="2200">
                <a:solidFill>
                  <a:schemeClr val="tx1"/>
                </a:solidFill>
                <a:latin typeface="Arial" panose="020B0604020202020204" pitchFamily="34" charset="0"/>
              </a:defRPr>
            </a:lvl2pPr>
            <a:lvl3pPr marL="1143000" indent="-228600">
              <a:spcBef>
                <a:spcPct val="20000"/>
              </a:spcBef>
              <a:buClr>
                <a:srgbClr val="0099FF"/>
              </a:buClr>
              <a:buSzPct val="65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lgn="ctr">
              <a:spcBef>
                <a:spcPct val="0"/>
              </a:spcBef>
              <a:buClrTx/>
              <a:buSzTx/>
              <a:buFontTx/>
              <a:buNone/>
            </a:pPr>
            <a:r>
              <a:rPr lang="en-US" altLang="en-US" sz="1800" b="1" i="1" dirty="0">
                <a:latin typeface="Verdana" panose="020B0604030504040204" pitchFamily="34" charset="0"/>
              </a:rPr>
              <a:t>Percent of married women age 15-49</a:t>
            </a:r>
          </a:p>
        </p:txBody>
      </p:sp>
      <p:cxnSp>
        <p:nvCxnSpPr>
          <p:cNvPr id="3" name="Straight Arrow Connector 2"/>
          <p:cNvCxnSpPr/>
          <p:nvPr/>
        </p:nvCxnSpPr>
        <p:spPr>
          <a:xfrm>
            <a:off x="5562600" y="3581400"/>
            <a:ext cx="990600" cy="0"/>
          </a:xfrm>
          <a:prstGeom prst="straightConnector1">
            <a:avLst/>
          </a:prstGeom>
          <a:ln w="3175" cmpd="sng">
            <a:solidFill>
              <a:schemeClr val="tx2"/>
            </a:solidFill>
            <a:prstDash val="dashDot"/>
            <a:tailEnd type="arrow"/>
          </a:ln>
        </p:spPr>
        <p:style>
          <a:lnRef idx="2">
            <a:schemeClr val="accent1"/>
          </a:lnRef>
          <a:fillRef idx="0">
            <a:schemeClr val="accent1"/>
          </a:fillRef>
          <a:effectRef idx="1">
            <a:schemeClr val="accent1"/>
          </a:effectRef>
          <a:fontRef idx="minor">
            <a:schemeClr val="tx1"/>
          </a:fontRef>
        </p:style>
      </p:cxnSp>
      <p:cxnSp>
        <p:nvCxnSpPr>
          <p:cNvPr id="5" name="Straight Arrow Connector 4"/>
          <p:cNvCxnSpPr/>
          <p:nvPr/>
        </p:nvCxnSpPr>
        <p:spPr>
          <a:xfrm flipV="1">
            <a:off x="6858000" y="3200400"/>
            <a:ext cx="914400" cy="304800"/>
          </a:xfrm>
          <a:prstGeom prst="straightConnector1">
            <a:avLst/>
          </a:prstGeom>
          <a:ln w="3175" cmpd="sng">
            <a:solidFill>
              <a:schemeClr val="tx2"/>
            </a:solidFill>
            <a:prstDash val="dashDot"/>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V="1">
            <a:off x="3048000" y="3581400"/>
            <a:ext cx="2209800" cy="1143000"/>
          </a:xfrm>
          <a:prstGeom prst="straightConnector1">
            <a:avLst/>
          </a:prstGeom>
          <a:ln w="3175" cmpd="sng">
            <a:solidFill>
              <a:schemeClr val="tx2"/>
            </a:solidFill>
            <a:prstDash val="dashDot"/>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057431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Date Placeholder 4">
            <a:extLst>
              <a:ext uri="{FF2B5EF4-FFF2-40B4-BE49-F238E27FC236}">
                <a16:creationId xmlns:a16="http://schemas.microsoft.com/office/drawing/2014/main" xmlns="" id="{DD301F8F-3351-406D-8C3B-55B29DC17211}"/>
              </a:ext>
            </a:extLst>
          </p:cNvPr>
          <p:cNvSpPr>
            <a:spLocks noGrp="1" noChangeArrowheads="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99FF"/>
              </a:buClr>
              <a:buSzPct val="70000"/>
              <a:buFont typeface="Wingdings" panose="05000000000000000000" pitchFamily="2" charset="2"/>
              <a:buChar char="q"/>
              <a:defRPr sz="2600">
                <a:solidFill>
                  <a:schemeClr val="tx1"/>
                </a:solidFill>
                <a:latin typeface="Arial" panose="020B0604020202020204" pitchFamily="34" charset="0"/>
              </a:defRPr>
            </a:lvl1pPr>
            <a:lvl2pPr marL="742950" indent="-285750">
              <a:spcBef>
                <a:spcPct val="20000"/>
              </a:spcBef>
              <a:buClr>
                <a:srgbClr val="0099FF"/>
              </a:buClr>
              <a:buSzPct val="70000"/>
              <a:buFont typeface="Wingdings" panose="05000000000000000000" pitchFamily="2" charset="2"/>
              <a:buChar char="Ø"/>
              <a:defRPr sz="2200">
                <a:solidFill>
                  <a:schemeClr val="tx1"/>
                </a:solidFill>
                <a:latin typeface="Arial" panose="020B0604020202020204" pitchFamily="34" charset="0"/>
              </a:defRPr>
            </a:lvl2pPr>
            <a:lvl3pPr marL="1143000" indent="-228600">
              <a:spcBef>
                <a:spcPct val="20000"/>
              </a:spcBef>
              <a:buClr>
                <a:srgbClr val="0099FF"/>
              </a:buClr>
              <a:buSzPct val="65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fld id="{B39FD46A-177C-4A10-AB55-75025C848939}" type="datetime4">
              <a:rPr lang="en-US" altLang="en-US" sz="1200" smtClean="0">
                <a:latin typeface="Verdana" panose="020B0604030504040204" pitchFamily="34" charset="0"/>
              </a:rPr>
              <a:pPr>
                <a:spcBef>
                  <a:spcPct val="0"/>
                </a:spcBef>
                <a:buClrTx/>
                <a:buSzTx/>
                <a:buFontTx/>
                <a:buNone/>
              </a:pPr>
              <a:t>December 1, 2020</a:t>
            </a:fld>
            <a:endParaRPr lang="en-US" altLang="en-US" sz="1200">
              <a:latin typeface="Verdana" panose="020B0604030504040204" pitchFamily="34" charset="0"/>
            </a:endParaRPr>
          </a:p>
        </p:txBody>
      </p:sp>
      <p:sp>
        <p:nvSpPr>
          <p:cNvPr id="13316" name="Footer Placeholder 5">
            <a:extLst>
              <a:ext uri="{FF2B5EF4-FFF2-40B4-BE49-F238E27FC236}">
                <a16:creationId xmlns:a16="http://schemas.microsoft.com/office/drawing/2014/main" xmlns="" id="{D95210CB-8142-41D4-8897-00C49ADC1F41}"/>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99FF"/>
              </a:buClr>
              <a:buSzPct val="70000"/>
              <a:buFont typeface="Wingdings" panose="05000000000000000000" pitchFamily="2" charset="2"/>
              <a:buChar char="q"/>
              <a:defRPr sz="2600">
                <a:solidFill>
                  <a:schemeClr val="tx1"/>
                </a:solidFill>
                <a:latin typeface="Arial" panose="020B0604020202020204" pitchFamily="34" charset="0"/>
              </a:defRPr>
            </a:lvl1pPr>
            <a:lvl2pPr marL="742950" indent="-285750">
              <a:spcBef>
                <a:spcPct val="20000"/>
              </a:spcBef>
              <a:buClr>
                <a:srgbClr val="0099FF"/>
              </a:buClr>
              <a:buSzPct val="70000"/>
              <a:buFont typeface="Wingdings" panose="05000000000000000000" pitchFamily="2" charset="2"/>
              <a:buChar char="Ø"/>
              <a:defRPr sz="2200">
                <a:solidFill>
                  <a:schemeClr val="tx1"/>
                </a:solidFill>
                <a:latin typeface="Arial" panose="020B0604020202020204" pitchFamily="34" charset="0"/>
              </a:defRPr>
            </a:lvl2pPr>
            <a:lvl3pPr marL="1143000" indent="-228600">
              <a:spcBef>
                <a:spcPct val="20000"/>
              </a:spcBef>
              <a:buClr>
                <a:srgbClr val="0099FF"/>
              </a:buClr>
              <a:buSzPct val="65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r>
              <a:rPr lang="en-US" altLang="en-US" sz="1000">
                <a:latin typeface="Verdana" panose="020B0604030504040204" pitchFamily="34" charset="0"/>
              </a:rPr>
              <a:t>National Institute of Statistics of Rwanda</a:t>
            </a:r>
          </a:p>
        </p:txBody>
      </p:sp>
      <p:sp>
        <p:nvSpPr>
          <p:cNvPr id="13317" name="Slide Number Placeholder 6">
            <a:extLst>
              <a:ext uri="{FF2B5EF4-FFF2-40B4-BE49-F238E27FC236}">
                <a16:creationId xmlns:a16="http://schemas.microsoft.com/office/drawing/2014/main" xmlns="" id="{65AF499F-9E58-4A4F-BA4F-5B5C8A4FAE08}"/>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99FF"/>
              </a:buClr>
              <a:buSzPct val="70000"/>
              <a:buFont typeface="Wingdings" panose="05000000000000000000" pitchFamily="2" charset="2"/>
              <a:buChar char="q"/>
              <a:defRPr sz="2600">
                <a:solidFill>
                  <a:schemeClr val="tx1"/>
                </a:solidFill>
                <a:latin typeface="Arial" panose="020B0604020202020204" pitchFamily="34" charset="0"/>
              </a:defRPr>
            </a:lvl1pPr>
            <a:lvl2pPr marL="742950" indent="-285750">
              <a:spcBef>
                <a:spcPct val="20000"/>
              </a:spcBef>
              <a:buClr>
                <a:srgbClr val="0099FF"/>
              </a:buClr>
              <a:buSzPct val="70000"/>
              <a:buFont typeface="Wingdings" panose="05000000000000000000" pitchFamily="2" charset="2"/>
              <a:buChar char="Ø"/>
              <a:defRPr sz="2200">
                <a:solidFill>
                  <a:schemeClr val="tx1"/>
                </a:solidFill>
                <a:latin typeface="Arial" panose="020B0604020202020204" pitchFamily="34" charset="0"/>
              </a:defRPr>
            </a:lvl2pPr>
            <a:lvl3pPr marL="1143000" indent="-228600">
              <a:spcBef>
                <a:spcPct val="20000"/>
              </a:spcBef>
              <a:buClr>
                <a:srgbClr val="0099FF"/>
              </a:buClr>
              <a:buSzPct val="65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fld id="{404D4553-5CAE-4D82-8B89-FDC6F890033D}" type="slidenum">
              <a:rPr lang="en-US" altLang="en-US" sz="1200">
                <a:latin typeface="Verdana" panose="020B0604030504040204" pitchFamily="34" charset="0"/>
              </a:rPr>
              <a:pPr>
                <a:spcBef>
                  <a:spcPct val="0"/>
                </a:spcBef>
                <a:buClrTx/>
                <a:buSzTx/>
                <a:buFontTx/>
                <a:buNone/>
              </a:pPr>
              <a:t>8</a:t>
            </a:fld>
            <a:endParaRPr lang="en-US" altLang="en-US" sz="1200">
              <a:latin typeface="Verdana" panose="020B0604030504040204" pitchFamily="34" charset="0"/>
            </a:endParaRPr>
          </a:p>
        </p:txBody>
      </p:sp>
      <p:sp>
        <p:nvSpPr>
          <p:cNvPr id="13314" name="Title 1">
            <a:extLst>
              <a:ext uri="{FF2B5EF4-FFF2-40B4-BE49-F238E27FC236}">
                <a16:creationId xmlns:a16="http://schemas.microsoft.com/office/drawing/2014/main" xmlns="" id="{6E57E9E7-21AF-4C57-8588-6713FD7E6430}"/>
              </a:ext>
            </a:extLst>
          </p:cNvPr>
          <p:cNvSpPr>
            <a:spLocks noGrp="1" noChangeArrowheads="1"/>
          </p:cNvSpPr>
          <p:nvPr>
            <p:ph type="title" idx="4294967295"/>
          </p:nvPr>
        </p:nvSpPr>
        <p:spPr>
          <a:xfrm>
            <a:off x="381000" y="533400"/>
            <a:ext cx="8534400" cy="609600"/>
          </a:xfrm>
        </p:spPr>
        <p:txBody>
          <a:bodyPr/>
          <a:lstStyle/>
          <a:p>
            <a:r>
              <a:rPr lang="en-US" altLang="en-US" sz="3200" b="1" u="sng" dirty="0" smtClean="0">
                <a:solidFill>
                  <a:srgbClr val="000090"/>
                </a:solidFill>
                <a:latin typeface="Verdana" panose="020B0604030504040204" pitchFamily="34" charset="0"/>
              </a:rPr>
              <a:t>Unmet Need For </a:t>
            </a:r>
            <a:r>
              <a:rPr lang="en-US" altLang="en-US" sz="3200" b="1" u="sng" dirty="0">
                <a:solidFill>
                  <a:srgbClr val="000090"/>
                </a:solidFill>
                <a:latin typeface="Verdana" panose="020B0604030504040204" pitchFamily="34" charset="0"/>
              </a:rPr>
              <a:t>F</a:t>
            </a:r>
            <a:r>
              <a:rPr lang="en-US" altLang="en-US" sz="3200" b="1" u="sng" dirty="0" smtClean="0">
                <a:solidFill>
                  <a:srgbClr val="000090"/>
                </a:solidFill>
                <a:latin typeface="Verdana" panose="020B0604030504040204" pitchFamily="34" charset="0"/>
              </a:rPr>
              <a:t>amily Planning</a:t>
            </a:r>
            <a:endParaRPr lang="en-US" altLang="en-US" sz="3200" b="1" u="sng" dirty="0">
              <a:solidFill>
                <a:srgbClr val="000090"/>
              </a:solidFill>
              <a:latin typeface="Verdana" panose="020B0604030504040204" pitchFamily="34" charset="0"/>
            </a:endParaRPr>
          </a:p>
        </p:txBody>
      </p:sp>
      <p:sp>
        <p:nvSpPr>
          <p:cNvPr id="13319" name="TextBox 8">
            <a:extLst>
              <a:ext uri="{FF2B5EF4-FFF2-40B4-BE49-F238E27FC236}">
                <a16:creationId xmlns:a16="http://schemas.microsoft.com/office/drawing/2014/main" xmlns="" id="{D1D5BA5C-A491-4057-802F-192ABB2E7622}"/>
              </a:ext>
            </a:extLst>
          </p:cNvPr>
          <p:cNvSpPr txBox="1">
            <a:spLocks noChangeArrowheads="1"/>
          </p:cNvSpPr>
          <p:nvPr/>
        </p:nvSpPr>
        <p:spPr bwMode="auto">
          <a:xfrm>
            <a:off x="609600" y="1524000"/>
            <a:ext cx="815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99FF"/>
              </a:buClr>
              <a:buSzPct val="70000"/>
              <a:buFont typeface="Wingdings" panose="05000000000000000000" pitchFamily="2" charset="2"/>
              <a:buChar char="q"/>
              <a:defRPr sz="2600">
                <a:solidFill>
                  <a:schemeClr val="tx1"/>
                </a:solidFill>
                <a:latin typeface="Arial" panose="020B0604020202020204" pitchFamily="34" charset="0"/>
              </a:defRPr>
            </a:lvl1pPr>
            <a:lvl2pPr marL="742950" indent="-285750">
              <a:spcBef>
                <a:spcPct val="20000"/>
              </a:spcBef>
              <a:buClr>
                <a:srgbClr val="0099FF"/>
              </a:buClr>
              <a:buSzPct val="70000"/>
              <a:buFont typeface="Wingdings" panose="05000000000000000000" pitchFamily="2" charset="2"/>
              <a:buChar char="Ø"/>
              <a:defRPr sz="2200">
                <a:solidFill>
                  <a:schemeClr val="tx1"/>
                </a:solidFill>
                <a:latin typeface="Arial" panose="020B0604020202020204" pitchFamily="34" charset="0"/>
              </a:defRPr>
            </a:lvl2pPr>
            <a:lvl3pPr marL="1143000" indent="-228600">
              <a:spcBef>
                <a:spcPct val="20000"/>
              </a:spcBef>
              <a:buClr>
                <a:srgbClr val="0099FF"/>
              </a:buClr>
              <a:buSzPct val="65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r>
              <a:rPr lang="en-US" altLang="en-US" sz="1800" b="1" i="1" dirty="0" smtClean="0">
                <a:latin typeface="Verdana" panose="020B0604030504040204" pitchFamily="34" charset="0"/>
              </a:rPr>
              <a:t>Percent of currently m</a:t>
            </a:r>
            <a:r>
              <a:rPr lang="en-US" altLang="en-US" sz="1800" b="1" i="1" dirty="0" smtClean="0">
                <a:latin typeface="Verdana" panose="020B0604030504040204" pitchFamily="34" charset="0"/>
              </a:rPr>
              <a:t>arried </a:t>
            </a:r>
            <a:r>
              <a:rPr lang="en-US" altLang="en-US" sz="1800" b="1" i="1" dirty="0">
                <a:latin typeface="Verdana" panose="020B0604030504040204" pitchFamily="34" charset="0"/>
              </a:rPr>
              <a:t>women age 15-</a:t>
            </a:r>
            <a:r>
              <a:rPr lang="en-US" altLang="en-US" sz="1800" b="1" i="1" dirty="0" smtClean="0">
                <a:latin typeface="Verdana" panose="020B0604030504040204" pitchFamily="34" charset="0"/>
              </a:rPr>
              <a:t>49</a:t>
            </a:r>
            <a:endParaRPr lang="en-US" altLang="en-US" sz="1800" b="1" i="1" dirty="0">
              <a:latin typeface="Verdana" panose="020B0604030504040204" pitchFamily="34" charset="0"/>
            </a:endParaRPr>
          </a:p>
        </p:txBody>
      </p:sp>
      <p:graphicFrame>
        <p:nvGraphicFramePr>
          <p:cNvPr id="9" name="Chart 8"/>
          <p:cNvGraphicFramePr>
            <a:graphicFrameLocks/>
          </p:cNvGraphicFramePr>
          <p:nvPr>
            <p:extLst>
              <p:ext uri="{D42A27DB-BD31-4B8C-83A1-F6EECF244321}">
                <p14:modId xmlns:p14="http://schemas.microsoft.com/office/powerpoint/2010/main" val="2268798062"/>
              </p:ext>
            </p:extLst>
          </p:nvPr>
        </p:nvGraphicFramePr>
        <p:xfrm>
          <a:off x="1066800" y="2133600"/>
          <a:ext cx="7239000" cy="3657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294693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Date Placeholder 3">
            <a:extLst>
              <a:ext uri="{FF2B5EF4-FFF2-40B4-BE49-F238E27FC236}">
                <a16:creationId xmlns:a16="http://schemas.microsoft.com/office/drawing/2014/main" xmlns="" id="{7C2A1A23-58C0-4996-8A81-546FA9EE2F3F}"/>
              </a:ext>
            </a:extLst>
          </p:cNvPr>
          <p:cNvSpPr>
            <a:spLocks noGrp="1" noChangeArrowheads="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99FF"/>
              </a:buClr>
              <a:buSzPct val="70000"/>
              <a:buFont typeface="Wingdings" panose="05000000000000000000" pitchFamily="2" charset="2"/>
              <a:buChar char="q"/>
              <a:defRPr sz="2600">
                <a:solidFill>
                  <a:schemeClr val="tx1"/>
                </a:solidFill>
                <a:latin typeface="Arial" panose="020B0604020202020204" pitchFamily="34" charset="0"/>
              </a:defRPr>
            </a:lvl1pPr>
            <a:lvl2pPr marL="742950" indent="-285750">
              <a:spcBef>
                <a:spcPct val="20000"/>
              </a:spcBef>
              <a:buClr>
                <a:srgbClr val="0099FF"/>
              </a:buClr>
              <a:buSzPct val="70000"/>
              <a:buFont typeface="Wingdings" panose="05000000000000000000" pitchFamily="2" charset="2"/>
              <a:buChar char="Ø"/>
              <a:defRPr sz="2200">
                <a:solidFill>
                  <a:schemeClr val="tx1"/>
                </a:solidFill>
                <a:latin typeface="Arial" panose="020B0604020202020204" pitchFamily="34" charset="0"/>
              </a:defRPr>
            </a:lvl2pPr>
            <a:lvl3pPr marL="1143000" indent="-228600">
              <a:spcBef>
                <a:spcPct val="20000"/>
              </a:spcBef>
              <a:buClr>
                <a:srgbClr val="0099FF"/>
              </a:buClr>
              <a:buSzPct val="65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fld id="{C44DE2C5-FC86-4BBC-8A76-31910E60B0F5}" type="datetime4">
              <a:rPr lang="en-US" altLang="en-US" sz="1200" smtClean="0">
                <a:latin typeface="Verdana" panose="020B0604030504040204" pitchFamily="34" charset="0"/>
              </a:rPr>
              <a:pPr>
                <a:spcBef>
                  <a:spcPct val="0"/>
                </a:spcBef>
                <a:buClrTx/>
                <a:buSzTx/>
                <a:buFontTx/>
                <a:buNone/>
              </a:pPr>
              <a:t>November 25, 2020</a:t>
            </a:fld>
            <a:endParaRPr lang="en-US" altLang="en-US" sz="1200">
              <a:latin typeface="Verdana" panose="020B0604030504040204" pitchFamily="34" charset="0"/>
            </a:endParaRPr>
          </a:p>
        </p:txBody>
      </p:sp>
      <p:sp>
        <p:nvSpPr>
          <p:cNvPr id="23556" name="Footer Placeholder 4">
            <a:extLst>
              <a:ext uri="{FF2B5EF4-FFF2-40B4-BE49-F238E27FC236}">
                <a16:creationId xmlns:a16="http://schemas.microsoft.com/office/drawing/2014/main" xmlns="" id="{58F43DB7-58B0-42ED-994F-82E0F590846E}"/>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99FF"/>
              </a:buClr>
              <a:buSzPct val="70000"/>
              <a:buFont typeface="Wingdings" panose="05000000000000000000" pitchFamily="2" charset="2"/>
              <a:buChar char="q"/>
              <a:defRPr sz="2600">
                <a:solidFill>
                  <a:schemeClr val="tx1"/>
                </a:solidFill>
                <a:latin typeface="Arial" panose="020B0604020202020204" pitchFamily="34" charset="0"/>
              </a:defRPr>
            </a:lvl1pPr>
            <a:lvl2pPr marL="742950" indent="-285750">
              <a:spcBef>
                <a:spcPct val="20000"/>
              </a:spcBef>
              <a:buClr>
                <a:srgbClr val="0099FF"/>
              </a:buClr>
              <a:buSzPct val="70000"/>
              <a:buFont typeface="Wingdings" panose="05000000000000000000" pitchFamily="2" charset="2"/>
              <a:buChar char="Ø"/>
              <a:defRPr sz="2200">
                <a:solidFill>
                  <a:schemeClr val="tx1"/>
                </a:solidFill>
                <a:latin typeface="Arial" panose="020B0604020202020204" pitchFamily="34" charset="0"/>
              </a:defRPr>
            </a:lvl2pPr>
            <a:lvl3pPr marL="1143000" indent="-228600">
              <a:spcBef>
                <a:spcPct val="20000"/>
              </a:spcBef>
              <a:buClr>
                <a:srgbClr val="0099FF"/>
              </a:buClr>
              <a:buSzPct val="65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r>
              <a:rPr lang="en-US" altLang="en-US" sz="1000">
                <a:latin typeface="Verdana" panose="020B0604030504040204" pitchFamily="34" charset="0"/>
              </a:rPr>
              <a:t>National Institute of Statistics of Rwanda</a:t>
            </a:r>
          </a:p>
        </p:txBody>
      </p:sp>
      <p:sp>
        <p:nvSpPr>
          <p:cNvPr id="23557" name="Slide Number Placeholder 5">
            <a:extLst>
              <a:ext uri="{FF2B5EF4-FFF2-40B4-BE49-F238E27FC236}">
                <a16:creationId xmlns:a16="http://schemas.microsoft.com/office/drawing/2014/main" xmlns="" id="{ABC88AB4-2EE5-475D-A695-A6A88038AA51}"/>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99FF"/>
              </a:buClr>
              <a:buSzPct val="70000"/>
              <a:buFont typeface="Wingdings" panose="05000000000000000000" pitchFamily="2" charset="2"/>
              <a:buChar char="q"/>
              <a:defRPr sz="2600">
                <a:solidFill>
                  <a:schemeClr val="tx1"/>
                </a:solidFill>
                <a:latin typeface="Arial" panose="020B0604020202020204" pitchFamily="34" charset="0"/>
              </a:defRPr>
            </a:lvl1pPr>
            <a:lvl2pPr marL="742950" indent="-285750">
              <a:spcBef>
                <a:spcPct val="20000"/>
              </a:spcBef>
              <a:buClr>
                <a:srgbClr val="0099FF"/>
              </a:buClr>
              <a:buSzPct val="70000"/>
              <a:buFont typeface="Wingdings" panose="05000000000000000000" pitchFamily="2" charset="2"/>
              <a:buChar char="Ø"/>
              <a:defRPr sz="2200">
                <a:solidFill>
                  <a:schemeClr val="tx1"/>
                </a:solidFill>
                <a:latin typeface="Arial" panose="020B0604020202020204" pitchFamily="34" charset="0"/>
              </a:defRPr>
            </a:lvl2pPr>
            <a:lvl3pPr marL="1143000" indent="-228600">
              <a:spcBef>
                <a:spcPct val="20000"/>
              </a:spcBef>
              <a:buClr>
                <a:srgbClr val="0099FF"/>
              </a:buClr>
              <a:buSzPct val="65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fld id="{BBD04B67-2189-43F7-B94B-EEEFE10A1D8D}" type="slidenum">
              <a:rPr lang="en-US" altLang="en-US" sz="1200">
                <a:latin typeface="Verdana" panose="020B0604030504040204" pitchFamily="34" charset="0"/>
              </a:rPr>
              <a:pPr>
                <a:spcBef>
                  <a:spcPct val="0"/>
                </a:spcBef>
                <a:buClrTx/>
                <a:buSzTx/>
                <a:buFontTx/>
                <a:buNone/>
              </a:pPr>
              <a:t>9</a:t>
            </a:fld>
            <a:endParaRPr lang="en-US" altLang="en-US" sz="1200">
              <a:latin typeface="Verdana" panose="020B0604030504040204" pitchFamily="34" charset="0"/>
            </a:endParaRPr>
          </a:p>
        </p:txBody>
      </p:sp>
      <p:sp>
        <p:nvSpPr>
          <p:cNvPr id="23554" name="Title 1">
            <a:extLst>
              <a:ext uri="{FF2B5EF4-FFF2-40B4-BE49-F238E27FC236}">
                <a16:creationId xmlns:a16="http://schemas.microsoft.com/office/drawing/2014/main" xmlns="" id="{1F0401FA-1A4A-488B-B01D-7EE2555DFC58}"/>
              </a:ext>
            </a:extLst>
          </p:cNvPr>
          <p:cNvSpPr>
            <a:spLocks noGrp="1" noChangeArrowheads="1"/>
          </p:cNvSpPr>
          <p:nvPr>
            <p:ph type="title" idx="4294967295"/>
          </p:nvPr>
        </p:nvSpPr>
        <p:spPr>
          <a:xfrm>
            <a:off x="838200" y="152400"/>
            <a:ext cx="7086600" cy="457200"/>
          </a:xfrm>
        </p:spPr>
        <p:txBody>
          <a:bodyPr/>
          <a:lstStyle/>
          <a:p>
            <a:r>
              <a:rPr lang="en-GB" altLang="en-US" sz="3200" b="1" u="sng" dirty="0" smtClean="0">
                <a:solidFill>
                  <a:srgbClr val="000090"/>
                </a:solidFill>
              </a:rPr>
              <a:t>Trends in Maternal Health Care</a:t>
            </a:r>
            <a:endParaRPr lang="en-US" altLang="en-US" sz="3200" b="1" u="sng" dirty="0">
              <a:solidFill>
                <a:srgbClr val="000090"/>
              </a:solidFill>
            </a:endParaRPr>
          </a:p>
        </p:txBody>
      </p:sp>
      <p:graphicFrame>
        <p:nvGraphicFramePr>
          <p:cNvPr id="2" name="Content Placeholder 10">
            <a:extLst>
              <a:ext uri="{FF2B5EF4-FFF2-40B4-BE49-F238E27FC236}">
                <a16:creationId xmlns:a16="http://schemas.microsoft.com/office/drawing/2014/main" xmlns="" id="{2A79782C-7316-43C0-8E56-0352BC0626FE}"/>
              </a:ext>
            </a:extLst>
          </p:cNvPr>
          <p:cNvGraphicFramePr>
            <a:graphicFrameLocks noGrp="1"/>
          </p:cNvGraphicFramePr>
          <p:nvPr>
            <p:ph idx="4294967295"/>
            <p:extLst>
              <p:ext uri="{D42A27DB-BD31-4B8C-83A1-F6EECF244321}">
                <p14:modId xmlns:p14="http://schemas.microsoft.com/office/powerpoint/2010/main" val="789179203"/>
              </p:ext>
            </p:extLst>
          </p:nvPr>
        </p:nvGraphicFramePr>
        <p:xfrm>
          <a:off x="76200" y="1219201"/>
          <a:ext cx="90678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23559" name="Rectangle 2">
            <a:extLst>
              <a:ext uri="{FF2B5EF4-FFF2-40B4-BE49-F238E27FC236}">
                <a16:creationId xmlns:a16="http://schemas.microsoft.com/office/drawing/2014/main" xmlns="" id="{C12989EC-CE34-4A12-944E-4EF1E2539E9B}"/>
              </a:ext>
            </a:extLst>
          </p:cNvPr>
          <p:cNvSpPr>
            <a:spLocks noChangeArrowheads="1"/>
          </p:cNvSpPr>
          <p:nvPr/>
        </p:nvSpPr>
        <p:spPr bwMode="auto">
          <a:xfrm>
            <a:off x="533400" y="762000"/>
            <a:ext cx="8324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99FF"/>
              </a:buClr>
              <a:buSzPct val="70000"/>
              <a:buFont typeface="Wingdings" panose="05000000000000000000" pitchFamily="2" charset="2"/>
              <a:buChar char="q"/>
              <a:defRPr sz="2600">
                <a:solidFill>
                  <a:schemeClr val="tx1"/>
                </a:solidFill>
                <a:latin typeface="Arial" panose="020B0604020202020204" pitchFamily="34" charset="0"/>
              </a:defRPr>
            </a:lvl1pPr>
            <a:lvl2pPr marL="742950" indent="-285750">
              <a:spcBef>
                <a:spcPct val="20000"/>
              </a:spcBef>
              <a:buClr>
                <a:srgbClr val="0099FF"/>
              </a:buClr>
              <a:buSzPct val="70000"/>
              <a:buFont typeface="Wingdings" panose="05000000000000000000" pitchFamily="2" charset="2"/>
              <a:buChar char="Ø"/>
              <a:defRPr sz="2200">
                <a:solidFill>
                  <a:schemeClr val="tx1"/>
                </a:solidFill>
                <a:latin typeface="Arial" panose="020B0604020202020204" pitchFamily="34" charset="0"/>
              </a:defRPr>
            </a:lvl2pPr>
            <a:lvl3pPr marL="1143000" indent="-228600">
              <a:spcBef>
                <a:spcPct val="20000"/>
              </a:spcBef>
              <a:buClr>
                <a:srgbClr val="0099FF"/>
              </a:buClr>
              <a:buSzPct val="65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lgn="ctr">
              <a:spcBef>
                <a:spcPct val="0"/>
              </a:spcBef>
              <a:buClrTx/>
              <a:buSzTx/>
              <a:buFontTx/>
              <a:buNone/>
            </a:pPr>
            <a:r>
              <a:rPr lang="en-US" altLang="en-US" sz="1800" b="1" i="1" dirty="0">
                <a:latin typeface="Verdana" panose="020B0604030504040204" pitchFamily="34" charset="0"/>
              </a:rPr>
              <a:t>Percent of live births in the five-year period before the survey</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NISR">
  <a:themeElements>
    <a:clrScheme name="NISR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NIS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ISR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ISR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ISR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ISR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ISR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ISR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ISR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ISR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ISR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ISR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nception personnalisée">
  <a:themeElements>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nception personnalisé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Eclipse</Template>
  <TotalTime>22044</TotalTime>
  <Words>995</Words>
  <Application>Microsoft Macintosh PowerPoint</Application>
  <PresentationFormat>On-screen Show (4:3)</PresentationFormat>
  <Paragraphs>134</Paragraphs>
  <Slides>17</Slides>
  <Notes>11</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17</vt:i4>
      </vt:variant>
    </vt:vector>
  </HeadingPairs>
  <TitlesOfParts>
    <vt:vector size="20" baseType="lpstr">
      <vt:lpstr>NISR</vt:lpstr>
      <vt:lpstr>Conception personnalisée</vt:lpstr>
      <vt:lpstr>Chart</vt:lpstr>
      <vt:lpstr>National Institute of Statistics of Rwanda</vt:lpstr>
      <vt:lpstr>PowerPoint Presentation</vt:lpstr>
      <vt:lpstr>PowerPoint Presentation</vt:lpstr>
      <vt:lpstr>Trends in Childhood Vaccinations</vt:lpstr>
      <vt:lpstr>Trends in ITN Ownership</vt:lpstr>
      <vt:lpstr>Fertility Preferences of Married Women</vt:lpstr>
      <vt:lpstr>Trends in Use of Contraception</vt:lpstr>
      <vt:lpstr>Unmet Need For Family Planning</vt:lpstr>
      <vt:lpstr>Trends in Maternal Health Care</vt:lpstr>
      <vt:lpstr>Trends In Maternal Health Care </vt:lpstr>
      <vt:lpstr>Fertility Trends:  Births per woman for the three-year period before the survey</vt:lpstr>
      <vt:lpstr>Fertility Trends by Area of Residence</vt:lpstr>
      <vt:lpstr>Trends in Childhood Mortality</vt:lpstr>
      <vt:lpstr>Trend in Maternal Mortality Ratio (MMR)</vt:lpstr>
      <vt:lpstr>Trends in Nutritional Status of Children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dkarusisi</dc:creator>
  <cp:lastModifiedBy>NISR NISR</cp:lastModifiedBy>
  <cp:revision>923</cp:revision>
  <cp:lastPrinted>2020-12-02T12:43:16Z</cp:lastPrinted>
  <dcterms:created xsi:type="dcterms:W3CDTF">2009-11-24T14:21:44Z</dcterms:created>
  <dcterms:modified xsi:type="dcterms:W3CDTF">2020-12-03T06:45:55Z</dcterms:modified>
</cp:coreProperties>
</file>