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drawings/drawing2.xml" ContentType="application/vnd.openxmlformats-officedocument.drawingml.chartshapes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drawings/drawing3.xml" ContentType="application/vnd.openxmlformats-officedocument.drawingml.chartshapes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drawings/drawing4.xml" ContentType="application/vnd.openxmlformats-officedocument.drawingml.chartshapes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drawings/drawing5.xml" ContentType="application/vnd.openxmlformats-officedocument.drawingml.chartshapes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2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3.xml" ContentType="application/vnd.openxmlformats-officedocument.presentationml.notesSlid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drawings/drawing6.xml" ContentType="application/vnd.openxmlformats-officedocument.drawingml.chartshapes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drawings/drawing7.xml" ContentType="application/vnd.openxmlformats-officedocument.drawingml.chartshapes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7" r:id="rId2"/>
  </p:sldMasterIdLst>
  <p:notesMasterIdLst>
    <p:notesMasterId r:id="rId47"/>
  </p:notesMasterIdLst>
  <p:sldIdLst>
    <p:sldId id="341" r:id="rId3"/>
    <p:sldId id="342" r:id="rId4"/>
    <p:sldId id="259" r:id="rId5"/>
    <p:sldId id="297" r:id="rId6"/>
    <p:sldId id="278" r:id="rId7"/>
    <p:sldId id="279" r:id="rId8"/>
    <p:sldId id="280" r:id="rId9"/>
    <p:sldId id="281" r:id="rId10"/>
    <p:sldId id="394" r:id="rId11"/>
    <p:sldId id="451" r:id="rId12"/>
    <p:sldId id="465" r:id="rId13"/>
    <p:sldId id="369" r:id="rId14"/>
    <p:sldId id="464" r:id="rId15"/>
    <p:sldId id="398" r:id="rId16"/>
    <p:sldId id="399" r:id="rId17"/>
    <p:sldId id="463" r:id="rId18"/>
    <p:sldId id="468" r:id="rId19"/>
    <p:sldId id="397" r:id="rId20"/>
    <p:sldId id="400" r:id="rId21"/>
    <p:sldId id="430" r:id="rId22"/>
    <p:sldId id="402" r:id="rId23"/>
    <p:sldId id="403" r:id="rId24"/>
    <p:sldId id="404" r:id="rId25"/>
    <p:sldId id="405" r:id="rId26"/>
    <p:sldId id="407" r:id="rId27"/>
    <p:sldId id="410" r:id="rId28"/>
    <p:sldId id="411" r:id="rId29"/>
    <p:sldId id="412" r:id="rId30"/>
    <p:sldId id="413" r:id="rId31"/>
    <p:sldId id="414" r:id="rId32"/>
    <p:sldId id="415" r:id="rId33"/>
    <p:sldId id="416" r:id="rId34"/>
    <p:sldId id="419" r:id="rId35"/>
    <p:sldId id="421" r:id="rId36"/>
    <p:sldId id="422" r:id="rId37"/>
    <p:sldId id="423" r:id="rId38"/>
    <p:sldId id="424" r:id="rId39"/>
    <p:sldId id="462" r:id="rId40"/>
    <p:sldId id="426" r:id="rId41"/>
    <p:sldId id="428" r:id="rId42"/>
    <p:sldId id="429" r:id="rId43"/>
    <p:sldId id="287" r:id="rId44"/>
    <p:sldId id="288" r:id="rId45"/>
    <p:sldId id="378" r:id="rId46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68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7.xml"/><Relationship Id="rId1" Type="http://schemas.microsoft.com/office/2011/relationships/chartStyle" Target="style17.xml"/><Relationship Id="rId4" Type="http://schemas.openxmlformats.org/officeDocument/2006/relationships/chartUserShapes" Target="../drawings/drawing6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8.xml"/><Relationship Id="rId1" Type="http://schemas.microsoft.com/office/2011/relationships/chartStyle" Target="style18.xml"/><Relationship Id="rId4" Type="http://schemas.openxmlformats.org/officeDocument/2006/relationships/chartUserShapes" Target="../drawings/drawing7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chartUserShapes" Target="../drawings/drawing2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chartUserShapes" Target="../drawings/drawing3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chartUserShapes" Target="../drawings/drawing4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Relationship Id="rId4" Type="http://schemas.openxmlformats.org/officeDocument/2006/relationships/chartUserShapes" Target="../drawings/drawing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5.2238805970149252E-2"/>
          <c:w val="0.96474358974358976"/>
          <c:h val="0.698579151486661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>
                  <c:v>39.799999999999997</c:v>
                </c:pt>
                <c:pt idx="1">
                  <c:v>47.6</c:v>
                </c:pt>
                <c:pt idx="2">
                  <c:v>67.574050000000014</c:v>
                </c:pt>
                <c:pt idx="3">
                  <c:v>59.514009999999992</c:v>
                </c:pt>
                <c:pt idx="4">
                  <c:v>46.855159999999998</c:v>
                </c:pt>
                <c:pt idx="5">
                  <c:v>52.578649999999996</c:v>
                </c:pt>
                <c:pt idx="6">
                  <c:v>52.953680000000006</c:v>
                </c:pt>
                <c:pt idx="7">
                  <c:v>39.449199999999998</c:v>
                </c:pt>
                <c:pt idx="8">
                  <c:v>26.170720000000003</c:v>
                </c:pt>
                <c:pt idx="9">
                  <c:v>33.243360000000003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Sheet1!$C$2:$C$11</c:f>
              <c:numCache>
                <c:formatCode>0.0</c:formatCode>
                <c:ptCount val="10"/>
                <c:pt idx="0">
                  <c:v>27.4</c:v>
                </c:pt>
                <c:pt idx="1">
                  <c:v>34.700000000000003</c:v>
                </c:pt>
                <c:pt idx="2">
                  <c:v>51.394090000000006</c:v>
                </c:pt>
                <c:pt idx="3">
                  <c:v>45.644269999999999</c:v>
                </c:pt>
                <c:pt idx="4">
                  <c:v>43.271990000000002</c:v>
                </c:pt>
                <c:pt idx="5">
                  <c:v>39.698549999999997</c:v>
                </c:pt>
                <c:pt idx="6">
                  <c:v>39.695079999999997</c:v>
                </c:pt>
                <c:pt idx="7">
                  <c:v>24.1907</c:v>
                </c:pt>
                <c:pt idx="8">
                  <c:v>14.993300000000001</c:v>
                </c:pt>
                <c:pt idx="9">
                  <c:v>14.95167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points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-2.9797377830750892E-3"/>
                  <c:y val="-4.8194218907376338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ABEE-4557-9CC2-C744ECCB8F74}"/>
                </c:ext>
              </c:extLst>
            </c:dLbl>
            <c:dLbl>
              <c:idx val="4"/>
              <c:layout>
                <c:manualLayout>
                  <c:x val="-5.462789495693918E-17"/>
                  <c:y val="-7.9523704594037001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ABEE-4557-9CC2-C744ECCB8F7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Nyanza</c:v>
                </c:pt>
                <c:pt idx="5">
                  <c:v>Nyaruguru</c:v>
                </c:pt>
                <c:pt idx="6">
                  <c:v>Kamonyi</c:v>
                </c:pt>
                <c:pt idx="7">
                  <c:v>Huye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Sheet1!$D$2:$D$11</c:f>
              <c:numCache>
                <c:formatCode>0.0</c:formatCode>
                <c:ptCount val="10"/>
                <c:pt idx="0">
                  <c:v>-12.399999999999999</c:v>
                </c:pt>
                <c:pt idx="1">
                  <c:v>-12.899999999999999</c:v>
                </c:pt>
                <c:pt idx="2">
                  <c:v>-16.179960000000008</c:v>
                </c:pt>
                <c:pt idx="3">
                  <c:v>-13.869739999999993</c:v>
                </c:pt>
                <c:pt idx="4">
                  <c:v>-3.5831699999999955</c:v>
                </c:pt>
                <c:pt idx="5">
                  <c:v>-12.880099999999999</c:v>
                </c:pt>
                <c:pt idx="6">
                  <c:v>-13.258600000000008</c:v>
                </c:pt>
                <c:pt idx="7">
                  <c:v>-15.258499999999998</c:v>
                </c:pt>
                <c:pt idx="8">
                  <c:v>-11.177420000000001</c:v>
                </c:pt>
                <c:pt idx="9">
                  <c:v>-18.291690000000003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ABEE-4557-9CC2-C744ECCB8F7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628127332707267"/>
          <c:y val="0.88601017860572295"/>
          <c:w val="0.40113452929528021"/>
          <c:h val="7.749371816405498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8110461060841338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Nyamagabe</c:v>
                </c:pt>
                <c:pt idx="1">
                  <c:v>Kamonyi</c:v>
                </c:pt>
                <c:pt idx="2">
                  <c:v>Ruhango</c:v>
                </c:pt>
                <c:pt idx="3">
                  <c:v>Huye</c:v>
                </c:pt>
                <c:pt idx="4">
                  <c:v>Muhanga</c:v>
                </c:pt>
                <c:pt idx="5">
                  <c:v>Nyaruguru</c:v>
                </c:pt>
                <c:pt idx="6">
                  <c:v>Nyanza</c:v>
                </c:pt>
                <c:pt idx="7">
                  <c:v>Gisagara</c:v>
                </c:pt>
              </c:strCache>
            </c:strRef>
          </c:cat>
          <c:val>
            <c:numRef>
              <c:f>Sheet1!$B$2:$B$9</c:f>
              <c:numCache>
                <c:formatCode>0.0</c:formatCode>
                <c:ptCount val="8"/>
                <c:pt idx="0">
                  <c:v>19.50639</c:v>
                </c:pt>
                <c:pt idx="1">
                  <c:v>19.361709999999999</c:v>
                </c:pt>
                <c:pt idx="2">
                  <c:v>18.71049</c:v>
                </c:pt>
                <c:pt idx="3">
                  <c:v>18.054279999999999</c:v>
                </c:pt>
                <c:pt idx="4">
                  <c:v>17.351520000000001</c:v>
                </c:pt>
                <c:pt idx="5">
                  <c:v>16.245930000000001</c:v>
                </c:pt>
                <c:pt idx="6">
                  <c:v>15.2537</c:v>
                </c:pt>
                <c:pt idx="7">
                  <c:v>15.044919999999999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  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#,##0.0</c:formatCode>
                <c:ptCount val="10"/>
                <c:pt idx="0" formatCode="General">
                  <c:v>31.6</c:v>
                </c:pt>
                <c:pt idx="1">
                  <c:v>25.124463522904932</c:v>
                </c:pt>
                <c:pt idx="2">
                  <c:v>23.570200930267685</c:v>
                </c:pt>
                <c:pt idx="3">
                  <c:v>20.211244358320627</c:v>
                </c:pt>
                <c:pt idx="4">
                  <c:v>22.580824445817353</c:v>
                </c:pt>
                <c:pt idx="5">
                  <c:v>31.916094933793119</c:v>
                </c:pt>
                <c:pt idx="6">
                  <c:v>23.024841832924409</c:v>
                </c:pt>
                <c:pt idx="7">
                  <c:v>24.530519997515679</c:v>
                </c:pt>
                <c:pt idx="8">
                  <c:v>26.362442457930666</c:v>
                </c:pt>
                <c:pt idx="9">
                  <c:v>27.542958833776105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357-4948-BD52-35EB25EFF36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970-4422-821B-758613E65A4A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970-4422-821B-758613E65A4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  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Sheet1!$C$2:$C$11</c:f>
              <c:numCache>
                <c:formatCode>#,##0.0</c:formatCode>
                <c:ptCount val="10"/>
                <c:pt idx="0" formatCode="General">
                  <c:v>49.9</c:v>
                </c:pt>
                <c:pt idx="1">
                  <c:v>45.966912581857109</c:v>
                </c:pt>
                <c:pt idx="2">
                  <c:v>43.511034567549075</c:v>
                </c:pt>
                <c:pt idx="3">
                  <c:v>39.961017891171331</c:v>
                </c:pt>
                <c:pt idx="4">
                  <c:v>42.73782846110079</c:v>
                </c:pt>
                <c:pt idx="5">
                  <c:v>52.556869173864747</c:v>
                </c:pt>
                <c:pt idx="6">
                  <c:v>41.910955532859369</c:v>
                </c:pt>
                <c:pt idx="7">
                  <c:v>50.581168131355078</c:v>
                </c:pt>
                <c:pt idx="8">
                  <c:v>47.452868553649317</c:v>
                </c:pt>
                <c:pt idx="9">
                  <c:v>48.503530862119923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357-4948-BD52-35EB25EFF36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3207907368067099E-2"/>
          <c:y val="0"/>
          <c:w val="0.98530101511234125"/>
          <c:h val="0.7500868676667656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Huye</c:v>
                </c:pt>
                <c:pt idx="3">
                  <c:v>Muhanga</c:v>
                </c:pt>
                <c:pt idx="4">
                  <c:v>Ruhango</c:v>
                </c:pt>
                <c:pt idx="5">
                  <c:v>Nyamagabe</c:v>
                </c:pt>
                <c:pt idx="6">
                  <c:v>Kamonyi</c:v>
                </c:pt>
                <c:pt idx="7">
                  <c:v>Nyaruguru</c:v>
                </c:pt>
                <c:pt idx="8">
                  <c:v>Gisagara</c:v>
                </c:pt>
                <c:pt idx="9">
                  <c:v>Nyanza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84.6</c:v>
                </c:pt>
                <c:pt idx="1">
                  <c:v>83.5</c:v>
                </c:pt>
                <c:pt idx="2">
                  <c:v>81.3</c:v>
                </c:pt>
                <c:pt idx="3">
                  <c:v>84.5</c:v>
                </c:pt>
                <c:pt idx="4">
                  <c:v>81.8</c:v>
                </c:pt>
                <c:pt idx="5">
                  <c:v>87.4</c:v>
                </c:pt>
                <c:pt idx="6">
                  <c:v>88.8</c:v>
                </c:pt>
                <c:pt idx="7">
                  <c:v>79.3</c:v>
                </c:pt>
                <c:pt idx="8">
                  <c:v>76.099999999999994</c:v>
                </c:pt>
                <c:pt idx="9">
                  <c:v>86.9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82B-4E45-9917-43D2B2F928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85F-48AA-994B-EA1A1C266093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85F-48AA-994B-EA1A1C26609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Huye</c:v>
                </c:pt>
                <c:pt idx="3">
                  <c:v>Muhanga</c:v>
                </c:pt>
                <c:pt idx="4">
                  <c:v>Ruhango</c:v>
                </c:pt>
                <c:pt idx="5">
                  <c:v>Nyamagabe</c:v>
                </c:pt>
                <c:pt idx="6">
                  <c:v>Kamonyi</c:v>
                </c:pt>
                <c:pt idx="7">
                  <c:v>Nyaruguru</c:v>
                </c:pt>
                <c:pt idx="8">
                  <c:v>Gisagara</c:v>
                </c:pt>
                <c:pt idx="9">
                  <c:v>Nyanza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87.7</c:v>
                </c:pt>
                <c:pt idx="1">
                  <c:v>85.6</c:v>
                </c:pt>
                <c:pt idx="2">
                  <c:v>90.7</c:v>
                </c:pt>
                <c:pt idx="3">
                  <c:v>89.5</c:v>
                </c:pt>
                <c:pt idx="4">
                  <c:v>89</c:v>
                </c:pt>
                <c:pt idx="5">
                  <c:v>86.7</c:v>
                </c:pt>
                <c:pt idx="6">
                  <c:v>84.7</c:v>
                </c:pt>
                <c:pt idx="7">
                  <c:v>84</c:v>
                </c:pt>
                <c:pt idx="8">
                  <c:v>81.599999999999994</c:v>
                </c:pt>
                <c:pt idx="9">
                  <c:v>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82B-4E45-9917-43D2B2F9287B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25FE-43F4-B576-BE6357B3F61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Gisagara</c:v>
                </c:pt>
                <c:pt idx="3">
                  <c:v>  Huye</c:v>
                </c:pt>
                <c:pt idx="4">
                  <c:v>  Muhanga</c:v>
                </c:pt>
                <c:pt idx="5">
                  <c:v>  Ruhango</c:v>
                </c:pt>
                <c:pt idx="6">
                  <c:v>  Kamonyi</c:v>
                </c:pt>
                <c:pt idx="7">
                  <c:v>  Nyanza</c:v>
                </c:pt>
                <c:pt idx="8">
                  <c:v>  Nyaruguru</c:v>
                </c:pt>
                <c:pt idx="9">
                  <c:v>  Nyamagabe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87.5</c:v>
                </c:pt>
                <c:pt idx="1">
                  <c:v>88</c:v>
                </c:pt>
                <c:pt idx="2" formatCode="0.0">
                  <c:v>95.5</c:v>
                </c:pt>
                <c:pt idx="3" formatCode="0.0">
                  <c:v>89.7</c:v>
                </c:pt>
                <c:pt idx="4" formatCode="0.0">
                  <c:v>83.2</c:v>
                </c:pt>
                <c:pt idx="5" formatCode="0.0">
                  <c:v>87.9</c:v>
                </c:pt>
                <c:pt idx="6" formatCode="0.0">
                  <c:v>91.9</c:v>
                </c:pt>
                <c:pt idx="7" formatCode="0.0">
                  <c:v>86.6</c:v>
                </c:pt>
                <c:pt idx="8" formatCode="0.0">
                  <c:v>82.6</c:v>
                </c:pt>
                <c:pt idx="9" formatCode="0.0">
                  <c:v>84.5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123-47B4-A906-F54218F2B3B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5FE-43F4-B576-BE6357B3F611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Gisagara</c:v>
                </c:pt>
                <c:pt idx="3">
                  <c:v>  Huye</c:v>
                </c:pt>
                <c:pt idx="4">
                  <c:v>  Muhanga</c:v>
                </c:pt>
                <c:pt idx="5">
                  <c:v>  Ruhango</c:v>
                </c:pt>
                <c:pt idx="6">
                  <c:v>  Kamonyi</c:v>
                </c:pt>
                <c:pt idx="7">
                  <c:v>  Nyanza</c:v>
                </c:pt>
                <c:pt idx="8">
                  <c:v>  Nyaruguru</c:v>
                </c:pt>
                <c:pt idx="9">
                  <c:v>  Nyamagabe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89.7</c:v>
                </c:pt>
                <c:pt idx="1">
                  <c:v>90.8</c:v>
                </c:pt>
                <c:pt idx="2" formatCode="0.0">
                  <c:v>98.528023007237707</c:v>
                </c:pt>
                <c:pt idx="3" formatCode="0.0">
                  <c:v>97.930695832946896</c:v>
                </c:pt>
                <c:pt idx="4" formatCode="0.0">
                  <c:v>92.422452788145989</c:v>
                </c:pt>
                <c:pt idx="5" formatCode="0.0">
                  <c:v>90.472263813004858</c:v>
                </c:pt>
                <c:pt idx="6" formatCode="0.0">
                  <c:v>89.249070670764183</c:v>
                </c:pt>
                <c:pt idx="7" formatCode="0.0">
                  <c:v>89.142941471373206</c:v>
                </c:pt>
                <c:pt idx="8" formatCode="0.0">
                  <c:v>85.966833628218723</c:v>
                </c:pt>
                <c:pt idx="9" formatCode="0.0">
                  <c:v>81.563960539865334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123-47B4-A906-F54218F2B3B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2.6095190643801194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Gisagara</c:v>
                </c:pt>
                <c:pt idx="3">
                  <c:v>Nyaruguru</c:v>
                </c:pt>
                <c:pt idx="4">
                  <c:v>Nyanza</c:v>
                </c:pt>
                <c:pt idx="5">
                  <c:v>Kamonyi</c:v>
                </c:pt>
                <c:pt idx="6">
                  <c:v>Ruhango</c:v>
                </c:pt>
                <c:pt idx="7">
                  <c:v>Muhanga</c:v>
                </c:pt>
                <c:pt idx="8">
                  <c:v>Huye</c:v>
                </c:pt>
                <c:pt idx="9">
                  <c:v>Nyamagabe</c:v>
                </c:pt>
              </c:strCache>
            </c:strRef>
          </c:cat>
          <c:val>
            <c:numRef>
              <c:f>Sheet1!$B$2:$B$11</c:f>
              <c:numCache>
                <c:formatCode>0.0</c:formatCode>
                <c:ptCount val="10"/>
                <c:pt idx="0" formatCode="General">
                  <c:v>21.3</c:v>
                </c:pt>
                <c:pt idx="1">
                  <c:v>23.5</c:v>
                </c:pt>
                <c:pt idx="2">
                  <c:v>54.4</c:v>
                </c:pt>
                <c:pt idx="3">
                  <c:v>35.700000000000003</c:v>
                </c:pt>
                <c:pt idx="4">
                  <c:v>34</c:v>
                </c:pt>
                <c:pt idx="5">
                  <c:v>22.4</c:v>
                </c:pt>
                <c:pt idx="6">
                  <c:v>14.3</c:v>
                </c:pt>
                <c:pt idx="7">
                  <c:v>12.2</c:v>
                </c:pt>
                <c:pt idx="8">
                  <c:v>11.2</c:v>
                </c:pt>
                <c:pt idx="9">
                  <c:v>4.9000000000000004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4452042178938161E-3"/>
          <c:y val="8.1348425196850413E-3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Nyamagabe</c:v>
                </c:pt>
                <c:pt idx="6">
                  <c:v>  Nyanza</c:v>
                </c:pt>
                <c:pt idx="7">
                  <c:v>  Ruhango</c:v>
                </c:pt>
                <c:pt idx="8">
                  <c:v>  Nyaruguru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52.8</c:v>
                </c:pt>
                <c:pt idx="1">
                  <c:v>53</c:v>
                </c:pt>
                <c:pt idx="2">
                  <c:v>71.7</c:v>
                </c:pt>
                <c:pt idx="3">
                  <c:v>60.9</c:v>
                </c:pt>
                <c:pt idx="4">
                  <c:v>39.9</c:v>
                </c:pt>
                <c:pt idx="5">
                  <c:v>54.8</c:v>
                </c:pt>
                <c:pt idx="6">
                  <c:v>44.4</c:v>
                </c:pt>
                <c:pt idx="7">
                  <c:v>41.9</c:v>
                </c:pt>
                <c:pt idx="8">
                  <c:v>44.8</c:v>
                </c:pt>
                <c:pt idx="9">
                  <c:v>59.7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Nyamagabe</c:v>
                </c:pt>
                <c:pt idx="6">
                  <c:v>  Nyanza</c:v>
                </c:pt>
                <c:pt idx="7">
                  <c:v>  Ruhango</c:v>
                </c:pt>
                <c:pt idx="8">
                  <c:v>  Nyaruguru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45.4</c:v>
                </c:pt>
                <c:pt idx="1">
                  <c:v>49.8</c:v>
                </c:pt>
                <c:pt idx="2" formatCode="0.0">
                  <c:v>59.304476376718881</c:v>
                </c:pt>
                <c:pt idx="3" formatCode="0.0">
                  <c:v>57.793729043547479</c:v>
                </c:pt>
                <c:pt idx="4" formatCode="0.0">
                  <c:v>54.810066129827348</c:v>
                </c:pt>
                <c:pt idx="5" formatCode="0.0">
                  <c:v>52.380878120335986</c:v>
                </c:pt>
                <c:pt idx="6" formatCode="0.0">
                  <c:v>50.058440977531859</c:v>
                </c:pt>
                <c:pt idx="7" formatCode="0.0">
                  <c:v>42.700061780208557</c:v>
                </c:pt>
                <c:pt idx="8" formatCode="0.0">
                  <c:v>39.313331268879743</c:v>
                </c:pt>
                <c:pt idx="9" formatCode="0.0">
                  <c:v>38.513882041997618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6190745715709419E-2"/>
          <c:y val="4.8000000000000001E-2"/>
          <c:w val="0.94714249734601463"/>
          <c:h val="0.778824540347067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86.2</c:v>
                </c:pt>
                <c:pt idx="1">
                  <c:v>74.599999999999994</c:v>
                </c:pt>
                <c:pt idx="2">
                  <c:v>53.3</c:v>
                </c:pt>
                <c:pt idx="3">
                  <c:v>59.8</c:v>
                </c:pt>
                <c:pt idx="4">
                  <c:v>82.8</c:v>
                </c:pt>
                <c:pt idx="5">
                  <c:v>78.7</c:v>
                </c:pt>
                <c:pt idx="6">
                  <c:v>80.599999999999994</c:v>
                </c:pt>
                <c:pt idx="7">
                  <c:v>53.4</c:v>
                </c:pt>
                <c:pt idx="8">
                  <c:v>93.9</c:v>
                </c:pt>
                <c:pt idx="9">
                  <c:v>91.5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Gisagara</c:v>
                </c:pt>
                <c:pt idx="4">
                  <c:v>Nyaruguru</c:v>
                </c:pt>
                <c:pt idx="5">
                  <c:v>Huye</c:v>
                </c:pt>
                <c:pt idx="6">
                  <c:v>Nyamagabe</c:v>
                </c:pt>
                <c:pt idx="7">
                  <c:v>Ruhango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 formatCode="0.0">
                  <c:v>94.347531485831936</c:v>
                </c:pt>
                <c:pt idx="1">
                  <c:v>90.8</c:v>
                </c:pt>
                <c:pt idx="2" formatCode="0.0">
                  <c:v>84.512892593119304</c:v>
                </c:pt>
                <c:pt idx="3" formatCode="0.0">
                  <c:v>82.616911834796866</c:v>
                </c:pt>
                <c:pt idx="4" formatCode="0.0">
                  <c:v>98.212365718046897</c:v>
                </c:pt>
                <c:pt idx="5" formatCode="0.0">
                  <c:v>99.171602972113163</c:v>
                </c:pt>
                <c:pt idx="6" formatCode="0.0">
                  <c:v>92.52730154041717</c:v>
                </c:pt>
                <c:pt idx="7" formatCode="0.0">
                  <c:v>90.573432506213322</c:v>
                </c:pt>
                <c:pt idx="8" formatCode="0.0">
                  <c:v>95.996221176933702</c:v>
                </c:pt>
                <c:pt idx="9" formatCode="0.0">
                  <c:v>86.170727510369673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34.4</c:v>
                </c:pt>
                <c:pt idx="1">
                  <c:v>22.7</c:v>
                </c:pt>
                <c:pt idx="2">
                  <c:v>16.600000000000001</c:v>
                </c:pt>
                <c:pt idx="3">
                  <c:v>25.6</c:v>
                </c:pt>
                <c:pt idx="4">
                  <c:v>23.2</c:v>
                </c:pt>
                <c:pt idx="5">
                  <c:v>26.7</c:v>
                </c:pt>
                <c:pt idx="6">
                  <c:v>28.6</c:v>
                </c:pt>
                <c:pt idx="7">
                  <c:v>24.2</c:v>
                </c:pt>
                <c:pt idx="8">
                  <c:v>18.3</c:v>
                </c:pt>
                <c:pt idx="9">
                  <c:v>17.3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B46-4D50-9B0B-902061186AB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>
                  <a:lumMod val="60000"/>
                  <a:lumOff val="40000"/>
                </a:schemeClr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72.099999999999994</c:v>
                </c:pt>
                <c:pt idx="1">
                  <c:v>63.6</c:v>
                </c:pt>
                <c:pt idx="2">
                  <c:v>70.7</c:v>
                </c:pt>
                <c:pt idx="3">
                  <c:v>70.599999999999994</c:v>
                </c:pt>
                <c:pt idx="4">
                  <c:v>69.2</c:v>
                </c:pt>
                <c:pt idx="5">
                  <c:v>67.5</c:v>
                </c:pt>
                <c:pt idx="6">
                  <c:v>62.6</c:v>
                </c:pt>
                <c:pt idx="7">
                  <c:v>62.5</c:v>
                </c:pt>
                <c:pt idx="8">
                  <c:v>58.2</c:v>
                </c:pt>
                <c:pt idx="9">
                  <c:v>50.3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B46-4D50-9B0B-902061186AB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120851103"/>
        <c:axId val="120846303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 change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0"/>
                  <c:y val="3.742142237942493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A837-49D6-BA3B-32E9FC7684D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Huye</c:v>
                </c:pt>
                <c:pt idx="4">
                  <c:v>  Ruhango</c:v>
                </c:pt>
                <c:pt idx="5">
                  <c:v>  Muhanga</c:v>
                </c:pt>
                <c:pt idx="6">
                  <c:v>  Nyanza</c:v>
                </c:pt>
                <c:pt idx="7">
                  <c:v>  Kamonyi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Sheet1!$D$2:$D$11</c:f>
              <c:numCache>
                <c:formatCode>General</c:formatCode>
                <c:ptCount val="10"/>
                <c:pt idx="0">
                  <c:v>37.700000000000003</c:v>
                </c:pt>
                <c:pt idx="1">
                  <c:v>40.9</c:v>
                </c:pt>
                <c:pt idx="2">
                  <c:v>54.1</c:v>
                </c:pt>
                <c:pt idx="3">
                  <c:v>45</c:v>
                </c:pt>
                <c:pt idx="4">
                  <c:v>46</c:v>
                </c:pt>
                <c:pt idx="5">
                  <c:v>40.799999999999997</c:v>
                </c:pt>
                <c:pt idx="6">
                  <c:v>34</c:v>
                </c:pt>
                <c:pt idx="7">
                  <c:v>38.299999999999997</c:v>
                </c:pt>
                <c:pt idx="8">
                  <c:v>39.9</c:v>
                </c:pt>
                <c:pt idx="9">
                  <c:v>33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3B46-4D50-9B0B-902061186AB5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marker val="1"/>
        <c:smooth val="0"/>
        <c:axId val="120851103"/>
        <c:axId val="120846303"/>
      </c:lineChart>
      <c:catAx>
        <c:axId val="120851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20846303"/>
        <c:crosses val="autoZero"/>
        <c:auto val="1"/>
        <c:lblAlgn val="ctr"/>
        <c:lblOffset val="100"/>
        <c:noMultiLvlLbl val="0"/>
      </c:catAx>
      <c:valAx>
        <c:axId val="12084630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20851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Nyanza</c:v>
                </c:pt>
                <c:pt idx="6">
                  <c:v>  Ruhango</c:v>
                </c:pt>
                <c:pt idx="7">
                  <c:v>  Nyaruguru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Sheet1!$B$2:$B$11</c:f>
              <c:numCache>
                <c:formatCode>_-* #,##0.0_-;\-* #,##0.0_-;_-* "-"_-;_-@_-</c:formatCode>
                <c:ptCount val="10"/>
                <c:pt idx="0" formatCode="General">
                  <c:v>84.6</c:v>
                </c:pt>
                <c:pt idx="1">
                  <c:v>76.900000000000006</c:v>
                </c:pt>
                <c:pt idx="2">
                  <c:v>84.27690941455549</c:v>
                </c:pt>
                <c:pt idx="3">
                  <c:v>82.765812238722191</c:v>
                </c:pt>
                <c:pt idx="4">
                  <c:v>79.005339756788075</c:v>
                </c:pt>
                <c:pt idx="5">
                  <c:v>77.414970858344105</c:v>
                </c:pt>
                <c:pt idx="6">
                  <c:v>75.709987952257947</c:v>
                </c:pt>
                <c:pt idx="7">
                  <c:v>75.247034512759427</c:v>
                </c:pt>
                <c:pt idx="8">
                  <c:v>71.418239627571097</c:v>
                </c:pt>
                <c:pt idx="9">
                  <c:v>67.799400792933255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Kamonyi</c:v>
                </c:pt>
                <c:pt idx="3">
                  <c:v>  Muhanga</c:v>
                </c:pt>
                <c:pt idx="4">
                  <c:v>  Huye</c:v>
                </c:pt>
                <c:pt idx="5">
                  <c:v>  Nyanza</c:v>
                </c:pt>
                <c:pt idx="6">
                  <c:v>  Ruhango</c:v>
                </c:pt>
                <c:pt idx="7">
                  <c:v>  Nyaruguru</c:v>
                </c:pt>
                <c:pt idx="8">
                  <c:v>  Nyamagabe</c:v>
                </c:pt>
                <c:pt idx="9">
                  <c:v>  Gisagara</c:v>
                </c:pt>
              </c:strCache>
            </c:strRef>
          </c:cat>
          <c:val>
            <c:numRef>
              <c:f>Sheet1!$C$2:$C$11</c:f>
              <c:numCache>
                <c:formatCode>_-* #,##0.0_-;\-* #,##0.0_-;_-* "-"_-;_-@_-</c:formatCode>
                <c:ptCount val="10"/>
                <c:pt idx="0" formatCode="0.0">
                  <c:v>34.299999999999997</c:v>
                </c:pt>
                <c:pt idx="1">
                  <c:v>22.7</c:v>
                </c:pt>
                <c:pt idx="2" formatCode="0.0">
                  <c:v>29.117937644480776</c:v>
                </c:pt>
                <c:pt idx="3">
                  <c:v>28.984807605371326</c:v>
                </c:pt>
                <c:pt idx="4">
                  <c:v>30.190012581895097</c:v>
                </c:pt>
                <c:pt idx="5">
                  <c:v>20.974676662917862</c:v>
                </c:pt>
                <c:pt idx="6">
                  <c:v>21.836343173689666</c:v>
                </c:pt>
                <c:pt idx="7">
                  <c:v>18.416179925439426</c:v>
                </c:pt>
                <c:pt idx="8">
                  <c:v>15.059573944946806</c:v>
                </c:pt>
                <c:pt idx="9">
                  <c:v>15.09501109123063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924986411095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Muhanga</c:v>
                </c:pt>
                <c:pt idx="3">
                  <c:v>  Kamonyi</c:v>
                </c:pt>
                <c:pt idx="4">
                  <c:v>  Huye</c:v>
                </c:pt>
                <c:pt idx="5">
                  <c:v>  Ruhango</c:v>
                </c:pt>
                <c:pt idx="6">
                  <c:v>  Nyanza</c:v>
                </c:pt>
                <c:pt idx="7">
                  <c:v>  Nyamagabe</c:v>
                </c:pt>
                <c:pt idx="8">
                  <c:v>  Gisagara</c:v>
                </c:pt>
                <c:pt idx="9">
                  <c:v>  Nyaruguru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27.4</c:v>
                </c:pt>
                <c:pt idx="1">
                  <c:v>20.400000000000002</c:v>
                </c:pt>
                <c:pt idx="2">
                  <c:v>27.599999999999998</c:v>
                </c:pt>
                <c:pt idx="3">
                  <c:v>29.6</c:v>
                </c:pt>
                <c:pt idx="4">
                  <c:v>22.8</c:v>
                </c:pt>
                <c:pt idx="5">
                  <c:v>22.900000000000002</c:v>
                </c:pt>
                <c:pt idx="6">
                  <c:v>19.7</c:v>
                </c:pt>
                <c:pt idx="7">
                  <c:v>12.299999999999999</c:v>
                </c:pt>
                <c:pt idx="8">
                  <c:v>14.8</c:v>
                </c:pt>
                <c:pt idx="9">
                  <c:v>10.799999999999999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Muhanga</c:v>
                </c:pt>
                <c:pt idx="3">
                  <c:v>  Kamonyi</c:v>
                </c:pt>
                <c:pt idx="4">
                  <c:v>  Huye</c:v>
                </c:pt>
                <c:pt idx="5">
                  <c:v>  Ruhango</c:v>
                </c:pt>
                <c:pt idx="6">
                  <c:v>  Nyanza</c:v>
                </c:pt>
                <c:pt idx="7">
                  <c:v>  Nyamagabe</c:v>
                </c:pt>
                <c:pt idx="8">
                  <c:v>  Gisagara</c:v>
                </c:pt>
                <c:pt idx="9">
                  <c:v>  Nyaruguru</c:v>
                </c:pt>
              </c:strCache>
            </c:strRef>
          </c:cat>
          <c:val>
            <c:numRef>
              <c:f>Sheet1!$C$2:$C$11</c:f>
              <c:numCache>
                <c:formatCode>_-* #,##0.0_-;\-* #,##0.0_-;_-* "-"_-;_-@_-</c:formatCode>
                <c:ptCount val="10"/>
                <c:pt idx="0" formatCode="General">
                  <c:v>39.200000000000003</c:v>
                </c:pt>
                <c:pt idx="1">
                  <c:v>30.1</c:v>
                </c:pt>
                <c:pt idx="2">
                  <c:v>42.390176943388205</c:v>
                </c:pt>
                <c:pt idx="3">
                  <c:v>41.307739162289039</c:v>
                </c:pt>
                <c:pt idx="4">
                  <c:v>38.388689764617482</c:v>
                </c:pt>
                <c:pt idx="5">
                  <c:v>35.445549629997352</c:v>
                </c:pt>
                <c:pt idx="6">
                  <c:v>27.182349843030337</c:v>
                </c:pt>
                <c:pt idx="7">
                  <c:v>17.896737802481798</c:v>
                </c:pt>
                <c:pt idx="8">
                  <c:v>17.747054175523225</c:v>
                </c:pt>
                <c:pt idx="9">
                  <c:v>15.5431009335461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BD0-4196-9908-7AE7CE9186E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298245614035089E-2"/>
          <c:y val="3.9007103090161137E-2"/>
          <c:w val="0.96140350877192982"/>
          <c:h val="0.7918199005472442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Dependency ratio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Nyaruguru</c:v>
                </c:pt>
                <c:pt idx="1">
                  <c:v>Gisagara</c:v>
                </c:pt>
                <c:pt idx="2">
                  <c:v>Nyanza</c:v>
                </c:pt>
                <c:pt idx="3">
                  <c:v>Ruhango</c:v>
                </c:pt>
                <c:pt idx="4">
                  <c:v>Nyamagabe</c:v>
                </c:pt>
                <c:pt idx="5">
                  <c:v>Huye</c:v>
                </c:pt>
                <c:pt idx="6">
                  <c:v>Kamonyi</c:v>
                </c:pt>
                <c:pt idx="7">
                  <c:v>Muhanga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87</c:v>
                </c:pt>
                <c:pt idx="1">
                  <c:v>86</c:v>
                </c:pt>
                <c:pt idx="2">
                  <c:v>80</c:v>
                </c:pt>
                <c:pt idx="3">
                  <c:v>78</c:v>
                </c:pt>
                <c:pt idx="4">
                  <c:v>75</c:v>
                </c:pt>
                <c:pt idx="5">
                  <c:v>75</c:v>
                </c:pt>
                <c:pt idx="6">
                  <c:v>74</c:v>
                </c:pt>
                <c:pt idx="7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58B-433B-895A-ABCB80351EF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56207663"/>
        <c:axId val="1356206223"/>
      </c:barChart>
      <c:catAx>
        <c:axId val="1356207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56206223"/>
        <c:crosses val="autoZero"/>
        <c:auto val="1"/>
        <c:lblAlgn val="ctr"/>
        <c:lblOffset val="100"/>
        <c:noMultiLvlLbl val="0"/>
      </c:catAx>
      <c:valAx>
        <c:axId val="13562062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5620766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33956386292833E-2"/>
          <c:y val="3.7414965986394558E-2"/>
          <c:w val="0.96573208722741433"/>
          <c:h val="0.7116803419894409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workforce to population ratio (EICV5)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94A6-4927-90BC-4B702AFD6BC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Gisagara</c:v>
                </c:pt>
                <c:pt idx="4">
                  <c:v>  Ruhango</c:v>
                </c:pt>
                <c:pt idx="5">
                  <c:v>  Nyamagabe</c:v>
                </c:pt>
                <c:pt idx="6">
                  <c:v>  Huye</c:v>
                </c:pt>
                <c:pt idx="7">
                  <c:v>  Muhanga</c:v>
                </c:pt>
                <c:pt idx="8">
                  <c:v>  Nyanza</c:v>
                </c:pt>
                <c:pt idx="9">
                  <c:v>  Kamonyi</c:v>
                </c:pt>
              </c:strCache>
            </c:strRef>
          </c:cat>
          <c:val>
            <c:numRef>
              <c:f>Sheet1!$B$2:$B$11</c:f>
              <c:numCache>
                <c:formatCode>0.#</c:formatCode>
                <c:ptCount val="10"/>
                <c:pt idx="0" formatCode="General">
                  <c:v>75.400000000000006</c:v>
                </c:pt>
                <c:pt idx="1">
                  <c:v>76.099999999999994</c:v>
                </c:pt>
                <c:pt idx="2">
                  <c:v>73.683150017464158</c:v>
                </c:pt>
                <c:pt idx="3">
                  <c:v>79.79183695375923</c:v>
                </c:pt>
                <c:pt idx="4">
                  <c:v>73.924818010040966</c:v>
                </c:pt>
                <c:pt idx="5">
                  <c:v>83.940207714667025</c:v>
                </c:pt>
                <c:pt idx="6">
                  <c:v>72.007853879484429</c:v>
                </c:pt>
                <c:pt idx="7">
                  <c:v>79.840362061665573</c:v>
                </c:pt>
                <c:pt idx="8">
                  <c:v>78.30190680462492</c:v>
                </c:pt>
                <c:pt idx="9">
                  <c:v>68.393970449229059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768-489E-9340-B4E5BD7CD0D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workforce to population ratio (EICV7)</c:v>
                </c:pt>
              </c:strCache>
            </c:strRef>
          </c:tx>
          <c:spPr>
            <a:solidFill>
              <a:schemeClr val="tx2">
                <a:lumMod val="60000"/>
                <a:lumOff val="40000"/>
              </a:schemeClr>
            </a:solidFill>
            <a:ln>
              <a:solidFill>
                <a:schemeClr val="tx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94A6-4927-90BC-4B702AFD6BCB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>
                <a:solidFill>
                  <a:schemeClr val="tx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94A6-4927-90BC-4B702AFD6BCB}"/>
              </c:ext>
            </c:extLst>
          </c:dPt>
          <c:dLbls>
            <c:dLbl>
              <c:idx val="5"/>
              <c:layout>
                <c:manualLayout>
                  <c:x val="1.5015015015015015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27C7-43CF-A632-737CD9919B28}"/>
                </c:ext>
              </c:extLst>
            </c:dLbl>
            <c:dLbl>
              <c:idx val="7"/>
              <c:layout>
                <c:manualLayout>
                  <c:x val="7.5075075075075074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27C7-43CF-A632-737CD9919B2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  Nyaruguru</c:v>
                </c:pt>
                <c:pt idx="3">
                  <c:v>  Gisagara</c:v>
                </c:pt>
                <c:pt idx="4">
                  <c:v>  Ruhango</c:v>
                </c:pt>
                <c:pt idx="5">
                  <c:v>  Nyamagabe</c:v>
                </c:pt>
                <c:pt idx="6">
                  <c:v>  Huye</c:v>
                </c:pt>
                <c:pt idx="7">
                  <c:v>  Muhanga</c:v>
                </c:pt>
                <c:pt idx="8">
                  <c:v>  Nyanza</c:v>
                </c:pt>
                <c:pt idx="9">
                  <c:v>  Kamonyi</c:v>
                </c:pt>
              </c:strCache>
            </c:strRef>
          </c:cat>
          <c:val>
            <c:numRef>
              <c:f>Sheet1!$C$2:$C$11</c:f>
              <c:numCache>
                <c:formatCode>General</c:formatCode>
                <c:ptCount val="10"/>
                <c:pt idx="0">
                  <c:v>80</c:v>
                </c:pt>
                <c:pt idx="1">
                  <c:v>82</c:v>
                </c:pt>
                <c:pt idx="2">
                  <c:v>89.3</c:v>
                </c:pt>
                <c:pt idx="3">
                  <c:v>87.4</c:v>
                </c:pt>
                <c:pt idx="4">
                  <c:v>85</c:v>
                </c:pt>
                <c:pt idx="5">
                  <c:v>82.8</c:v>
                </c:pt>
                <c:pt idx="6">
                  <c:v>82.3</c:v>
                </c:pt>
                <c:pt idx="7">
                  <c:v>80.400000000000006</c:v>
                </c:pt>
                <c:pt idx="8">
                  <c:v>77.3</c:v>
                </c:pt>
                <c:pt idx="9">
                  <c:v>74.7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768-489E-9340-B4E5BD7CD0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86343600"/>
        <c:axId val="686337360"/>
      </c:barChart>
      <c:catAx>
        <c:axId val="686343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86337360"/>
        <c:crosses val="autoZero"/>
        <c:auto val="1"/>
        <c:lblAlgn val="ctr"/>
        <c:lblOffset val="100"/>
        <c:noMultiLvlLbl val="0"/>
      </c:catAx>
      <c:valAx>
        <c:axId val="68633736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8634360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693477567640493"/>
          <c:y val="0.89638116663988432"/>
          <c:w val="0.71924286491215628"/>
          <c:h val="6.622633335881558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628205128205128E-2"/>
          <c:y val="3.6666666666666667E-2"/>
          <c:w val="0.96474358974358976"/>
          <c:h val="0.6818419652812586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Kamonyi</c:v>
                </c:pt>
                <c:pt idx="4">
                  <c:v>Gisagara</c:v>
                </c:pt>
                <c:pt idx="5">
                  <c:v>Huye</c:v>
                </c:pt>
                <c:pt idx="6">
                  <c:v>Nyaruguru</c:v>
                </c:pt>
                <c:pt idx="7">
                  <c:v>Nyamagabe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Sheet1!$B$2:$B$11</c:f>
              <c:numCache>
                <c:formatCode>0</c:formatCode>
                <c:ptCount val="10"/>
                <c:pt idx="0">
                  <c:v>133.46559999999999</c:v>
                </c:pt>
                <c:pt idx="1">
                  <c:v>131.80000000000001</c:v>
                </c:pt>
                <c:pt idx="2">
                  <c:v>130.5583</c:v>
                </c:pt>
                <c:pt idx="3">
                  <c:v>150.9213</c:v>
                </c:pt>
                <c:pt idx="4">
                  <c:v>125.5964</c:v>
                </c:pt>
                <c:pt idx="5">
                  <c:v>141.24260000000001</c:v>
                </c:pt>
                <c:pt idx="6">
                  <c:v>149.02539999999999</c:v>
                </c:pt>
                <c:pt idx="7">
                  <c:v>107.3532</c:v>
                </c:pt>
                <c:pt idx="8">
                  <c:v>142.90170000000001</c:v>
                </c:pt>
                <c:pt idx="9">
                  <c:v>114.5591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EA1-4D6E-924E-F628FBAC065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C70-44B1-9F93-BC995BDE7025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DC70-44B1-9F93-BC995BDE7025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Nyanza</c:v>
                </c:pt>
                <c:pt idx="3">
                  <c:v>Kamonyi</c:v>
                </c:pt>
                <c:pt idx="4">
                  <c:v>Gisagara</c:v>
                </c:pt>
                <c:pt idx="5">
                  <c:v>Huye</c:v>
                </c:pt>
                <c:pt idx="6">
                  <c:v>Nyaruguru</c:v>
                </c:pt>
                <c:pt idx="7">
                  <c:v>Nyamagabe</c:v>
                </c:pt>
                <c:pt idx="8">
                  <c:v>Ruhango</c:v>
                </c:pt>
                <c:pt idx="9">
                  <c:v>Muhanga</c:v>
                </c:pt>
              </c:strCache>
            </c:strRef>
          </c:cat>
          <c:val>
            <c:numRef>
              <c:f>Sheet1!$C$2:$C$11</c:f>
              <c:numCache>
                <c:formatCode>0</c:formatCode>
                <c:ptCount val="10"/>
                <c:pt idx="0">
                  <c:v>106.41289999999999</c:v>
                </c:pt>
                <c:pt idx="1">
                  <c:v>102</c:v>
                </c:pt>
                <c:pt idx="2">
                  <c:v>114.7683</c:v>
                </c:pt>
                <c:pt idx="3">
                  <c:v>114.47110000000001</c:v>
                </c:pt>
                <c:pt idx="4">
                  <c:v>102.06570000000001</c:v>
                </c:pt>
                <c:pt idx="5">
                  <c:v>99.778949999999995</c:v>
                </c:pt>
                <c:pt idx="6">
                  <c:v>97.676389999999998</c:v>
                </c:pt>
                <c:pt idx="7">
                  <c:v>96.040279999999996</c:v>
                </c:pt>
                <c:pt idx="8">
                  <c:v>93.995180000000005</c:v>
                </c:pt>
                <c:pt idx="9">
                  <c:v>92.296890000000005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EA1-4D6E-924E-F628FBAC06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013684512"/>
        <c:axId val="2013676352"/>
      </c:barChart>
      <c:catAx>
        <c:axId val="201368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2013676352"/>
        <c:crosses val="autoZero"/>
        <c:auto val="1"/>
        <c:lblAlgn val="ctr"/>
        <c:lblOffset val="100"/>
        <c:noMultiLvlLbl val="0"/>
      </c:catAx>
      <c:valAx>
        <c:axId val="2013676352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2013684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5371126200968001"/>
          <c:y val="0.83966595742504369"/>
          <c:w val="0.17881095138337066"/>
          <c:h val="7.443738044334420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151784922345238E-2"/>
          <c:y val="6.5786343125758873E-2"/>
          <c:w val="0.96208856458675718"/>
          <c:h val="0.7006273904508961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Share of agricultural workers in total workforce by province and districts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9AE-4F70-8BB6-9F1F8636B89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C09A-45C5-AEEC-DBE5B5A245C3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Nyamagabe</c:v>
                </c:pt>
                <c:pt idx="3">
                  <c:v>Gisagara</c:v>
                </c:pt>
                <c:pt idx="4">
                  <c:v>Nyaruguru</c:v>
                </c:pt>
                <c:pt idx="5">
                  <c:v>Nyanza</c:v>
                </c:pt>
                <c:pt idx="6">
                  <c:v>Ruhango</c:v>
                </c:pt>
                <c:pt idx="7">
                  <c:v>Kamonyi</c:v>
                </c:pt>
                <c:pt idx="8">
                  <c:v>Muhanga</c:v>
                </c:pt>
                <c:pt idx="9">
                  <c:v>Huye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61.6</c:v>
                </c:pt>
                <c:pt idx="1">
                  <c:v>72.2</c:v>
                </c:pt>
                <c:pt idx="2" formatCode="#,##0.0">
                  <c:v>83.136054131710168</c:v>
                </c:pt>
                <c:pt idx="3" formatCode="#,##0.0">
                  <c:v>82.906749989728311</c:v>
                </c:pt>
                <c:pt idx="4" formatCode="#,##0.0">
                  <c:v>78.616128404753894</c:v>
                </c:pt>
                <c:pt idx="5" formatCode="#,##0.0">
                  <c:v>76.874231689188719</c:v>
                </c:pt>
                <c:pt idx="6" formatCode="#,##0.0">
                  <c:v>69.485649275922412</c:v>
                </c:pt>
                <c:pt idx="7" formatCode="#,##0.0">
                  <c:v>63.085972877617046</c:v>
                </c:pt>
                <c:pt idx="8" formatCode="#,##0.0">
                  <c:v>62.768173234608909</c:v>
                </c:pt>
                <c:pt idx="9" formatCode="#,##0.0">
                  <c:v>62.24812345242691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9AE-4F70-8BB6-9F1F8636B8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54363007"/>
        <c:axId val="1454363967"/>
      </c:barChart>
      <c:catAx>
        <c:axId val="145436300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54363967"/>
        <c:crosses val="autoZero"/>
        <c:auto val="1"/>
        <c:lblAlgn val="ctr"/>
        <c:lblOffset val="100"/>
        <c:noMultiLvlLbl val="0"/>
      </c:catAx>
      <c:valAx>
        <c:axId val="1454363967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54363007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209446245259929E-2"/>
          <c:y val="3.6184210526315791E-2"/>
          <c:w val="0.95958110750948011"/>
          <c:h val="0.786951409034396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percentage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D728-4DAC-A618-A292D033E58C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D728-4DAC-A618-A292D033E58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Souhern Province</c:v>
                </c:pt>
                <c:pt idx="2">
                  <c:v>  Nyanza</c:v>
                </c:pt>
                <c:pt idx="3">
                  <c:v>  Nyamagabe</c:v>
                </c:pt>
                <c:pt idx="4">
                  <c:v>  Nyaruguru</c:v>
                </c:pt>
                <c:pt idx="5">
                  <c:v>  Gisagara</c:v>
                </c:pt>
                <c:pt idx="6">
                  <c:v>  Ruhango</c:v>
                </c:pt>
                <c:pt idx="7">
                  <c:v>  Huye</c:v>
                </c:pt>
                <c:pt idx="8">
                  <c:v>  Kamonyi</c:v>
                </c:pt>
                <c:pt idx="9">
                  <c:v>  Muhanga</c:v>
                </c:pt>
              </c:strCache>
            </c:str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30.8</c:v>
                </c:pt>
                <c:pt idx="1">
                  <c:v>32</c:v>
                </c:pt>
                <c:pt idx="2" formatCode="#,##0.0">
                  <c:v>39.200956662989903</c:v>
                </c:pt>
                <c:pt idx="3" formatCode="#,##0.0">
                  <c:v>37.655133027624913</c:v>
                </c:pt>
                <c:pt idx="4" formatCode="#,##0.0">
                  <c:v>35.179763687896276</c:v>
                </c:pt>
                <c:pt idx="5" formatCode="#,##0.0">
                  <c:v>34.755674208258583</c:v>
                </c:pt>
                <c:pt idx="6" formatCode="#,##0.0">
                  <c:v>33.744460329444607</c:v>
                </c:pt>
                <c:pt idx="7" formatCode="#,##0.0">
                  <c:v>30.429882707923312</c:v>
                </c:pt>
                <c:pt idx="8" formatCode="#,##0.0">
                  <c:v>25.044653763000625</c:v>
                </c:pt>
                <c:pt idx="9" formatCode="#,##0.0">
                  <c:v>22.291426137475636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DA1-4873-8EC8-72C7D6F9F8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28916303"/>
        <c:axId val="1128903823"/>
      </c:barChart>
      <c:catAx>
        <c:axId val="11289163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28903823"/>
        <c:crosses val="autoZero"/>
        <c:auto val="1"/>
        <c:lblAlgn val="ctr"/>
        <c:lblOffset val="100"/>
        <c:noMultiLvlLbl val="0"/>
      </c:catAx>
      <c:valAx>
        <c:axId val="1128903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289163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713261648745518E-2"/>
          <c:y val="3.5483870967741936E-2"/>
          <c:w val="0.96057347670250892"/>
          <c:h val="0.759271780543561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 Less than 0.5ha 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1761-48C7-9D33-CFA466B2F1C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Huye</c:v>
                </c:pt>
                <c:pt idx="2">
                  <c:v>Gisagara</c:v>
                </c:pt>
                <c:pt idx="3">
                  <c:v>Nyaruguru</c:v>
                </c:pt>
                <c:pt idx="4">
                  <c:v>Muhanga</c:v>
                </c:pt>
                <c:pt idx="5">
                  <c:v>Nyamagabe</c:v>
                </c:pt>
                <c:pt idx="6">
                  <c:v>Kamonyi</c:v>
                </c:pt>
                <c:pt idx="7">
                  <c:v>Ruhango</c:v>
                </c:pt>
                <c:pt idx="8">
                  <c:v>Nyanza</c:v>
                </c:pt>
              </c:strCache>
            </c:strRef>
          </c:cat>
          <c:val>
            <c:numRef>
              <c:f>Sheet1!$B$2:$B$10</c:f>
              <c:numCache>
                <c:formatCode>_(* #,##0.0_);_(* \(#,##0.0\);_(* "-"??_);_(@_)</c:formatCode>
                <c:ptCount val="9"/>
                <c:pt idx="0">
                  <c:v>71.8</c:v>
                </c:pt>
                <c:pt idx="1">
                  <c:v>85.29</c:v>
                </c:pt>
                <c:pt idx="2">
                  <c:v>85.2</c:v>
                </c:pt>
                <c:pt idx="3">
                  <c:v>76.69</c:v>
                </c:pt>
                <c:pt idx="4">
                  <c:v>76.319999999999993</c:v>
                </c:pt>
                <c:pt idx="5">
                  <c:v>76.2</c:v>
                </c:pt>
                <c:pt idx="6">
                  <c:v>69.48</c:v>
                </c:pt>
                <c:pt idx="7">
                  <c:v>68.819999999999993</c:v>
                </c:pt>
                <c:pt idx="8">
                  <c:v>65.69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761-48C7-9D33-CFA466B2F1C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Above 0.5ha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Huye</c:v>
                </c:pt>
                <c:pt idx="2">
                  <c:v>Gisagara</c:v>
                </c:pt>
                <c:pt idx="3">
                  <c:v>Nyaruguru</c:v>
                </c:pt>
                <c:pt idx="4">
                  <c:v>Muhanga</c:v>
                </c:pt>
                <c:pt idx="5">
                  <c:v>Nyamagabe</c:v>
                </c:pt>
                <c:pt idx="6">
                  <c:v>Kamonyi</c:v>
                </c:pt>
                <c:pt idx="7">
                  <c:v>Ruhango</c:v>
                </c:pt>
                <c:pt idx="8">
                  <c:v>Nyanza</c:v>
                </c:pt>
              </c:strCache>
            </c:strRef>
          </c:cat>
          <c:val>
            <c:numRef>
              <c:f>Sheet1!$C$2:$C$10</c:f>
            </c:numRef>
          </c:val>
          <c:extLst>
            <c:ext xmlns:c16="http://schemas.microsoft.com/office/drawing/2014/chart" uri="{C3380CC4-5D6E-409C-BE32-E72D297353CC}">
              <c16:uniqueId val="{00000001-1761-48C7-9D33-CFA466B2F1C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6274335"/>
        <c:axId val="1186273855"/>
      </c:barChart>
      <c:catAx>
        <c:axId val="118627433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6273855"/>
        <c:crosses val="autoZero"/>
        <c:auto val="1"/>
        <c:lblAlgn val="ctr"/>
        <c:lblOffset val="100"/>
        <c:noMultiLvlLbl val="0"/>
      </c:catAx>
      <c:valAx>
        <c:axId val="1186273855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1862743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3.6666666666666667E-2"/>
          <c:w val="0.89682734211222537"/>
          <c:h val="0.6706475091186818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2FE6-4226-A7AA-AD5F06510114}"/>
              </c:ext>
            </c:extLst>
          </c:dPt>
          <c:dPt>
            <c:idx val="1"/>
            <c:invertIfNegative val="0"/>
            <c:bubble3D val="0"/>
            <c:spPr>
              <a:solidFill>
                <a:schemeClr val="tx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2FE6-4226-A7AA-AD5F0651011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Sheet1!$A$2:$A$11</c:f>
              <c:strCache>
                <c:ptCount val="10"/>
                <c:pt idx="0">
                  <c:v>Rwanda</c:v>
                </c:pt>
                <c:pt idx="1">
                  <c:v>Southern Province</c:v>
                </c:pt>
                <c:pt idx="2">
                  <c:v>Nyaruguru</c:v>
                </c:pt>
                <c:pt idx="3">
                  <c:v>Gisagara</c:v>
                </c:pt>
                <c:pt idx="4">
                  <c:v>Ruhango</c:v>
                </c:pt>
                <c:pt idx="5">
                  <c:v>Nyanza</c:v>
                </c:pt>
                <c:pt idx="6">
                  <c:v>Nyamagabe</c:v>
                </c:pt>
                <c:pt idx="7">
                  <c:v>Huye</c:v>
                </c:pt>
                <c:pt idx="8">
                  <c:v>Muhanga</c:v>
                </c:pt>
                <c:pt idx="9">
                  <c:v>Kamonyi</c:v>
                </c:pt>
              </c:strCache>
            </c:strRef>
          </c:cat>
          <c:val>
            <c:numRef>
              <c:f>Sheet1!$B$2:$B$11</c:f>
              <c:numCache>
                <c:formatCode>#,##0.0</c:formatCode>
                <c:ptCount val="10"/>
                <c:pt idx="0" formatCode="General">
                  <c:v>28.4</c:v>
                </c:pt>
                <c:pt idx="1">
                  <c:v>34.351700676213255</c:v>
                </c:pt>
                <c:pt idx="2">
                  <c:v>41.80185194396099</c:v>
                </c:pt>
                <c:pt idx="3">
                  <c:v>38.916131116562383</c:v>
                </c:pt>
                <c:pt idx="4">
                  <c:v>35.720731963970046</c:v>
                </c:pt>
                <c:pt idx="5">
                  <c:v>34.192071167374515</c:v>
                </c:pt>
                <c:pt idx="6">
                  <c:v>32.988921037404765</c:v>
                </c:pt>
                <c:pt idx="7">
                  <c:v>32.176313420845702</c:v>
                </c:pt>
                <c:pt idx="8">
                  <c:v>31.122895372461414</c:v>
                </c:pt>
                <c:pt idx="9">
                  <c:v>30.875416804868525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FE6-4226-A7AA-AD5F0651011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0.92037</cdr:x>
      <cdr:y>0.42857</cdr:y>
    </cdr:from>
    <cdr:to>
      <cdr:x>0.9581</cdr:x>
      <cdr:y>0.92302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>
          <a:off x="7434020" y="1600200"/>
          <a:ext cx="304752" cy="1846177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0.50904</cdr:x>
      <cdr:y>0.00059</cdr:y>
    </cdr:from>
    <cdr:to>
      <cdr:x>0.60183</cdr:x>
      <cdr:y>0.34705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4305570" y="2318"/>
          <a:ext cx="784837" cy="1362542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0.32716</cdr:x>
      <cdr:y>0</cdr:y>
    </cdr:from>
    <cdr:to>
      <cdr:x>0.40699</cdr:x>
      <cdr:y>0.37925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2913410" y="-773564"/>
          <a:ext cx="710955" cy="1317753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0.43548</cdr:x>
      <cdr:y>0.38387</cdr:y>
    </cdr:from>
    <cdr:to>
      <cdr:x>0.56452</cdr:x>
      <cdr:y>0.61613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19C5603E-17F7-E10E-7C0F-ADA257210CC8}"/>
            </a:ext>
          </a:extLst>
        </cdr:cNvPr>
        <cdr:cNvSpPr txBox="1"/>
      </cdr:nvSpPr>
      <cdr:spPr>
        <a:xfrm xmlns:a="http://schemas.openxmlformats.org/drawingml/2006/main">
          <a:off x="3086100" y="1511300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0.06599</cdr:x>
      <cdr:y>0.91009</cdr:y>
    </cdr:from>
    <cdr:to>
      <cdr:x>0.20577</cdr:x>
      <cdr:y>0.94703</cdr:y>
    </cdr:to>
    <cdr:sp macro="" textlink="">
      <cdr:nvSpPr>
        <cdr:cNvPr id="3" name="TextBox 2">
          <a:extLst xmlns:a="http://schemas.openxmlformats.org/drawingml/2006/main">
            <a:ext uri="{FF2B5EF4-FFF2-40B4-BE49-F238E27FC236}">
              <a16:creationId xmlns:a16="http://schemas.microsoft.com/office/drawing/2014/main" id="{EF3A95BB-86F5-608F-B6B9-D428F9F134F9}"/>
            </a:ext>
          </a:extLst>
        </cdr:cNvPr>
        <cdr:cNvSpPr txBox="1"/>
      </cdr:nvSpPr>
      <cdr:spPr>
        <a:xfrm xmlns:a="http://schemas.openxmlformats.org/drawingml/2006/main">
          <a:off x="467610" y="3583029"/>
          <a:ext cx="990600" cy="14541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endParaRPr lang="en-RW" sz="1100" kern="1200" dirty="0"/>
        </a:p>
      </cdr:txBody>
    </cdr:sp>
  </cdr:relSizeAnchor>
  <cdr:relSizeAnchor xmlns:cdr="http://schemas.openxmlformats.org/drawingml/2006/chartDrawing">
    <cdr:from>
      <cdr:x>0.05263</cdr:x>
      <cdr:y>0.89953</cdr:y>
    </cdr:from>
    <cdr:to>
      <cdr:x>0.20317</cdr:x>
      <cdr:y>0.95759</cdr:y>
    </cdr:to>
    <cdr:sp macro="" textlink="">
      <cdr:nvSpPr>
        <cdr:cNvPr id="4" name="TextBox 3">
          <a:extLst xmlns:a="http://schemas.openxmlformats.org/drawingml/2006/main">
            <a:ext uri="{FF2B5EF4-FFF2-40B4-BE49-F238E27FC236}">
              <a16:creationId xmlns:a16="http://schemas.microsoft.com/office/drawing/2014/main" id="{DEBC3D3A-0A92-E060-56BF-80A84C22E22B}"/>
            </a:ext>
          </a:extLst>
        </cdr:cNvPr>
        <cdr:cNvSpPr txBox="1"/>
      </cdr:nvSpPr>
      <cdr:spPr>
        <a:xfrm xmlns:a="http://schemas.openxmlformats.org/drawingml/2006/main">
          <a:off x="372995" y="3541436"/>
          <a:ext cx="1066800" cy="2286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400" b="1" kern="1200" dirty="0"/>
            <a:t>SAS, 2024</a:t>
          </a:r>
          <a:endParaRPr lang="en-RW" sz="1400" b="1" kern="1200" dirty="0"/>
        </a:p>
      </cdr:txBody>
    </cdr:sp>
  </cdr:relSizeAnchor>
  <cdr:relSizeAnchor xmlns:cdr="http://schemas.openxmlformats.org/drawingml/2006/chartDrawing">
    <cdr:from>
      <cdr:x>0.55449</cdr:x>
      <cdr:y>0.03078</cdr:y>
    </cdr:from>
    <cdr:to>
      <cdr:x>0.65827</cdr:x>
      <cdr:y>0.43198</cdr:y>
    </cdr:to>
    <cdr:sp macro="" textlink="">
      <cdr:nvSpPr>
        <cdr:cNvPr id="5" name="Oval 4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4193689" y="121179"/>
          <a:ext cx="784907" cy="1579524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0.61706</cdr:x>
      <cdr:y>0.0525</cdr:y>
    </cdr:from>
    <cdr:to>
      <cdr:x>0.71626</cdr:x>
      <cdr:y>0.42502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F3DB3BA6-062C-43BE-8F29-DC455836737F}"/>
            </a:ext>
          </a:extLst>
        </cdr:cNvPr>
        <cdr:cNvSpPr/>
      </cdr:nvSpPr>
      <cdr:spPr>
        <a:xfrm xmlns:a="http://schemas.openxmlformats.org/drawingml/2006/main">
          <a:off x="5139844" y="192970"/>
          <a:ext cx="826296" cy="1369302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0.80053</cdr:x>
      <cdr:y>0.00185</cdr:y>
    </cdr:from>
    <cdr:to>
      <cdr:x>0.89929</cdr:x>
      <cdr:y>0.75387</cdr:y>
    </cdr:to>
    <cdr:sp macro="" textlink="">
      <cdr:nvSpPr>
        <cdr:cNvPr id="3" name="Oval 2">
          <a:extLst xmlns:a="http://schemas.openxmlformats.org/drawingml/2006/main">
            <a:ext uri="{FF2B5EF4-FFF2-40B4-BE49-F238E27FC236}">
              <a16:creationId xmlns:a16="http://schemas.microsoft.com/office/drawing/2014/main" id="{1459E045-F77C-4865-AF21-0B09B07AC10C}"/>
            </a:ext>
          </a:extLst>
        </cdr:cNvPr>
        <cdr:cNvSpPr/>
      </cdr:nvSpPr>
      <cdr:spPr>
        <a:xfrm xmlns:a="http://schemas.openxmlformats.org/drawingml/2006/main">
          <a:off x="6659457" y="6288"/>
          <a:ext cx="821566" cy="2552189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0.78836</cdr:x>
      <cdr:y>0.04432</cdr:y>
    </cdr:from>
    <cdr:to>
      <cdr:x>0.89497</cdr:x>
      <cdr:y>0.68714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1459E045-F77C-4865-AF21-0B09B07AC10C}"/>
            </a:ext>
          </a:extLst>
        </cdr:cNvPr>
        <cdr:cNvSpPr/>
      </cdr:nvSpPr>
      <cdr:spPr>
        <a:xfrm xmlns:a="http://schemas.openxmlformats.org/drawingml/2006/main">
          <a:off x="6728194" y="168849"/>
          <a:ext cx="909852" cy="2449169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57042092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06AEE-6CCB-5437-A02C-5F56B5BEF9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0623AEE-EDCB-7638-C106-FBC638AA17A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46A2B50-4E8B-4533-6073-8EAA618CF0D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7D5F035-6B9E-D2FC-79E1-30639CC6B6D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2451955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80170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674637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240957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542499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989699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71124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35867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1_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  <p:extLst>
      <p:ext uri="{BB962C8B-B14F-4D97-AF65-F5344CB8AC3E}">
        <p14:creationId xmlns:p14="http://schemas.microsoft.com/office/powerpoint/2010/main" val="16424461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97274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10517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10946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98935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slideLayout" Target="../slideLayouts/slideLayout17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0" Type="http://schemas.openxmlformats.org/officeDocument/2006/relationships/slideLayout" Target="../slideLayouts/slideLayout15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1BD21B-2787-4460-B028-202B4108AA30}" type="datetimeFigureOut">
              <a:rPr lang="en-US" smtClean="0"/>
              <a:t>7/16/2025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AB6FD9-5BB6-4419-B693-7485A9D7FEA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660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8" r:id="rId1"/>
    <p:sldLayoutId id="2147483669" r:id="rId2"/>
    <p:sldLayoutId id="2147483670" r:id="rId3"/>
    <p:sldLayoutId id="2147483671" r:id="rId4"/>
    <p:sldLayoutId id="2147483672" r:id="rId5"/>
    <p:sldLayoutId id="2147483673" r:id="rId6"/>
    <p:sldLayoutId id="2147483674" r:id="rId7"/>
    <p:sldLayoutId id="2147483675" r:id="rId8"/>
    <p:sldLayoutId id="2147483676" r:id="rId9"/>
    <p:sldLayoutId id="2147483677" r:id="rId10"/>
    <p:sldLayoutId id="2147483678" r:id="rId11"/>
    <p:sldLayoutId id="2147483679" r:id="rId12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2.png"/><Relationship Id="rId4" Type="http://schemas.openxmlformats.org/officeDocument/2006/relationships/image" Target="../media/image38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1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3.xml"/><Relationship Id="rId4" Type="http://schemas.openxmlformats.org/officeDocument/2006/relationships/image" Target="../media/image3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.xml"/><Relationship Id="rId4" Type="http://schemas.openxmlformats.org/officeDocument/2006/relationships/image" Target="../media/image3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5.xml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26.png"/><Relationship Id="rId18" Type="http://schemas.openxmlformats.org/officeDocument/2006/relationships/image" Target="../media/image31.png"/><Relationship Id="rId3" Type="http://schemas.openxmlformats.org/officeDocument/2006/relationships/image" Target="../media/image1.png"/><Relationship Id="rId21" Type="http://schemas.openxmlformats.org/officeDocument/2006/relationships/image" Target="../media/image34.png"/><Relationship Id="rId7" Type="http://schemas.openxmlformats.org/officeDocument/2006/relationships/image" Target="../media/image20.png"/><Relationship Id="rId12" Type="http://schemas.openxmlformats.org/officeDocument/2006/relationships/image" Target="../media/image25.png"/><Relationship Id="rId17" Type="http://schemas.openxmlformats.org/officeDocument/2006/relationships/image" Target="../media/image30.png"/><Relationship Id="rId25" Type="http://schemas.openxmlformats.org/officeDocument/2006/relationships/image" Target="../media/image38.png"/><Relationship Id="rId2" Type="http://schemas.openxmlformats.org/officeDocument/2006/relationships/image" Target="../media/image17.png"/><Relationship Id="rId16" Type="http://schemas.openxmlformats.org/officeDocument/2006/relationships/image" Target="../media/image29.png"/><Relationship Id="rId20" Type="http://schemas.openxmlformats.org/officeDocument/2006/relationships/image" Target="../media/image3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11" Type="http://schemas.openxmlformats.org/officeDocument/2006/relationships/image" Target="../media/image24.png"/><Relationship Id="rId24" Type="http://schemas.openxmlformats.org/officeDocument/2006/relationships/image" Target="../media/image37.png"/><Relationship Id="rId5" Type="http://schemas.openxmlformats.org/officeDocument/2006/relationships/image" Target="../media/image18.png"/><Relationship Id="rId15" Type="http://schemas.openxmlformats.org/officeDocument/2006/relationships/image" Target="../media/image28.png"/><Relationship Id="rId23" Type="http://schemas.openxmlformats.org/officeDocument/2006/relationships/image" Target="../media/image36.png"/><Relationship Id="rId10" Type="http://schemas.openxmlformats.org/officeDocument/2006/relationships/image" Target="../media/image23.png"/><Relationship Id="rId19" Type="http://schemas.openxmlformats.org/officeDocument/2006/relationships/image" Target="../media/image32.png"/><Relationship Id="rId4" Type="http://schemas.openxmlformats.org/officeDocument/2006/relationships/image" Target="../media/image2.png"/><Relationship Id="rId9" Type="http://schemas.openxmlformats.org/officeDocument/2006/relationships/image" Target="../media/image22.png"/><Relationship Id="rId14" Type="http://schemas.openxmlformats.org/officeDocument/2006/relationships/image" Target="../media/image27.png"/><Relationship Id="rId22" Type="http://schemas.openxmlformats.org/officeDocument/2006/relationships/image" Target="../media/image35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.xml"/><Relationship Id="rId4" Type="http://schemas.openxmlformats.org/officeDocument/2006/relationships/image" Target="../media/image38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image" Target="../media/image38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7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png"/><Relationship Id="rId5" Type="http://schemas.openxmlformats.org/officeDocument/2006/relationships/image" Target="../media/image69.png"/><Relationship Id="rId4" Type="http://schemas.openxmlformats.org/officeDocument/2006/relationships/image" Target="../media/image68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2.png"/><Relationship Id="rId4" Type="http://schemas.openxmlformats.org/officeDocument/2006/relationships/image" Target="../media/image71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10" Type="http://schemas.openxmlformats.org/officeDocument/2006/relationships/image" Target="../media/image38.png"/><Relationship Id="rId4" Type="http://schemas.openxmlformats.org/officeDocument/2006/relationships/image" Target="../media/image56.png"/><Relationship Id="rId9" Type="http://schemas.openxmlformats.org/officeDocument/2006/relationships/image" Target="../media/image6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.xml"/><Relationship Id="rId4" Type="http://schemas.openxmlformats.org/officeDocument/2006/relationships/image" Target="../media/image3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135" y="-1905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8089404" y="4030713"/>
              <a:ext cx="78740" cy="398145"/>
            </a:xfrm>
            <a:custGeom>
              <a:avLst/>
              <a:gdLst/>
              <a:ahLst/>
              <a:cxnLst/>
              <a:rect l="l" t="t" r="r" b="b"/>
              <a:pathLst>
                <a:path w="78740" h="398145">
                  <a:moveTo>
                    <a:pt x="78219" y="0"/>
                  </a:moveTo>
                  <a:lnTo>
                    <a:pt x="0" y="0"/>
                  </a:lnTo>
                  <a:lnTo>
                    <a:pt x="0" y="397598"/>
                  </a:lnTo>
                  <a:lnTo>
                    <a:pt x="78219" y="397598"/>
                  </a:lnTo>
                  <a:lnTo>
                    <a:pt x="78219" y="0"/>
                  </a:lnTo>
                  <a:close/>
                </a:path>
              </a:pathLst>
            </a:custGeom>
            <a:solidFill>
              <a:srgbClr val="221F1F">
                <a:alpha val="25000"/>
              </a:srgbClr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932929" y="2995557"/>
              <a:ext cx="2622114" cy="27863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 algn="ctr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NYAMAGABE DISTRICT STATISTICS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975785" y="590981"/>
            <a:ext cx="6600254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1" name="Title 1">
            <a:extLst>
              <a:ext uri="{FF2B5EF4-FFF2-40B4-BE49-F238E27FC236}">
                <a16:creationId xmlns:a16="http://schemas.microsoft.com/office/drawing/2014/main" id="{A00373A2-A08B-43D8-A60C-1E2F4CD542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65253" y="127339"/>
            <a:ext cx="6988809" cy="384721"/>
          </a:xfrm>
        </p:spPr>
        <p:txBody>
          <a:bodyPr/>
          <a:lstStyle/>
          <a:p>
            <a:r>
              <a:rPr lang="en-US" dirty="0"/>
              <a:t>Poverty rate by Sectors of </a:t>
            </a:r>
            <a:r>
              <a:rPr lang="en-US" dirty="0" err="1"/>
              <a:t>Nyamagabe</a:t>
            </a: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488C174-64AC-4C7D-834C-7470AB4ECF1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5081" y="765901"/>
            <a:ext cx="3321987" cy="3640228"/>
          </a:xfrm>
          <a:prstGeom prst="rect">
            <a:avLst/>
          </a:prstGeom>
        </p:spPr>
      </p:pic>
      <p:sp>
        <p:nvSpPr>
          <p:cNvPr id="372" name="TextBox 371">
            <a:extLst>
              <a:ext uri="{FF2B5EF4-FFF2-40B4-BE49-F238E27FC236}">
                <a16:creationId xmlns:a16="http://schemas.microsoft.com/office/drawing/2014/main" id="{D8F0CBDA-D38E-4E11-B70E-FA2E8D850CB9}"/>
              </a:ext>
            </a:extLst>
          </p:cNvPr>
          <p:cNvSpPr txBox="1"/>
          <p:nvPr/>
        </p:nvSpPr>
        <p:spPr>
          <a:xfrm>
            <a:off x="2103250" y="4361931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94290553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87EAE67-72F0-4B06-B1E1-5A879E4666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0" y="133350"/>
            <a:ext cx="6988809" cy="384721"/>
          </a:xfrm>
        </p:spPr>
        <p:txBody>
          <a:bodyPr/>
          <a:lstStyle/>
          <a:p>
            <a:r>
              <a:rPr lang="en-US" dirty="0"/>
              <a:t>Poverty rate by cells of </a:t>
            </a:r>
            <a:r>
              <a:rPr lang="en-US" dirty="0" err="1"/>
              <a:t>Nyamagabe</a:t>
            </a:r>
            <a:endParaRPr lang="en-US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609BE1C-03C8-4340-9D54-C6EA3611F2D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200" y="590550"/>
            <a:ext cx="3810000" cy="38100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C888D698-717C-4EBD-AF27-C1697DA964E9}"/>
              </a:ext>
            </a:extLst>
          </p:cNvPr>
          <p:cNvSpPr txBox="1"/>
          <p:nvPr/>
        </p:nvSpPr>
        <p:spPr>
          <a:xfrm>
            <a:off x="1905000" y="4349918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426024277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C76C99-6038-F08E-9758-5F0802451A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809750"/>
            <a:ext cx="6988809" cy="369332"/>
          </a:xfrm>
        </p:spPr>
        <p:txBody>
          <a:bodyPr/>
          <a:lstStyle/>
          <a:p>
            <a:r>
              <a:rPr lang="en-US" sz="24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4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25176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13594" y="42970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sectors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990600" y="4242755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9441C483-024A-411A-B0C1-DEB465FF762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920775"/>
              </p:ext>
            </p:extLst>
          </p:nvPr>
        </p:nvGraphicFramePr>
        <p:xfrm>
          <a:off x="990600" y="549827"/>
          <a:ext cx="6795215" cy="36479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34775">
                  <a:extLst>
                    <a:ext uri="{9D8B030D-6E8A-4147-A177-3AD203B41FA5}">
                      <a16:colId xmlns:a16="http://schemas.microsoft.com/office/drawing/2014/main" val="2990448825"/>
                    </a:ext>
                  </a:extLst>
                </a:gridCol>
                <a:gridCol w="1193207">
                  <a:extLst>
                    <a:ext uri="{9D8B030D-6E8A-4147-A177-3AD203B41FA5}">
                      <a16:colId xmlns:a16="http://schemas.microsoft.com/office/drawing/2014/main" val="3751076457"/>
                    </a:ext>
                  </a:extLst>
                </a:gridCol>
                <a:gridCol w="1638131">
                  <a:extLst>
                    <a:ext uri="{9D8B030D-6E8A-4147-A177-3AD203B41FA5}">
                      <a16:colId xmlns:a16="http://schemas.microsoft.com/office/drawing/2014/main" val="3029357298"/>
                    </a:ext>
                  </a:extLst>
                </a:gridCol>
                <a:gridCol w="2629102">
                  <a:extLst>
                    <a:ext uri="{9D8B030D-6E8A-4147-A177-3AD203B41FA5}">
                      <a16:colId xmlns:a16="http://schemas.microsoft.com/office/drawing/2014/main" val="2851936845"/>
                    </a:ext>
                  </a:extLst>
                </a:gridCol>
              </a:tblGrid>
              <a:tr h="161137"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b="1" u="none" strike="noStrike" dirty="0">
                          <a:effectLst/>
                        </a:rPr>
                        <a:t> 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 dirty="0">
                          <a:effectLst/>
                        </a:rPr>
                        <a:t>2012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 dirty="0">
                          <a:effectLst/>
                        </a:rPr>
                        <a:t>2022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% increase from 2012-2022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b"/>
                </a:tc>
                <a:extLst>
                  <a:ext uri="{0D108BD9-81ED-4DB2-BD59-A6C34878D82A}">
                    <a16:rowId xmlns:a16="http://schemas.microsoft.com/office/drawing/2014/main" val="1239825082"/>
                  </a:ext>
                </a:extLst>
              </a:tr>
              <a:tr h="1611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b="1" u="none" strike="noStrike">
                          <a:effectLst/>
                        </a:rPr>
                        <a:t>Rwanda 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b="1" u="none" strike="noStrike">
                          <a:effectLst/>
                        </a:rPr>
                        <a:t>10,515,973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b="1" u="none" strike="noStrike">
                          <a:effectLst/>
                        </a:rPr>
                        <a:t>13,246,394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b="1" u="none" strike="noStrike" dirty="0">
                          <a:effectLst/>
                        </a:rPr>
                        <a:t>26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ctr"/>
                </a:tc>
                <a:extLst>
                  <a:ext uri="{0D108BD9-81ED-4DB2-BD59-A6C34878D82A}">
                    <a16:rowId xmlns:a16="http://schemas.microsoft.com/office/drawing/2014/main" val="2658671585"/>
                  </a:ext>
                </a:extLst>
              </a:tr>
              <a:tr h="1611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Southern Province 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2,589,975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3,002,699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16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ctr"/>
                </a:tc>
                <a:extLst>
                  <a:ext uri="{0D108BD9-81ED-4DB2-BD59-A6C34878D82A}">
                    <a16:rowId xmlns:a16="http://schemas.microsoft.com/office/drawing/2014/main" val="232735057"/>
                  </a:ext>
                </a:extLst>
              </a:tr>
              <a:tr h="227260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Nyamagabe District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341,491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371,501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9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ctr"/>
                </a:tc>
                <a:extLst>
                  <a:ext uri="{0D108BD9-81ED-4DB2-BD59-A6C34878D82A}">
                    <a16:rowId xmlns:a16="http://schemas.microsoft.com/office/drawing/2014/main" val="2892922300"/>
                  </a:ext>
                </a:extLst>
              </a:tr>
              <a:tr h="1611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Buruhukiro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23,086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27,146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18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ctr"/>
                </a:tc>
                <a:extLst>
                  <a:ext uri="{0D108BD9-81ED-4DB2-BD59-A6C34878D82A}">
                    <a16:rowId xmlns:a16="http://schemas.microsoft.com/office/drawing/2014/main" val="2031022703"/>
                  </a:ext>
                </a:extLst>
              </a:tr>
              <a:tr h="1611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Cyanika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24,549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25,693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5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ctr"/>
                </a:tc>
                <a:extLst>
                  <a:ext uri="{0D108BD9-81ED-4DB2-BD59-A6C34878D82A}">
                    <a16:rowId xmlns:a16="http://schemas.microsoft.com/office/drawing/2014/main" val="509604016"/>
                  </a:ext>
                </a:extLst>
              </a:tr>
              <a:tr h="1611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Gasaka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41,522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41,558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0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ctr"/>
                </a:tc>
                <a:extLst>
                  <a:ext uri="{0D108BD9-81ED-4DB2-BD59-A6C34878D82A}">
                    <a16:rowId xmlns:a16="http://schemas.microsoft.com/office/drawing/2014/main" val="765843141"/>
                  </a:ext>
                </a:extLst>
              </a:tr>
              <a:tr h="1611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Gatare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15,476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19,151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24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ctr"/>
                </a:tc>
                <a:extLst>
                  <a:ext uri="{0D108BD9-81ED-4DB2-BD59-A6C34878D82A}">
                    <a16:rowId xmlns:a16="http://schemas.microsoft.com/office/drawing/2014/main" val="1789638544"/>
                  </a:ext>
                </a:extLst>
              </a:tr>
              <a:tr h="1611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Kaduha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20,614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22,898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11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ctr"/>
                </a:tc>
                <a:extLst>
                  <a:ext uri="{0D108BD9-81ED-4DB2-BD59-A6C34878D82A}">
                    <a16:rowId xmlns:a16="http://schemas.microsoft.com/office/drawing/2014/main" val="2856652547"/>
                  </a:ext>
                </a:extLst>
              </a:tr>
              <a:tr h="1611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Kamegeri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13,579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14,400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6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ctr"/>
                </a:tc>
                <a:extLst>
                  <a:ext uri="{0D108BD9-81ED-4DB2-BD59-A6C34878D82A}">
                    <a16:rowId xmlns:a16="http://schemas.microsoft.com/office/drawing/2014/main" val="3020017937"/>
                  </a:ext>
                </a:extLst>
              </a:tr>
              <a:tr h="1611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Kibirizi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21,479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23,287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ctr"/>
                </a:tc>
                <a:extLst>
                  <a:ext uri="{0D108BD9-81ED-4DB2-BD59-A6C34878D82A}">
                    <a16:rowId xmlns:a16="http://schemas.microsoft.com/office/drawing/2014/main" val="2556246112"/>
                  </a:ext>
                </a:extLst>
              </a:tr>
              <a:tr h="1611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Kibumbwe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12,518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13,767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10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ctr"/>
                </a:tc>
                <a:extLst>
                  <a:ext uri="{0D108BD9-81ED-4DB2-BD59-A6C34878D82A}">
                    <a16:rowId xmlns:a16="http://schemas.microsoft.com/office/drawing/2014/main" val="1329464582"/>
                  </a:ext>
                </a:extLst>
              </a:tr>
              <a:tr h="1611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Kitabi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25,463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28,172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11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ctr"/>
                </a:tc>
                <a:extLst>
                  <a:ext uri="{0D108BD9-81ED-4DB2-BD59-A6C34878D82A}">
                    <a16:rowId xmlns:a16="http://schemas.microsoft.com/office/drawing/2014/main" val="4213517601"/>
                  </a:ext>
                </a:extLst>
              </a:tr>
              <a:tr h="1611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Mbazi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11,876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12,511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5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ctr"/>
                </a:tc>
                <a:extLst>
                  <a:ext uri="{0D108BD9-81ED-4DB2-BD59-A6C34878D82A}">
                    <a16:rowId xmlns:a16="http://schemas.microsoft.com/office/drawing/2014/main" val="86988540"/>
                  </a:ext>
                </a:extLst>
              </a:tr>
              <a:tr h="1611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Mugano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18,152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19,738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9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ctr"/>
                </a:tc>
                <a:extLst>
                  <a:ext uri="{0D108BD9-81ED-4DB2-BD59-A6C34878D82A}">
                    <a16:rowId xmlns:a16="http://schemas.microsoft.com/office/drawing/2014/main" val="1155150645"/>
                  </a:ext>
                </a:extLst>
              </a:tr>
              <a:tr h="1611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Musange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18,680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20,345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9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ctr"/>
                </a:tc>
                <a:extLst>
                  <a:ext uri="{0D108BD9-81ED-4DB2-BD59-A6C34878D82A}">
                    <a16:rowId xmlns:a16="http://schemas.microsoft.com/office/drawing/2014/main" val="4290686997"/>
                  </a:ext>
                </a:extLst>
              </a:tr>
              <a:tr h="1611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Musebeya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 dirty="0">
                          <a:effectLst/>
                        </a:rPr>
                        <a:t>18,689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20,416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9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ctr"/>
                </a:tc>
                <a:extLst>
                  <a:ext uri="{0D108BD9-81ED-4DB2-BD59-A6C34878D82A}">
                    <a16:rowId xmlns:a16="http://schemas.microsoft.com/office/drawing/2014/main" val="3791950227"/>
                  </a:ext>
                </a:extLst>
              </a:tr>
              <a:tr h="1611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Mushubi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12,777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13,972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9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ctr"/>
                </a:tc>
                <a:extLst>
                  <a:ext uri="{0D108BD9-81ED-4DB2-BD59-A6C34878D82A}">
                    <a16:rowId xmlns:a16="http://schemas.microsoft.com/office/drawing/2014/main" val="554241185"/>
                  </a:ext>
                </a:extLst>
              </a:tr>
              <a:tr h="1611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Nkomane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16,362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18,012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10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ctr"/>
                </a:tc>
                <a:extLst>
                  <a:ext uri="{0D108BD9-81ED-4DB2-BD59-A6C34878D82A}">
                    <a16:rowId xmlns:a16="http://schemas.microsoft.com/office/drawing/2014/main" val="3849991087"/>
                  </a:ext>
                </a:extLst>
              </a:tr>
              <a:tr h="1611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Tare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22,765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>
                          <a:effectLst/>
                        </a:rPr>
                        <a:t>24,561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>
                          <a:effectLst/>
                        </a:rPr>
                        <a:t>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ctr"/>
                </a:tc>
                <a:extLst>
                  <a:ext uri="{0D108BD9-81ED-4DB2-BD59-A6C34878D82A}">
                    <a16:rowId xmlns:a16="http://schemas.microsoft.com/office/drawing/2014/main" val="1098641306"/>
                  </a:ext>
                </a:extLst>
              </a:tr>
              <a:tr h="161137">
                <a:tc>
                  <a:txBody>
                    <a:bodyPr/>
                    <a:lstStyle/>
                    <a:p>
                      <a:pPr algn="l" fontAlgn="ctr"/>
                      <a:r>
                        <a:rPr lang="rw-RW" sz="1100" u="none" strike="noStrike">
                          <a:effectLst/>
                        </a:rPr>
                        <a:t>Uwinkingi </a:t>
                      </a:r>
                      <a:endParaRPr lang="rw-RW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23,904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100" u="none" strike="noStrike" dirty="0">
                          <a:effectLst/>
                        </a:rPr>
                        <a:t>25,874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3395" marR="3395" marT="339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RW" sz="1100" u="none" strike="noStrike" dirty="0">
                          <a:effectLst/>
                        </a:rPr>
                        <a:t>8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395" marR="3395" marT="3395" marB="0" anchor="ctr"/>
                </a:tc>
                <a:extLst>
                  <a:ext uri="{0D108BD9-81ED-4DB2-BD59-A6C34878D82A}">
                    <a16:rowId xmlns:a16="http://schemas.microsoft.com/office/drawing/2014/main" val="263720633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CC113F7-A619-4F21-900D-C2250E62E16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2280" y="936980"/>
            <a:ext cx="4069661" cy="330297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12500C1-4ED9-403E-860D-16F5B94EB71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917072" y="843135"/>
            <a:ext cx="2970568" cy="3184418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0BFD5718-BD6D-45ED-B499-E1E4485230E5}"/>
              </a:ext>
            </a:extLst>
          </p:cNvPr>
          <p:cNvSpPr txBox="1"/>
          <p:nvPr/>
        </p:nvSpPr>
        <p:spPr>
          <a:xfrm>
            <a:off x="5233487" y="4133456"/>
            <a:ext cx="3164605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Rwanda population and housing census, NISR (2012)</a:t>
            </a:r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B4E39DB3-5EA2-4677-BC07-39B7AC25A01E}"/>
              </a:ext>
            </a:extLst>
          </p:cNvPr>
          <p:cNvSpPr txBox="1"/>
          <p:nvPr/>
        </p:nvSpPr>
        <p:spPr>
          <a:xfrm>
            <a:off x="812144" y="4262022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</p:spTree>
    <p:extLst>
      <p:ext uri="{BB962C8B-B14F-4D97-AF65-F5344CB8AC3E}">
        <p14:creationId xmlns:p14="http://schemas.microsoft.com/office/powerpoint/2010/main" val="16823736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85" name="TextBox 1">
            <a:extLst>
              <a:ext uri="{FF2B5EF4-FFF2-40B4-BE49-F238E27FC236}">
                <a16:creationId xmlns:a16="http://schemas.microsoft.com/office/drawing/2014/main" id="{539A1E18-BE2E-73B5-B41B-3413A346700A}"/>
              </a:ext>
            </a:extLst>
          </p:cNvPr>
          <p:cNvSpPr txBox="1"/>
          <p:nvPr/>
        </p:nvSpPr>
        <p:spPr>
          <a:xfrm>
            <a:off x="1175512" y="3633076"/>
            <a:ext cx="188830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kern="0"/>
            </a:defPPr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b="1" dirty="0"/>
              <a:t>RPHC5, 2022</a:t>
            </a:r>
            <a:endParaRPr lang="en-RW" sz="1100" b="1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Nyamagabe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869DFAFA-EF48-47C8-821E-D4518FEF61D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5506645"/>
              </p:ext>
            </p:extLst>
          </p:nvPr>
        </p:nvGraphicFramePr>
        <p:xfrm>
          <a:off x="1252745" y="823372"/>
          <a:ext cx="5072573" cy="27621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90531">
                  <a:extLst>
                    <a:ext uri="{9D8B030D-6E8A-4147-A177-3AD203B41FA5}">
                      <a16:colId xmlns:a16="http://schemas.microsoft.com/office/drawing/2014/main" val="214607963"/>
                    </a:ext>
                  </a:extLst>
                </a:gridCol>
                <a:gridCol w="790531">
                  <a:extLst>
                    <a:ext uri="{9D8B030D-6E8A-4147-A177-3AD203B41FA5}">
                      <a16:colId xmlns:a16="http://schemas.microsoft.com/office/drawing/2014/main" val="3550868092"/>
                    </a:ext>
                  </a:extLst>
                </a:gridCol>
                <a:gridCol w="790531">
                  <a:extLst>
                    <a:ext uri="{9D8B030D-6E8A-4147-A177-3AD203B41FA5}">
                      <a16:colId xmlns:a16="http://schemas.microsoft.com/office/drawing/2014/main" val="1573860908"/>
                    </a:ext>
                  </a:extLst>
                </a:gridCol>
                <a:gridCol w="790531">
                  <a:extLst>
                    <a:ext uri="{9D8B030D-6E8A-4147-A177-3AD203B41FA5}">
                      <a16:colId xmlns:a16="http://schemas.microsoft.com/office/drawing/2014/main" val="1210758338"/>
                    </a:ext>
                  </a:extLst>
                </a:gridCol>
                <a:gridCol w="1910449">
                  <a:extLst>
                    <a:ext uri="{9D8B030D-6E8A-4147-A177-3AD203B41FA5}">
                      <a16:colId xmlns:a16="http://schemas.microsoft.com/office/drawing/2014/main" val="912099764"/>
                    </a:ext>
                  </a:extLst>
                </a:gridCol>
              </a:tblGrid>
              <a:tr h="359991"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Year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Both sexes 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>
                          <a:effectLst/>
                        </a:rPr>
                        <a:t>Male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>
                          <a:effectLst/>
                        </a:rPr>
                        <a:t>Female</a:t>
                      </a:r>
                      <a:endParaRPr lang="rw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w-RW" sz="1200" b="1" u="none" strike="noStrike" dirty="0">
                          <a:effectLst/>
                        </a:rPr>
                        <a:t>Population density</a:t>
                      </a:r>
                      <a:endParaRPr lang="rw-RW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985309596"/>
                  </a:ext>
                </a:extLst>
              </a:tr>
              <a:tr h="428242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371,910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177,173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194,737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442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768137851"/>
                  </a:ext>
                </a:extLst>
              </a:tr>
              <a:tr h="307799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372,722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177,778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194,944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443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827925121"/>
                  </a:ext>
                </a:extLst>
              </a:tr>
              <a:tr h="307799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373,468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178,358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195,110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443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073877393"/>
                  </a:ext>
                </a:extLst>
              </a:tr>
              <a:tr h="19404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374,146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178,901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195,245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444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55524947"/>
                  </a:ext>
                </a:extLst>
              </a:tr>
              <a:tr h="19404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374,730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179,385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195,345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445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653967773"/>
                  </a:ext>
                </a:extLst>
              </a:tr>
              <a:tr h="19404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375,205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179,787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195,418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446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183596362"/>
                  </a:ext>
                </a:extLst>
              </a:tr>
              <a:tr h="19404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375,575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180,134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195,441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446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33732241"/>
                  </a:ext>
                </a:extLst>
              </a:tr>
              <a:tr h="19404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375,851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180,442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195,409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446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708866086"/>
                  </a:ext>
                </a:extLst>
              </a:tr>
              <a:tr h="19404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376,035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180,711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195,324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447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166709397"/>
                  </a:ext>
                </a:extLst>
              </a:tr>
              <a:tr h="194047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376,086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180,903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195,183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447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62254671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9355080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493495"/>
            <a:ext cx="7924800" cy="384721"/>
          </a:xfrm>
        </p:spPr>
        <p:txBody>
          <a:bodyPr/>
          <a:lstStyle/>
          <a:p>
            <a:r>
              <a:rPr lang="en-US" dirty="0"/>
              <a:t>Net migration by district(,000)</a:t>
            </a:r>
            <a:endParaRPr lang="en-GB" dirty="0"/>
          </a:p>
        </p:txBody>
      </p:sp>
      <p:graphicFrame>
        <p:nvGraphicFramePr>
          <p:cNvPr id="7" name="Content Placeholder 6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524619578"/>
              </p:ext>
            </p:extLst>
          </p:nvPr>
        </p:nvGraphicFramePr>
        <p:xfrm>
          <a:off x="490780" y="971550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" name="Rectangle 7"/>
          <p:cNvSpPr/>
          <p:nvPr/>
        </p:nvSpPr>
        <p:spPr>
          <a:xfrm>
            <a:off x="914400" y="4710839"/>
            <a:ext cx="2590800" cy="2286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>
                <a:solidFill>
                  <a:schemeClr val="tx1"/>
                </a:solidFill>
              </a:rPr>
              <a:t>Source: EICV7</a:t>
            </a:r>
            <a:endParaRPr lang="en-GB" sz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344122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1800" b="1" dirty="0">
                <a:solidFill>
                  <a:srgbClr val="005CAA"/>
                </a:solidFill>
                <a:latin typeface="Roboto"/>
              </a:rPr>
              <a:t>Nyamagabe</a:t>
            </a:r>
            <a:r>
              <a:rPr lang="en-US" sz="18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US" sz="1800" b="1" dirty="0">
              <a:solidFill>
                <a:srgbClr val="00B0F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1104643-6BC4-48CA-982B-A3285A79C86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8273" y="742467"/>
            <a:ext cx="4703062" cy="291655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5C0603B1-9935-4E20-B31A-EBA271358A4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952794" y="783094"/>
            <a:ext cx="3939977" cy="2998935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1A10F1C-EC01-4D63-8B5E-8FE3957DBDFB}"/>
              </a:ext>
            </a:extLst>
          </p:cNvPr>
          <p:cNvSpPr txBox="1"/>
          <p:nvPr/>
        </p:nvSpPr>
        <p:spPr>
          <a:xfrm>
            <a:off x="206714" y="3636924"/>
            <a:ext cx="105670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/>
              <a:t>RPHC5, 2022</a:t>
            </a:r>
            <a:endParaRPr lang="en-RW" sz="1050" dirty="0"/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A7292E36-756D-4F84-B8F9-AF5FA05273CE}"/>
              </a:ext>
            </a:extLst>
          </p:cNvPr>
          <p:cNvSpPr txBox="1"/>
          <p:nvPr/>
        </p:nvSpPr>
        <p:spPr>
          <a:xfrm>
            <a:off x="4991683" y="3772695"/>
            <a:ext cx="105670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dirty="0"/>
              <a:t>RPHC4, 2012</a:t>
            </a:r>
            <a:endParaRPr lang="en-RW" sz="1050" dirty="0"/>
          </a:p>
        </p:txBody>
      </p:sp>
    </p:spTree>
    <p:extLst>
      <p:ext uri="{BB962C8B-B14F-4D97-AF65-F5344CB8AC3E}">
        <p14:creationId xmlns:p14="http://schemas.microsoft.com/office/powerpoint/2010/main" val="55475516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905000" y="774461"/>
            <a:ext cx="2884805" cy="58088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10385" y="580376"/>
            <a:ext cx="6988809" cy="210216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rgbClr val="005CAA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509100E2-C5D5-CA7B-64AF-E7D62A613FD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30416663"/>
              </p:ext>
            </p:extLst>
          </p:nvPr>
        </p:nvGraphicFramePr>
        <p:xfrm>
          <a:off x="770613" y="899485"/>
          <a:ext cx="7166861" cy="32652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703EEA2C-5105-708A-4139-FB73971F0D4F}"/>
              </a:ext>
            </a:extLst>
          </p:cNvPr>
          <p:cNvSpPr txBox="1"/>
          <p:nvPr/>
        </p:nvSpPr>
        <p:spPr>
          <a:xfrm>
            <a:off x="900574" y="4138940"/>
            <a:ext cx="172529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b="1" dirty="0">
                <a:solidFill>
                  <a:schemeClr val="tx1"/>
                </a:solidFill>
              </a:rPr>
              <a:t>RPHC5 2022</a:t>
            </a:r>
            <a:endParaRPr lang="en-RW" sz="1100" b="1" dirty="0">
              <a:solidFill>
                <a:schemeClr val="tx1"/>
              </a:solidFill>
            </a:endParaRP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35C95803-4B57-4881-B642-1DF9292173F0}"/>
              </a:ext>
            </a:extLst>
          </p:cNvPr>
          <p:cNvSpPr/>
          <p:nvPr/>
        </p:nvSpPr>
        <p:spPr>
          <a:xfrm>
            <a:off x="4390817" y="1159342"/>
            <a:ext cx="797339" cy="1300773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kern="0"/>
            </a:defPPr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6791438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FDAED355-7BF3-961D-2D00-BE99D85AE6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56187810"/>
              </p:ext>
            </p:extLst>
          </p:nvPr>
        </p:nvGraphicFramePr>
        <p:xfrm>
          <a:off x="342900" y="674871"/>
          <a:ext cx="8458200" cy="39327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Economic Dependency ratio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CEBFA9D4-C83F-40F6-1CD0-1B8D488D87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49211722"/>
              </p:ext>
            </p:extLst>
          </p:nvPr>
        </p:nvGraphicFramePr>
        <p:xfrm>
          <a:off x="419100" y="667341"/>
          <a:ext cx="8305800" cy="3910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6206223" y="992784"/>
            <a:ext cx="905615" cy="1908178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2011676" y="82434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5D3B596-11A1-BE58-0CF4-59C9AEC1A20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83924794"/>
              </p:ext>
            </p:extLst>
          </p:nvPr>
        </p:nvGraphicFramePr>
        <p:xfrm>
          <a:off x="462004" y="834929"/>
          <a:ext cx="8072396" cy="31733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2038647" y="693961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6497DD4-913D-9F49-FF59-C97461CADF8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28675981"/>
              </p:ext>
            </p:extLst>
          </p:nvPr>
        </p:nvGraphicFramePr>
        <p:xfrm>
          <a:off x="76200" y="773564"/>
          <a:ext cx="8905240" cy="34745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53BD775B-4FCC-6564-6152-6FB9C6EAF0D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325307"/>
              </p:ext>
            </p:extLst>
          </p:nvPr>
        </p:nvGraphicFramePr>
        <p:xfrm>
          <a:off x="903990" y="743882"/>
          <a:ext cx="7563182" cy="3937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35750B3-1987-669B-4C48-78185EB26E8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1661611"/>
              </p:ext>
            </p:extLst>
          </p:nvPr>
        </p:nvGraphicFramePr>
        <p:xfrm>
          <a:off x="577860" y="1074203"/>
          <a:ext cx="7988279" cy="3200398"/>
        </p:xfrm>
        <a:graphic>
          <a:graphicData uri="http://schemas.openxmlformats.org/drawingml/2006/table">
            <a:tbl>
              <a:tblPr/>
              <a:tblGrid>
                <a:gridCol w="1750345">
                  <a:extLst>
                    <a:ext uri="{9D8B030D-6E8A-4147-A177-3AD203B41FA5}">
                      <a16:colId xmlns:a16="http://schemas.microsoft.com/office/drawing/2014/main" val="3225372592"/>
                    </a:ext>
                  </a:extLst>
                </a:gridCol>
                <a:gridCol w="2104138">
                  <a:extLst>
                    <a:ext uri="{9D8B030D-6E8A-4147-A177-3AD203B41FA5}">
                      <a16:colId xmlns:a16="http://schemas.microsoft.com/office/drawing/2014/main" val="4199959679"/>
                    </a:ext>
                  </a:extLst>
                </a:gridCol>
                <a:gridCol w="1098622">
                  <a:extLst>
                    <a:ext uri="{9D8B030D-6E8A-4147-A177-3AD203B41FA5}">
                      <a16:colId xmlns:a16="http://schemas.microsoft.com/office/drawing/2014/main" val="204495068"/>
                    </a:ext>
                  </a:extLst>
                </a:gridCol>
                <a:gridCol w="1098622">
                  <a:extLst>
                    <a:ext uri="{9D8B030D-6E8A-4147-A177-3AD203B41FA5}">
                      <a16:colId xmlns:a16="http://schemas.microsoft.com/office/drawing/2014/main" val="2315636373"/>
                    </a:ext>
                  </a:extLst>
                </a:gridCol>
                <a:gridCol w="1936552">
                  <a:extLst>
                    <a:ext uri="{9D8B030D-6E8A-4147-A177-3AD203B41FA5}">
                      <a16:colId xmlns:a16="http://schemas.microsoft.com/office/drawing/2014/main" val="2891039750"/>
                    </a:ext>
                  </a:extLst>
                </a:gridCol>
              </a:tblGrid>
              <a:tr h="70881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Changes 2020-2024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4416745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Nyanza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67.1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51.0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45.5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-10.7%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9065921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Gisagara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67.3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43.7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47.4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8.6%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9709980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Nyaruguru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100.7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36.0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34.2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-5.0%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7374484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Huye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58.1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35.3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34.4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38461592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Nyamagabe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109.1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50.5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44.1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-12.8%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5116297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Ruhango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62.6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45.7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44.6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-2.4%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197499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Muhanga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64.4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41.1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39.3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-4.2%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80866958"/>
                  </a:ext>
                </a:extLst>
              </a:tr>
              <a:tr h="311448">
                <a:tc>
                  <a:txBody>
                    <a:bodyPr/>
                    <a:lstStyle/>
                    <a:p>
                      <a:pPr algn="l" fontAlgn="b"/>
                      <a:r>
                        <a:rPr lang="rw-RW" sz="14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Kamonyi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                           65.8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43.8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               47.0 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7.3%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000403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17B206BA-C0E6-54EB-CD1E-073C184C493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97615604"/>
              </p:ext>
            </p:extLst>
          </p:nvPr>
        </p:nvGraphicFramePr>
        <p:xfrm>
          <a:off x="455476" y="893231"/>
          <a:ext cx="8329597" cy="36757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97397328"/>
              </p:ext>
            </p:extLst>
          </p:nvPr>
        </p:nvGraphicFramePr>
        <p:xfrm>
          <a:off x="615861" y="995257"/>
          <a:ext cx="7912277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1434865" y="1066420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Southern Province</a:t>
            </a:r>
            <a:endParaRPr lang="en-RW" sz="1600" dirty="0"/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A1186A3F-405E-A272-5813-19CEBD462C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6954540"/>
              </p:ext>
            </p:extLst>
          </p:nvPr>
        </p:nvGraphicFramePr>
        <p:xfrm>
          <a:off x="457200" y="1091856"/>
          <a:ext cx="8074662" cy="3001352"/>
        </p:xfrm>
        <a:graphic>
          <a:graphicData uri="http://schemas.openxmlformats.org/drawingml/2006/table">
            <a:tbl>
              <a:tblPr/>
              <a:tblGrid>
                <a:gridCol w="2513306">
                  <a:extLst>
                    <a:ext uri="{9D8B030D-6E8A-4147-A177-3AD203B41FA5}">
                      <a16:colId xmlns:a16="http://schemas.microsoft.com/office/drawing/2014/main" val="795618577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484754568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3302827972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3002154626"/>
                    </a:ext>
                  </a:extLst>
                </a:gridCol>
                <a:gridCol w="1390339">
                  <a:extLst>
                    <a:ext uri="{9D8B030D-6E8A-4147-A177-3AD203B41FA5}">
                      <a16:colId xmlns:a16="http://schemas.microsoft.com/office/drawing/2014/main" val="1482006077"/>
                    </a:ext>
                  </a:extLst>
                </a:gridCol>
              </a:tblGrid>
              <a:tr h="572986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16+ years 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16-30 " Youth"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44963303"/>
                  </a:ext>
                </a:extLst>
              </a:tr>
              <a:tr h="252386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1099839"/>
                  </a:ext>
                </a:extLst>
              </a:tr>
              <a:tr h="21146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2191969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0532284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48.3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497303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8750754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434335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2885985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0480898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49.1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2822812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28.5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5160806"/>
                  </a:ext>
                </a:extLst>
              </a:tr>
              <a:tr h="218280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49.4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52.7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37.8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38.9</a:t>
                      </a:r>
                    </a:p>
                  </a:txBody>
                  <a:tcPr marL="5232" marR="5232" marT="5232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06387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67" name="object 36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Southern Province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BD69871-7F00-C6F1-80C3-6F73C0D5F83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12295911"/>
              </p:ext>
            </p:extLst>
          </p:nvPr>
        </p:nvGraphicFramePr>
        <p:xfrm>
          <a:off x="571500" y="896200"/>
          <a:ext cx="8001000" cy="3537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5421349" y="1177015"/>
            <a:ext cx="784874" cy="1828401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18yrs and above and 18-30 years (EICV5 &amp; EICV7)</a:t>
            </a:r>
            <a:endParaRPr lang="en-RW" sz="1600" dirty="0"/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89A6F92F-0B0F-6E03-BE1C-06B0FCB1131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9222655"/>
              </p:ext>
            </p:extLst>
          </p:nvPr>
        </p:nvGraphicFramePr>
        <p:xfrm>
          <a:off x="476248" y="1099864"/>
          <a:ext cx="7976872" cy="3234212"/>
        </p:xfrm>
        <a:graphic>
          <a:graphicData uri="http://schemas.openxmlformats.org/drawingml/2006/table">
            <a:tbl>
              <a:tblPr/>
              <a:tblGrid>
                <a:gridCol w="1811480">
                  <a:extLst>
                    <a:ext uri="{9D8B030D-6E8A-4147-A177-3AD203B41FA5}">
                      <a16:colId xmlns:a16="http://schemas.microsoft.com/office/drawing/2014/main" val="797346196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3638045990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3580872212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2366048658"/>
                    </a:ext>
                  </a:extLst>
                </a:gridCol>
                <a:gridCol w="1541348">
                  <a:extLst>
                    <a:ext uri="{9D8B030D-6E8A-4147-A177-3AD203B41FA5}">
                      <a16:colId xmlns:a16="http://schemas.microsoft.com/office/drawing/2014/main" val="1480389146"/>
                    </a:ext>
                  </a:extLst>
                </a:gridCol>
              </a:tblGrid>
              <a:tr h="536641">
                <a:tc>
                  <a:txBody>
                    <a:bodyPr/>
                    <a:lstStyle/>
                    <a:p>
                      <a:pPr algn="l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Years and above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5456930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184" marR="5184" marT="518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9288974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11.3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092008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70594034"/>
                  </a:ext>
                </a:extLst>
              </a:tr>
              <a:tr h="28268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9.2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0648909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70764039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11.3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37378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717631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7271083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9.6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11.4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7556750"/>
                  </a:ext>
                </a:extLst>
              </a:tr>
              <a:tr h="268321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8.9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14.5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9.1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184" marR="5184" marT="5184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998802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AF0B09-A5C4-6604-EFD0-9C71F388FB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10BFDCA-638A-6C66-1360-B12BC78CC8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4B051BE4-54BC-7823-AE18-071AC56157F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116991E-2265-E0EA-6D7E-7BED769B632F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D89A26-2089-9BA6-6FA0-E7149A93EC2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B3466DA-CB0D-3B6F-A6E8-FB6C9AF22B8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806D32A-9D6A-2561-717A-77DA18A63EF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8C0544-7ED8-E321-A7B4-AD3E4AA8EE2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61F84EE-0490-22A6-AC2C-B9DE4368ED0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837A435-44A3-98B4-0F88-43827CB7E19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717CBD9-E78D-07F1-8070-3A7F5363CF7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702D709-A72D-9638-262A-0DB4B4DF95AC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094AC69-440B-71A9-6522-D206E4FA342F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9C8D116-A9C9-830D-5157-CF158B21DCA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A16B396-B523-26A5-141A-329E88A709B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61668FAB-13B6-814A-9B2F-D4FBA17484F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6422978-D868-D683-E065-56CF6064950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56CFEC0-8389-F1BC-EA3D-967025542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57A53CB-073B-39E4-0A8B-FB03F43F5E0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0586FE1-4E39-3DDD-D251-5BFAD37D884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6EFA8FB-6822-0F2E-CFB0-FBD55CD06E6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62FA5C-4B0B-E5F2-ED95-60B241C7546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602F4F2-F461-5D3A-D142-C1AE81175D9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18CFB0A-59FC-62A0-8CAB-9E8D36372BE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B94EEDA6-A956-BEB7-FEF5-17C57D7154A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705D008-D322-616D-F5DB-20D69C125F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ACDF50E-8219-F0CB-1BB7-DA1022021017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C399133-BA76-1C66-0E7C-1F3CDE0DC0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D13AA2F-4B3B-31D7-ABD2-FF4F2E5B47E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4807DAC-CE8E-0443-E64C-5E9DDD49671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7B6DE57-0318-7133-13F4-37E782516BD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FBFB6CC-7BD1-F3F9-DAEF-33895C91075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9717E45-C10F-5E77-FAD8-10DEDA966C6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111B74-3D7D-690C-9586-880CA991C68F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902BDC9C-71B3-6B9B-0825-A42DAAF826D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856E7D2-DA8E-7B0A-6704-AAC756DDC24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413057D-794D-E49E-F8CB-55B996CB665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0089E0A-81D6-5D9B-CD3C-8C71AC911DB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94CD633-D238-EEFA-E4B9-88BA3B7B9C7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24ED7D-D32E-87A7-71C2-7D84F1692B0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CE951AB-2A06-B5F1-B3B1-355E95BEDBB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89F4711-5A7C-2ABB-2BF9-EE91E93F400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840894D-11CA-4655-B3C5-559E3E0771D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8DD47A4-4F90-FB96-8885-E3493C26BBDD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485271E-5826-C9EF-ADFC-6AE3BBDC036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630AA72-63B1-6C55-C330-5479C92C30B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165B18D-76FF-008C-37D3-EB7134AA305A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85A28D3-1989-59E9-A6E2-CA70D152993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44223B3-8A8A-593D-D069-29FCA95CB3A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0E6BDF0C-5DE4-11C7-7F8D-A5E71461D7A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35A21FD-D8E0-EC80-F0F7-243DCAA030AA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59D4138-301E-0846-2095-2C60192BFF7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20B34C-B1C7-266B-98D6-E11C9BA99A0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B278546-6D13-CF5F-2FFD-806F30A254E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157D1C4-8BC5-4A6D-0113-E51E3F3718E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B79B5D0-F80A-6530-4907-93A59055801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5689153-30BE-3C21-8848-3B45D569A89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9B1BB6-A20F-6D8A-2212-201B8695CD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1361DD9-F5D4-BF5D-3AD8-D7D9FBF28D9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DE1D445-BE21-99B4-1079-0B783847F52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163FF7FA-8F6B-EED4-8595-9DC142BDC2F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6691D-C76B-6F89-1BAE-D480070172D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53338B5-C2B9-E7C2-E0F2-FCCE3120E25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CE4651-4DF6-22CF-D979-B1227C4FBFB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3F82BD9-B152-797B-FD12-B74531F5ABF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762282D-7097-8AB5-3281-166435923F4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1DCA6D6-7C09-4790-E645-8F14C19B937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E2D130-EAA3-D965-F8D3-AF2AEF268AA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DE0D00E-6EE1-3BF1-EE26-2EC5700B051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FA8555-FA0A-641C-2A6B-0672B221C7B3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D3B04BEB-6DDA-EF28-4061-98B45D86B58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685674F-BD5B-6D1A-E88E-0A8B1A71EC5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F79DDD37-F77D-2E8B-737C-C9B38144897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8FE712-06D3-B310-AF21-F90294FBC7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91C16B-6A71-AD43-26A6-5ACA7429354E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6671524-4CB6-D7A7-AFFC-973F32C2F5F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123179F-E2E6-D31F-4E8C-E0DD53C77F2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3C79AC4-B8FF-FA54-E443-F53CAB344410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EE608D5-D19E-73EF-B8E8-EAF63F6B587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DF37F3C-7ADD-A3BB-C5B6-CF69933C123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D4B088-0B63-A50A-27A0-2B154DB811B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B9782E9-FDE7-CDFF-4DC2-FFEE0D3B0EF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25DE2C7-2BB8-3522-D3BB-9F91620BF1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5192895-2C79-4FCD-A0DE-BF020ADFC98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5F22EFC-59B8-7FFB-60DB-601D9E5E35A6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7EF6A8-E910-4AE4-2C3E-94F39DA165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3F10389-C626-42F4-A899-9727BEEC6E3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F27CAFE-6BAA-5D1D-F24E-D33EB5691CE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959890A-4B4C-BEF1-00F0-D68A20BBDB2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A89DA22A-9C0A-C92B-7820-E06C3D997ABA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FEA189A-5147-66AC-F35A-4BDEDFFABD6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2F405C8-C956-2349-7CAF-1191DDA2F65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D84A0E11-3871-F25F-1110-086BA68D1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231E9CEC-0E96-6AC0-951C-BA812CBB35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CDB470A-AB46-60D6-F996-41BA7FBFE536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062AB79-FD8B-8ACB-6C0C-F798656691D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B0F6E9A-AF7E-F3BC-7532-EE3AE13EB5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57DD8A5-4D28-7B56-8F0D-76162D78DDD7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4056B162-1FB1-9DE5-0030-C33331ED2856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472D0C6-4713-ED8D-46EF-E8D4732B2DC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9969B908-C9B6-52B0-ECE2-4124D274B79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9E5B25-6923-EB3C-A760-16C510B006F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6335732B-E468-615B-A7E1-058D157950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F1A9DE7-1D32-0139-1C1C-296A1D41C1A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5FE5A88-5953-868B-9431-11FE136A40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CA6060B-1484-4B91-AA6B-CB4525A8EC4B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696C31-A61E-26FA-870E-37225CF6BA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5BC053-BEB2-E985-7A2F-0820304FD28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6F0A119-92FC-383B-D24E-A07D6DEB599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9B73575-12C7-B821-2F11-06F9F01B7F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F2D632A9-54EE-E49B-E0C7-FF33CEF6A12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003BFF6-4347-87CC-C1B8-C2BAD8A1863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C3E19CA-E0D1-4A08-CB8F-0708BA6B40F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9CEC76-7EA9-3632-A72D-E5850B13F86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23F11E-CE64-BC3C-340A-AAFC16DF444E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0A539-A286-9EE1-4F67-0DB32CF12B3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82DF80B-C46F-CF93-73BA-35BC685C19F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DEF9A5B-01EB-FD70-2B34-AB597B7D35B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F4574B-3F24-409B-DC1E-AA88987DB28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17AD8F6-6CD2-C92A-36D7-5695DBE1522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97CE9A-4584-EAD1-2C79-ED55ECC10EE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5B27437-3815-5ABD-9C32-33E762A9AD5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93E8682-1BCC-D61B-B399-3821766B0D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A09AC15-B646-06BA-15D1-B49FC3AE463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256959BA-5E58-1ACC-3C55-F95BD0BF0F79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C9C42FB-4F34-3EC0-E3A9-FAAC7271E34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ED76E3AE-93F0-F478-5B81-35F779642F2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A27301D-BBAF-96FE-BCFB-4FAEF5EBF28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D71C347-3EEB-8419-05B7-F5F26714AAF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16E1742-BB6C-4914-9C8E-537586B5E57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374D7-774A-9457-15B5-A9C9103A03A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8C0EE83-3A8E-9DAA-2B65-AA21DAAB2D5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0F61D37-C056-BA00-FF7D-9674440F98F0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18EC5C5-EEEC-8702-327B-5BC89DD1AC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7AA9B1E1-BCF5-A1F5-CB9A-7B5BCED290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2EE102A-EFFC-F743-DC13-0D30F548097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3FEE451-7F9E-E338-B156-D21C2BEA852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4908F38-40A4-BF4A-82D6-0FC640FDE32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EF5EE86-B4C3-9296-3499-2842D622471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733994D-85E2-5236-4DCB-49A051C30DD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CD8DF9E-CB38-A03C-2E09-3BDA69054ED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DBA10E5-A31C-ADC7-F931-FF01325C2AD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7DC6E5BF-1EAB-7BB0-8543-EEDCC35EBF7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9A7DD94-4D70-0314-434B-AD0C704F1A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6144173-DB69-02B8-8C6C-51CBE12966C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CFE04FB-EF6C-D213-81D4-4629D5CBAA8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0705347-A754-1E8F-A849-63A7F63E120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66D7F09-789B-FCF3-AD3F-5A90E1774E8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95B5D15-D7BB-377B-092D-3E970BF2854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8076F-0098-2932-1936-865AE717199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1CAA881-AD5A-9B84-933C-205B49B3EE6B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BD74FA42-2B24-4342-DB18-6A584558F15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5DF9FA9-D3CA-4CB1-D784-542274BEC36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0787032E-6A88-4A39-95DA-175EC868FD5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1148327-92EA-E8F5-456D-384ECE24595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456B1DFD-6579-16C7-3185-8229E5AAC43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73754723-D0D1-1041-B884-CF85C2ABB09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244AF5E1-A0DA-516A-C04F-2474F39C7EC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A030F79-7544-DDC1-40FE-9006C6D60FB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7FF8C57-AF02-852F-4F0D-D9ED1C4B30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9E7EB13-55BD-911B-DF8F-F5E2D1BE5B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598E3BCC-DE71-DB54-1E28-A2386D114AB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64C4339-9322-35CE-078C-690435234C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A65E344-9F50-CF09-A444-184DCBB9B35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C229219-E6CA-2829-C1E1-3E232DE88F8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BA3C056-9CEA-C388-B982-7257EC616C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556F540-9EE7-19A7-4DF6-92B852094288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FCBB5E50-58C0-208D-F96A-17BC2F91298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AC9839C-5AAD-F24D-E844-467CD33E7FF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B130B04-AC56-1F96-7358-7D36C58A204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AA8FF32-0F15-02E6-9BB8-8194AF45983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735698F-5F58-A0C0-FC35-6E393177172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6D528272-5214-E548-7B8E-B180F45AB2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11B8B5B-9DA6-F953-C9AE-A6B94FB6776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C96A543-9BE6-A03D-3653-79FB9B8A627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CF16DB1-8B7A-B193-C90B-B0A36DA25B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0EB12A7-95F3-E3A0-C91A-FE2881FA7C7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28F0CF9-7EC8-8B86-2082-820FDC5D0BE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8C05445-695F-2465-459B-2E284636395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19FB22-49BF-9C09-F68B-276BC7A1BE4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2C15625-375D-E732-9FA0-6A4D6BF7322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D9CAE66-6CB2-9314-2243-1D715E20314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79AB47C-FBCB-7139-DE23-F67001D9E0F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F71EF8C8-E816-A6F9-C65F-3194065DC96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2F1C382-9042-E578-2740-E7DA78DF749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8FD884C7-AF28-D10C-C7F8-6B2476CC617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FF73579-0CDC-37BF-85BE-DAC61617B780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DB0E2F8-08F0-25A6-7F9F-CC43215DD01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E5621F8-7556-B75D-7D15-549FF6128A40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9C650F39-CF5A-53A2-EC45-A3FEAD158139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B7350602-2654-17E8-FF21-E2A3D123C557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C32F4BDB-B467-797A-5336-025A771059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7616881-B12E-8DEB-CD49-4BE41F8F218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649EB01-EF96-D529-B17C-9AC9246894F7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B44FA5C-C8A7-7F88-314A-6A7BA9DA296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9ADB627-B20F-49AE-1418-EE5E60B528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A096F35-1076-77D0-7F56-8B206C3D168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768217B-CBD4-524C-7334-1DF1AF4B459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1A09182-61C2-26F4-D6FA-7E288E0C79D0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8699E84-A3AF-310D-41D6-0E92005F9A3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30C030A-AF23-185E-2300-DDF27A604243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5691CCA-A28F-4CBE-569C-1AC78EC1DA1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C778F13-B941-A4FB-8BF3-0DA04A0F5E7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ED53B77-B662-CA9B-1DD9-CA53BECF613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2E67719-BD2A-3746-0FD2-D67D0B0751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3AF425E-5265-DF03-0C3A-FE883592BF5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0C2723E-B5B6-9BE6-6BB2-28CF49A739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87C10F91-0027-FD0D-C437-BF065DF548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DA055368-33CE-E25C-14C6-9AC6B589EA5F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F161356-BFD0-26F1-CB24-37BF23573322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050D463-AAD8-02E4-A2C3-EAF2D325A6C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43837E7-37CE-DA78-DC73-391255F47B0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4A7B326-DFD3-326B-35C1-CD710777A58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02FD427-F553-4281-A9C6-C8DAEC6587E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E7FC81A3-2573-DD2A-F24F-6114C7D119A0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A1FE27-EB83-F7AE-C824-04AF12ADF7E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EC4B81D1-C292-CC6B-BC66-AE96D5F29E4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CBC6952-F792-7945-0CE8-52F40777BFEB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2F2E430-0782-AE15-EA0B-56EF5995C1A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374CBA-E6E8-7077-37F4-2381D2BCF31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DAA1D37-AD1F-1625-C194-80741A435B4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C3E5A1B-7FC2-033D-2417-BDC6A824F34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EDD019B-5304-667B-9E38-F90F76971CC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A8318EC-49DB-E6BB-6005-8B100769D70A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BF27127-029B-1D10-42CF-A7049B44962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D7C37D9-6D71-8137-8D7D-1E459065F3C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01F6859-5991-B4E4-66BE-60BB1B0205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642074C-9A5E-169B-649C-421DBA01F70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F88F2C9-31C5-A8AE-7D8F-E7C5BECA7D5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27D5AE1-C5BA-CE78-CAD2-8D89A478EE9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9B47CF8-270F-CE4E-D5E4-CE1F0D3C701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5E1A799-BDE3-1D62-E83B-9C4AA6CB353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95B7B0-A378-C274-8097-02148757F72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F6E5541-3127-ED4D-9422-1D3780E343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AE8FE97-E940-B3F4-7A58-4AE60B30932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A541D16-4759-0DC5-E777-21CE1BD26A9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3D2845-B4E7-0157-B659-96A729B6A60F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005A44D-CB94-2E57-DFB1-A14FDE7665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DBEBB74-2F52-1BD2-6860-27242535FFC4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C1901CD-15C1-58F4-6FC8-8AC74FD9321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3836120-CFB9-23E9-98FD-14F80D53F22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4BF9517-96D6-2972-7759-BA14841AED5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CB0E99-E985-486C-28A8-9D32DE57969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8F85EE3-15A2-EAB9-F303-328758EF801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6089F1F-2713-95AC-6894-5F0C728ED853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5C87BEF-A3F4-394E-2B58-C2DC90776BF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ABAE8A6-8A88-9F55-3242-2A19A43FB2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76247" y="280151"/>
            <a:ext cx="6988809" cy="246221"/>
          </a:xfrm>
        </p:spPr>
        <p:txBody>
          <a:bodyPr/>
          <a:lstStyle/>
          <a:p>
            <a:pPr algn="ctr"/>
            <a:r>
              <a:rPr lang="en-US" sz="1600" dirty="0"/>
              <a:t>Literacy rate among youth population (16 – 30 years)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DEAA883B-07FD-48EE-7ED6-E2B6A80AADF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20690319"/>
              </p:ext>
            </p:extLst>
          </p:nvPr>
        </p:nvGraphicFramePr>
        <p:xfrm>
          <a:off x="457200" y="848366"/>
          <a:ext cx="8517322" cy="37150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4855009" y="998387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7904661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2F1A9D-BB2D-F2BB-532D-3F24249540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B5F25F6-CF56-326A-5C8F-96DF6CE016B4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777448B-9E5E-2481-C666-F76DEB8107A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F773AA-EA62-E70D-39ED-CFDAE83CB95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0CAAF36-EDF3-D992-5008-2BD204A7D8C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D79F6B3-7403-F55A-E0E9-25E435CC59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0475144-AAB1-CC51-812C-CF5A733C3C5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470C75F-52FB-0EE7-17E3-D9EF76D09DC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1D5F09C-6AC4-4968-85AA-7108700380E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AD3A0944-A7C5-86FC-6DCD-42725A853B3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46BCB42-0EB0-DFB0-2BCD-969E1194760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0AE6EE05-7AB1-1119-5B47-700AF980332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9AFEABE-E5C6-BF12-D8BB-498E015E349E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FA93899-DA12-EE9C-7AD0-267ABC25730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0D3A355-81E3-857F-8FF9-A6DEE7CF087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9065165-EAC8-EB82-3052-0C14F0E05E3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C9C6C27-0D8A-3B19-D1FA-016231A4C9A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9B21FA6-648B-7F06-9C0C-4C0FB0CB38B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8FC9CC7-B662-67E5-679C-FA696051759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553C9549-2FDB-889D-EE8C-14C91844558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7ADB94A-E93A-2BD3-A9D1-B1F6FDF0973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62F0A8B-1AD1-BC8E-D3F5-3088905192C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0B1BFCE-4483-A4BE-0C1F-22575A40CF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ED22457-7219-E747-E3AA-882A1518140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B8944D-1ACF-56F2-68AD-79D8A66DA20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64D1872-DF20-6DC4-C3F5-581559C8F59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3B3F59B-9884-366F-2D24-B95B4904848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086D37A-099C-7F66-5CDE-0C51C9EA61A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90B8778-C82D-E741-CC58-D189E681A4D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AD2CB6ED-C43C-EEB9-68AE-843F90BA52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91559EA-E01D-1EFE-8FDB-A7FACA718EC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94E54555-013D-110C-5CBF-FC89C28F7CC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4E13E3E6-3190-BF8C-ECE2-FEB0BFFB55A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365E3E1-E436-1819-5768-5937B2EB5C26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E26EF63-C855-ECD4-0FBC-87682D95A2C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2A565878-A91B-1B52-5804-7A3B29DCD74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1C388C8-C166-5A87-941E-DEB813EBFED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AC10DA7-9ACD-C093-71A6-89D956B04D3A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D7FD627-317D-2CF0-C849-7227291B13C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4B9C6AC-AA68-63B6-12DD-115044C65BB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2CF4C18-47CA-BA5C-6A37-32033A2BE199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84C8307-3C7B-81D3-A7BB-B0D818DEC83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05235EE-0810-B170-24AB-CB6F609DB10A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D87A211-87AF-FCE3-ED05-0FA5BC0A105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A1B5AEA-1415-C215-846F-2EE86219F43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921131A-6ED6-9CCB-F4DB-3C6FD77363D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1FFBF770-C9E8-673F-39FB-6D252EA7102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4B3F28C-0717-7260-E78A-A8EC5E3F062D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ED62A97-56BE-728B-B1C8-C478EEF66D2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448CF44-C570-2EA0-1795-DC7FBCE360D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059631-46DF-CD5E-E5F3-974B2FF65B1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74488B28-32CD-B7FB-5FDA-4740455B57D1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531285-C9E1-8BEC-8F1B-F8DE620996C8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87E16BD-FEDE-FDDB-6C72-82AC84C214D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7BE94AC4-3B35-7901-1362-782FB4D42E6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F7041DC-0127-23BF-2298-5BBCE6E151B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796769E-88AF-AEC8-DFDA-A8FE7C9DF79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3E6AFD5-CFF9-0B6B-FE5B-D1C8BD2A3DD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9624BA8-E105-9B4E-D385-5FBDE79ABC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730717A-9AC5-DDA9-352F-44E9BF099A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D10C7CA-744B-9E43-6F17-B1EF28EA465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5CE9AF-32C1-E4CB-43F3-955904D3CED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9042967-3EF9-5507-DDF7-4957BD2E5E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6151866-2816-4ACC-A2C1-D0D3B1E8D39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8EF9DEE-8003-C22C-D3F8-2BD9CA5420E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A1A17137-C4B8-7502-AF0F-0205BA9C1C7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0C1D63E0-592F-7A41-10B0-C646E4653F7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98B9237-0E91-90D5-1CF1-4A57896AAA0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1AC1BF2-EACF-C6A5-CF40-2863DBC1381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99671FD-6683-4551-6767-FA31DC07710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07B618D-526D-81F8-474A-294C11C3AF1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E2A9E18-95EE-4239-ACF5-02FEBCF20CF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69B175B-A46B-6DA5-D4DE-2CD813184DD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44C8A99-BF8C-EF13-2A18-98C28A010F6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5ACB266-3986-D1E6-C6C8-1BD4C0E54C7F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662C950-6F62-8B45-57D8-86E90FF48BE1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40F0CB5-37E1-A551-6625-523C89F0B0D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FCA1721-0CB7-0A15-91DE-419457D2C1C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2C5ED4-002F-4716-67DB-E25E004F5EC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5986A83-A5DD-2CE0-0158-48494E359717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67782DC-8C5B-E6E9-E8CA-728E37D1619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76A818A-A013-DC45-9765-7F3537143DA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0442C24-DD53-AB40-66EA-A8E3D519388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6A137EE1-A68A-3F28-6345-CABE6813997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44A47DC-1ED3-53A0-0E8A-DADB151C3AC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1AF6FCD-9BA0-4813-5181-A07B1E753364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60EFE209-0AA8-6334-37E2-714A99AB40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9856A-9A7A-8386-9AC4-55E4E5C1946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5132098-BDE6-CA7F-FF6C-DD3753A74EE4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FC10477-D25B-7439-57F0-04EA74816CA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893DDD2-5549-C3F4-8833-C7B2457E0EF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836D2A1-FB2F-6B7D-A2B0-014412D1CF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BD68D31-A66E-3B6E-D98C-63BAFB6A745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1A8F967-1B75-1FFF-E6AA-1BA8B87533D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96E8A74-AF83-2955-5D8C-21F27FBED9AE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2E632F3-FED4-8C1B-E760-74D459E1F82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2A3D08-2FEF-013D-BDA6-276483389FE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4A9F3B9-67BC-E446-3ADF-EAF185DAB85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688A1A53-61E2-0D82-9160-FA7DD9561E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1241419-0456-B0E6-B015-9A220E83F13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36EC2A-7E69-DF5D-A2E6-8C585CDBA85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0A14281-B0F5-E545-4EF7-266E8E09693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EAF49B3E-E229-5D44-76FC-378DA8FDCB1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47B1C117-63D8-EFA3-F12B-0C40FB3610B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9D7A928-2092-E175-5D6D-127F69AA915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25BB6D-BA13-5858-4668-F01A869E03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FCA5186-024A-7C29-550D-1497C116537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72D5D2-FA12-3130-87E0-ECFF0D809B7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FD1AA48-197D-456C-1845-DA20CAFB7AC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C990198-187A-BE81-0558-B5687FF19D5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49AC3E-664E-E88C-4B5C-19547B952A9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569E37-2463-2E2F-237A-B6D62CC0DC8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0F0BF47-BBD6-F6CB-2755-4AEF14F4290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F198D41-A24A-1DE0-CC7D-3385DE78EAF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C465BB99-4B67-0BA1-A020-3A4E96F8E06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8493528-CF9C-3768-9D5C-9509DB9988D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A131CA6-D51E-CA6E-9957-B797A97D4BB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8381E0-0133-DCF2-3BD7-8F98C7C119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D230423-3130-983D-985F-6E336F5A4A2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0C06428-CD6E-54E9-B819-C929E87C37C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75C3E4F-FD66-F426-C846-72F7FED275A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83CFDAE-44AC-3128-ECD7-992096CA2AD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D97DB75-F16F-526F-AD25-EEB9A04E0C4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1791B85-74E3-34F8-2C26-CB6F37072278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C4C627D-0A66-336A-AA27-26A1816BACD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9B2D1B-4F58-E837-A6E8-45D100E182A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F104173D-A763-11DA-E73C-FC8DBC4184D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654A2E-D3EF-73AB-F07C-42A51FFE020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707C2BE-98FE-D8F2-815A-274378C37AA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7E5B08C-F355-9179-CD83-D1EAD89E1A3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B144F65-1122-6E60-E8FC-4C4E10DA439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CACB013-A602-93F2-24DC-0D18CF5C44B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2128A79-57B5-A4D5-2D73-1563DD9BD3A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3AC8E5-33D2-8795-D609-1A783F2E15D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D2B1AA0-CA82-9C09-089F-54CB13D9327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BF875BC-3C4B-AD09-A907-66393225B55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4DB2FC8-6C31-436A-FD83-371B8168EA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BDA694-A099-3537-5519-DCAE0C9F31E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70A002E5-2B2A-8A54-0033-3FC42E6FEF77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2260D4D9-6337-DD7C-6ED9-3E34EAF8818F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3292B8B-7827-AADF-79B8-E7AE9C77FFF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91A8E87-6F30-B045-BE7D-941C5C3287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51BB628-A108-9795-3557-5A89083BD24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0839282-0828-6E1E-C9D2-86FB98A9F13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CB89EF3-143F-295C-D886-2F67C87BA403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1544FDE-4EFB-CC9E-B033-805A70771FD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B268E0-9C23-A342-46F5-0EF07609101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842231F-BDDC-0BD0-569F-09EF126373C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2343F54-3CA0-973E-4407-FE90E46EA4D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3EE308E-0425-5406-2A51-57A210CF740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9AC27-E699-D137-9216-A915E274650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5511FEE-6B79-2E0D-0E79-41FD63C19B97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B079E72-9635-54DA-0DFD-4617D0AFCB6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38E6A68-EA63-32C2-4CE2-DFADAF9F6DE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3EA489-AA62-68C9-405A-DE0E895AAB4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13312B9-D6FE-D57E-D7A4-0D22E13224C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5501770-CB24-4A10-D058-B97284679B3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0BDFF52-31AC-8F5A-C506-479261F75D1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CA51AB-5776-8339-7B89-5BDA52B7184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644DB82-9BDE-9237-2437-6D93C0E6444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D8C61B2-4A1D-B690-1A78-4CE7133CAC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1646502-4A18-C71E-CFB6-115127C160B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3BAFE3E-2B2D-AFC9-22A5-DB76E4E65D5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D9F79033-55DF-4DC7-3B8A-CF86C8D75B8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847DB98-9880-2888-5EAD-7438C9689B5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38087CD-F25F-0F66-27C0-F7F63C7254C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CC77FC07-4F60-DE2D-EF72-32078EC233E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8E5C877-6D9E-7D02-106E-DE6D73B3C46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455340B-D5F4-0025-D798-E7C675BF1A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62DA4F6-5426-C254-DC5A-E7A0B0BAC7F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92BC72D-D24D-2DF2-96C3-DAE574E11A9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5776F1-BB9D-C1FB-A7D8-A26A6DBCD99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22A4BBD-14AA-05A5-C994-25F41F56D76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F42FDF9-D6FC-23AD-9029-EEFA69A5326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ECCF690-65A8-642A-3F9B-DFD88E330A00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94D8110-CC0E-DF82-4DDE-F47A0028E70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A513831-D780-7E39-F1DE-A904C61AE2D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74AE9656-9E11-4F28-E797-8C1E00A177C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99CB3AA-476D-D451-E57B-356D6488FEB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38D5047C-F200-76AA-0047-70BF3CB0A13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10B57976-195C-CBED-4E4C-2A7D75D21A60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23D9BF1-6FA7-420A-2319-04200BB8E8A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80DFFA09-37CC-52AD-A930-F21FE3E8FA9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F9A9E38-F67E-B9A1-6250-C12A06814DD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C2C716-421D-2AE3-ADEB-EFAFF54B1108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E4A2657-9911-A701-5654-8B4330F636E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B577B58-13CB-C5B2-DE61-B3EDDB703C6E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C573284E-C1C4-B174-88A8-4E86BB639F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26AD4B-9FBD-7E0B-FDF3-FC636216CB8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1E4C4E6-A76F-30D4-40B6-F2F67F22741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1202F47-47C8-C9D3-8F99-7482331DDC0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B712F44-1C32-CA07-9E26-399F146BBF19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D8CC7EE-5E97-9DDA-5A25-DF2CB71443C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0293581-1593-AB27-B3D8-CFF437EEB8D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6242A2E-3330-F7D5-EC17-5869C3373E3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1BE78BB-B974-9DEF-5B30-7C9519FA84E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6CC2678-676B-3668-4547-22224A6C40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7CE0176-2850-26C7-2CD2-88173530772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7A8F74-0044-29DA-1018-F25A9BA075C9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6235920-4515-9BE2-8836-85E6B089802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96DEECF-D418-733E-B42E-3F34AE9D68E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5673DC5-02D9-9A5D-A0C9-681EB544CD1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DBD88B9-6082-A4D5-8817-90072FE8892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2B00AD0-45CD-9A6E-07C1-853AF239B9D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06DA974-ED18-CC0B-5B9F-009297788041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77554CB3-D301-37D8-0928-9BB234D9FD98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6727C7A-AC27-AB7A-E115-89429401E25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18FCA9-1B55-5FAD-5D91-469A5EBF691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4351EB2-05AE-C205-3FA4-9B5E58BEB62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BB8605D9-A051-E36A-1A3C-099BB30F6DB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9E75B1A-20E4-A5CA-2EC8-F898DABB3B53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E84FBD3E-35AC-1A33-7C85-1DAD7D0ADF3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D35AC38-41BA-5820-E3CD-E704FA9DFDB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006C414-1BA8-0169-B587-B2409CCEBA4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551DA75-4FC6-B14D-639F-C384AC1C29B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D1A7ABC-4B59-AE71-2FA7-08EBDCCA5D3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03F166E-21F4-B0A3-9D6B-503F1C236CB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5752344-509B-07BA-14EA-A72EAFFED82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AC888E0-DB54-8E82-0BB6-64341A53636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7060F5A-7202-A002-9CA7-2134CC7F82E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854B58D-4BA2-BF30-A2EC-787ED7D01AC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7790222-C6B8-0257-E269-7EBDDAC2A2B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B76A03C-9D8C-A26C-45DF-8D1C673449B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E59BD30-0FE5-475F-8F1A-45EB3E19A6C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5C613D2-BDAB-A5BA-3135-FBB5AAF5B40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3F10C29-4BE6-90E7-05CE-DDD7F3BBDBE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AB08F83-5B06-3C2D-4043-35303514EB2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68CA4D86-5621-A3DF-32E2-C7595B522381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3E63676-9C79-A486-1A3F-F714C6074A0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06D5A3D-8D6E-2D63-C68D-4CBC1986AC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99E16AF3-E876-5838-4A8B-4074AC75E6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F6577DE-BF2E-95EA-B530-A66F2382666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BC04221-CFEA-DEE9-2F49-EF5CB06851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3CAD33D-B0C2-C431-C5BD-3056A2DC49D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56C34D41-BA25-4E1C-134D-5498E4BB01D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A3F023-D305-844E-4825-90BB9008678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86C5B824-7D88-2C07-3B0C-75B4CE7E3C1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5218F9E-1A2D-2E33-0CAD-61361F91413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8F33EB8-DCF6-E09D-C971-06441107BA2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0B2F18-B637-AE8F-9989-3E54C1B30358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71C4721-3C78-63AB-4D97-C778BC1435E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F8A19EA-B946-8F5B-CAAF-B2B44D164DF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CC1409E-FA81-CCD2-1B1B-BF421340488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44BC27D-F79F-3333-AC5C-4497C2D09A0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68AD872F-3EC3-C89E-0A09-D77E5D15B03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BA9CA12-CFAE-0871-FB3C-8F8B188FFEB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5FAF592-1B8C-79B2-2D82-30DD6A9764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using improved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79D70A3-D71A-0A1F-1F0E-D0211A0C24B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27033972"/>
              </p:ext>
            </p:extLst>
          </p:nvPr>
        </p:nvGraphicFramePr>
        <p:xfrm>
          <a:off x="266700" y="782364"/>
          <a:ext cx="86106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7976115" y="1199839"/>
            <a:ext cx="931980" cy="1371911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5240124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94727836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7643027" y="2432522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79572" y="361047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06314976"/>
              </p:ext>
            </p:extLst>
          </p:nvPr>
        </p:nvGraphicFramePr>
        <p:xfrm>
          <a:off x="304800" y="907616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4636527" y="1091701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9461" y="361047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/>
        </p:nvGraphicFramePr>
        <p:xfrm>
          <a:off x="304800" y="533318"/>
          <a:ext cx="82296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3DB3BA6-062C-43BE-8F29-DC455836737F}"/>
              </a:ext>
            </a:extLst>
          </p:cNvPr>
          <p:cNvSpPr/>
          <p:nvPr/>
        </p:nvSpPr>
        <p:spPr>
          <a:xfrm>
            <a:off x="5317191" y="803187"/>
            <a:ext cx="784874" cy="1362526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430F75-4196-A471-EA98-637ADB418B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743340-3C67-5187-01B1-DC26315522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3EE2D7-AB45-86AF-CFDE-2AF0BD5D9CA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696DFA2-A5BD-697E-9002-7185CC0FB70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7802BD8-FF6A-BD52-6FCB-4E3550112A3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8561AF3-704B-731F-38E7-6AAB80367A87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E0B6D6-1BA2-2FE8-47D6-3C10B717142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6C049C7-EE6A-A7EF-04C9-9795E69D4C6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F1B657F2-50A2-45E1-4BBB-A2B4F721B7D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45592BB-870C-6B1A-BFBC-D72000437EC3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CCD7F4E7-37C1-F8E9-58AD-C38BD94C3B6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FC81206-4BD0-BDA1-1AD3-AF5EEC66031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73F4F81-32EC-A11E-3636-0F608A0E279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D94400D-23D3-9266-8350-BEFA88E7C06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29D1C7E-703A-802B-0F53-A2440475007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77032F23-B5E1-5410-AA9A-281CAEE3ACF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96420566-4DED-318D-2B36-D1237BCD169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30E80FD4-243D-257A-8510-81D56B2A45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BF02C4-C80C-C02D-20FC-04B9529490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D8E11B-2825-21AC-0B5F-1B2A22AEFC0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F324851E-F8DF-29A6-CD26-5DDDE2B3AE8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C339AA8-E93F-B58B-DB66-3B4F69D3DEF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D9D088D-783F-D9EF-AB32-D28A00B18A4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4212896D-BE94-3522-9CE4-426BCFF77A8B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587C03D-7E00-7BAA-493A-350D9C03093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FB74500-95A7-D182-3B89-6C10532E06E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022B9CA-B874-43AA-C1DD-E8CEEF154A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21C2AC9-B799-9F42-5FF8-9129C345C51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773F8D7-F3A7-4CBB-F267-132E58CE4B6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EF4918-3D07-1E86-15DB-49ADF37B7F2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D15D929-9149-FAC3-050D-C2BD7F3D28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C62437-DCE5-35E9-5436-1160151E7D8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656D4D0-D3DE-6102-991B-1983C05B38C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35ABAB2-EA99-FAC0-1CDC-BB391066D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87C8F58-DF0D-CEB2-53B9-31FB1DE6B28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383A3FA-CA98-8A97-D5F7-45F77DF990A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4A95E08-02EA-C176-EDDA-86D82B43B0B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CE4D4EC7-52D0-6B64-0210-1A381F83299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0D6F9B5-80B8-316F-A8B7-D45262FE7A9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05D717A-4E11-7A21-8CE7-8407E34298C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229A4226-BBCC-5282-37B0-8C16356488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B31945C-B917-3570-1BC7-58050575ABB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6A38582-A951-7E48-9F34-9E30A123890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C5DF884-EB0E-02EA-5619-E2133A2DBEF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C9EADF1-3191-C51C-F84A-3257E247FE9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EAF7E86-0A35-B185-143D-53A7BA52583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21F81EB-1D77-70CA-5BAC-360A4EEF4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E1432DE-5F05-4403-97DE-C26D914ADD3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54A6AEA-F1BC-29E1-DA25-BAE1FB70A1A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1C3F357-5BA5-D548-E897-7059007A101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D5EAD23D-C786-DDA1-0BBE-32F155348F6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757A6CB-8037-8A81-A732-74E17B6C24EB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3FA1B53-8D85-1BFB-1F97-9807668AC4B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DD9D73-D830-331B-C8C8-BACFB35B11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354A6F9-16F4-D0A3-8D2D-E83D96E6EA0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81D283D-18E3-F2E2-5054-4E3A4B393A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8DDD3CE-EC2F-EFF2-E4E3-9AFAABDF4C5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E74BE1A-F83F-5199-26B5-8C1036647C4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56C3888-D599-92FF-1F69-17537CF32D5A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62EB39C-473B-8A45-9192-2B2585A4BEE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70E4C74-1A75-1FF3-DB9C-29891DC33AF0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32C2DC0-FD3A-8C2C-9EE4-A32023F5F1B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86162F5-BF0F-B9CA-6AF9-70AF66E6C92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BAB512-3810-4B91-2157-331781FD07E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BAF8CE3-ABBE-6460-AFC7-8BE236F0976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52B70-5B48-C1DB-C091-22C55714642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FCBE965-BC68-2137-2689-44E80037969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97D5A8-4400-7998-D927-5D01B917C93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6BDE636-797B-6EC1-CD7B-127317FDF59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34676E-9101-575A-9358-EFAC6D360CBA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F77A236-A7FA-5D7E-C138-370D006B565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45358295-E2BB-F8BE-7F59-89FE62B2187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4B543C-EFAD-D8BE-A018-CD45718EA92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5A07ABA-EC63-53BC-3044-377C0519E97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4E0A674-6A7F-9BDC-8B63-F9407A8BF741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FE8EF42-4810-8B94-815C-872FC4CCB55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E8A1E7B6-BFEF-DD05-0767-D1E050B2D8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2A3868D-9353-2976-FD1E-D7EF1B7E5B5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D750DB7-53C4-8044-44A1-41C4D22CAB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E939CA1-8672-35A1-3DF2-D774D74603C4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706A52A-FFC5-D432-EDC0-0889D78926C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251AEB8-910F-6775-4F6D-33F56821CD0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511AAC6A-5A8B-E316-BE0E-262A6712BB8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FA5E73-76CE-9E00-3EDA-F251094442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3B6BB70-674F-A87F-98E6-719A4F546A6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C22A4D3-F7F5-D448-98B7-20EF97310A3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6F86AE2-8C50-0DD5-DD69-AA8DAEBD122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1810221-A7A0-8B97-54ED-8F614CEC9CE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C85F265E-7850-B19D-CEC4-74BB4082C9E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2D60CDE-A508-86EB-00B7-9362F00A5F4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928E00A-8F02-EDA3-F8E7-D2B6D3F70E12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5FF5FEF-D49D-5021-A901-2594DC0AA9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167D1681-B332-C60E-E9A4-5B5C2AFD762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312C3F3A-EDD2-2363-05E4-39C80E548E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013FE994-CE1A-BDFD-4B27-D51512E6554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DB7D2C3-8401-650E-9D20-FFEEC53F2D98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A40F3E3-4713-EDD0-9B41-69CBF548756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DE7B33C-1904-6E2B-97F6-B07B7FACA2A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B529A880-932E-9B3D-98A6-E7319B4F57E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E621ECC-4E05-C436-BA76-19A626AB361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4CAFE9B-8F94-8753-F2AF-47442CF13857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5C22370-F974-5216-D427-8B3862A848F8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F21693-5A61-15E1-EC06-5D2557676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A62E3-C565-58B6-DD8D-BE9CD87393F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B047A80-E324-0CC5-3ECD-B784EB97A22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347462B-0790-964D-FC7D-7AA0B79AEF7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E32E515-290E-1842-699C-1B7EA791A51D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175DF244-4B50-E639-C54B-1931809F357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F86FF0A-EA57-E6B3-3549-8B75B2F7B37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F9B40C0-78FF-325A-4553-32475002A7AC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D396BBB-592C-1E7C-EC0E-AB312A638C3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37B8F4C-BCE6-4891-DEF0-4BD872452CFA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A9709A1A-40DD-A30C-7A93-7F46E4EAF3F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9447D82-DBCA-9889-FD5C-4A40273A03E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9614F40-0EE0-E7EC-1239-0961AEFBC22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D83556B-B6DF-0B17-DDF6-272E1CA8FCC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7E2A7B5-9C3C-8F09-5A60-84CE95EFCF8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587C108A-CB8B-1C97-7074-057F9A0D387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DEAFE8D-E673-8184-C156-FCCA3BE333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02935B4-7FF5-C7AF-9000-7C5174F1830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AEC8DFB-C291-330B-B9D7-546FF1F194B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E60EC2-F851-4E32-5B75-1941DED5494D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3636609-144A-63BC-B6B0-9D4E7936252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18BCB3E-483D-FD2C-E200-615ADA4D6F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20F8E97-0904-68F7-F980-2D33F04E1FD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C8C40930-0D4C-0C07-C3AF-54E1634B3478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033F7DA-F98D-A8A9-7B9D-062AD5321D1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6F69CFC3-6869-744E-1494-1D03148F0AE3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CBAA354-A58D-BC1C-49F1-4CD6794EA0E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C792A1D-64B4-D14E-23EB-03D20655073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5938F3-DE0A-9B2A-0DB5-24302D75208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B2B2571-4D73-53A5-A473-AD905EB5428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EC377B3-9E05-DCCC-CBB9-CDA02EFE728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9196EFF-CBDE-F203-C0E8-9255E1A06E9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AFBF34A-3A0F-1DF8-0A66-2E8CFCBE0652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6976344-F62B-2226-E71A-FABFC59F9B6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1BE63F8-EA9F-D017-1695-CB13D37BD9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C890DE3C-F84F-F04F-1D45-475085EF87B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BDD6AB3-46CE-B1C2-2128-B563E36375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2691949-1E57-4AC8-1752-FE0168C58290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172C0AC-187D-A688-C494-33572B038D9F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7E5BF22D-FDB1-90A3-48CC-8189B2FB8518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FB918D-4C11-F5D8-169D-DB269DF4941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C6CC191-2E60-3A91-E7CF-DE72B710F64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D0E958E4-EBC6-3108-AF9A-9264AB2AE27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32EA79F-E05D-E05A-A2D8-3B12AA302EC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7927DE87-3010-6442-BA30-DF1CB9B71BB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7C45A47-1287-6192-5970-4E203A0D97D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BFB9ED-48E6-4260-4E64-B59478C4851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448B3E59-1257-62F5-3649-9B5F051A8EE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9D1E12B-190E-ADD1-22F6-A023FCAD6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8987B4D-6CA3-5A75-DFBE-A1A177061933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E397E92-B653-335E-DE96-EC58C4FCBA4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B0D0B7A3-B26F-8EED-969B-FBA63D7FD06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AD54EF1-D2DB-B7E5-04B5-E6094CF70C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355CCF4-B9CE-6E4D-E8CA-DD8507833F5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B9DDA46-B1D4-86E8-A182-ECFDEFC6182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7F48901-8C10-5114-0144-28AFBBE070D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F3AADF9-5CF1-B8F8-A3E1-DCD992D2D09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4DFE1F45-5B87-567F-C20E-07D26DF40DC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A25A1CF-5F6F-1CDB-CC2A-B0727C6021B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DD2CC6E-BD19-F198-6952-F9F21663069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D1347CF-483E-0003-2C50-55B05E1D0E77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0645DE2-FA13-297D-1D7E-9AAF383C9D9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F1D1FA7-30ED-533D-1EE6-315A749C868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6C9698-0DB9-7D9C-D90C-0D35D1AE8F0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F77B52E-7D47-48C9-F65C-0790C0298243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472E44B-2881-34B0-7E7B-AA7BB0F42A8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4BD7ED-FDB1-7BB2-F97F-3752328F392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BCBB6AA8-C908-DADA-A799-11A0FEA92276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4C25C47-A288-F4CE-8BA8-33FFEB1DA5E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E83ED7F-4EDB-C404-3FFB-6DD71282113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AAFF3D-D0AB-6E3B-9CB1-BFA1A2FCBD6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D545B1B1-05C3-4B66-AE38-53DB377304A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2968D64-FF35-F587-4865-3F48C04CF7D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86695E8A-19FC-9EB4-845B-4246D393D3D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06A4904-AAFF-6B83-DA8F-B2A8D202B06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B6C6739-B575-EAF0-3EAF-62DDA1A22F2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E67ECA9-2C35-4518-1957-713A1E1B0347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963377-2B84-8115-ECD0-419FCFF979E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9F3D4D-D222-4535-70D3-698C7E46DE6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82E6C107-D551-148D-CA40-F2519034C9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987A1C9-E336-A4A3-9922-122844567F4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37BA48B-3114-CB0A-0758-8107D58C7DF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3F1E5695-8033-71D0-668C-3AF949DCCD1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496CEE4-95AB-4669-DD72-D1DFBAB1BF8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DE2C944-BE17-5DAA-95FE-A6709216050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0914979-449E-82C0-5F59-4E9288B7DF5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75EE665-43A3-D146-49A8-00763951C2C2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A460C2C-7A01-5F47-A9F5-C7AAB458BD4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A83748C-85EC-AF9C-668D-9E0C2EB0C0D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02F70A4-73B2-858D-B760-24A90E10640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255DF5A-BA04-CB58-257F-68A2FA00F5D0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199A1CA-6F2F-7E22-51C9-92DBD6A633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14C0A06-1ABE-55CC-B327-CB33116414F7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5872F3A-78D1-5BC1-01AF-CDC7B393282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A2A095B-2359-A690-C190-53C51A533762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0BA999BD-8A49-DC0C-1A17-4288F4DD6B6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BADC284-A6D6-343F-036F-E534CF0C064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66BE9CD-0341-00E4-03BC-BA0785876AF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7AC04937-6C0D-C3E1-2CF6-3C868E2FF24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0353B6A-F414-8323-9A67-FFBB3A0D48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BA75BF4-607F-C2F4-4495-BD9455551A9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5B2299E-A1DB-990C-88C4-2A1CC6367EC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81831-E07E-DCB0-6CA2-8EAC6FD3C1F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13550FD2-FFE7-2CBB-83D0-84097C8428BB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A272194-C935-F010-1CDD-F561AF8169C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787F866-8F9F-238D-4331-71C6FD1D5C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6DC2777-65B5-E5A4-3E20-41F84B8AFA8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C4DCA4D6-6337-381A-1EF9-1983512F81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A325C087-8F4B-08A6-9306-7A7FB7060CB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95C595E-0C30-1B0A-9982-14CC5462D317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48AAA87-459D-5929-B12C-D213A18ED6C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BBC3E53-E011-F232-0317-B4288983F68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03F8B91E-B2F7-020A-35D7-B1DAD5CA5C7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9B63F6D6-CDBB-A422-E125-A10C7D320F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BED3C0D-B15D-81EC-6A7C-B418508EFFF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72E6DA2-6CC0-E258-4E96-8820D3AD78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FC96E4D-2090-A131-2800-490CC5A4B2A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2BF3A2D-0F08-10AA-379E-4F5A0014B23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97EDA41-B803-0ED7-F0B0-3299B0444E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C725CFC-AA0A-6C2B-BF90-AAF2DA362AA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7595E6C-D1E8-A2E1-F5E9-8ADEAC4D94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2ECD0AE-665B-B537-A22B-DF62EE78D948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8BE5DC5-0087-A3EF-3FFE-396DE67F37AF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7E311E8-8275-5559-8204-5F933FA2AA1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36A1608-C784-C09C-FA63-1D78B4BCAF6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2C379C5-49CE-A9AF-51C8-E7B03883B8EE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BD0677A-8BB1-D82A-9E76-7B2EF1AC908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CC40B8E-0375-AD1D-A8CD-8080207856BA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BAE3624-118A-5D2B-5DF1-CFABF104A75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308CD05-90E9-4742-D97F-521B711B9398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E4FAE66-03A9-5023-7525-C3AA53626CD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30ED92F-3901-0481-24E0-561E9635FD6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ABCE39C-C0F3-C1FA-9A6D-ED23136605F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51659CB-70B1-25FB-7F1C-5731FBDE0F6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0117750-7848-26D6-5E44-52C8C73A007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445814-4119-08AD-2EE9-5872671AA937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0FEFF07-FAE1-F454-5FF7-A5BBC4FC2FB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C5713A-EAB2-53F0-78CD-EAC65BC35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6BB966B-49F8-97EE-F885-669F1DEB9D8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110DDAA-C431-025E-EFCD-D45A65993A6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DB3310-86F5-B6E4-ABED-31659DCACF6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0FE4562-B865-5726-58C4-64FB61137AC9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2B5AC08-1220-9160-3013-5D2A107A317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3A0981-F7AE-C377-933E-930692D9580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C86D157-B61D-BEDE-AE32-98460C3CEA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1635" y="47964"/>
            <a:ext cx="7691529" cy="492443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87" name="Chart 86">
            <a:extLst>
              <a:ext uri="{FF2B5EF4-FFF2-40B4-BE49-F238E27FC236}">
                <a16:creationId xmlns:a16="http://schemas.microsoft.com/office/drawing/2014/main" id="{846A446F-0955-BF16-5994-537CAFF62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870845"/>
              </p:ext>
            </p:extLst>
          </p:nvPr>
        </p:nvGraphicFramePr>
        <p:xfrm>
          <a:off x="748984" y="701972"/>
          <a:ext cx="8318816" cy="33937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140544430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mobile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73362655"/>
              </p:ext>
            </p:extLst>
          </p:nvPr>
        </p:nvGraphicFramePr>
        <p:xfrm>
          <a:off x="359358" y="694912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3E4F02-3D4D-E2D7-6D26-8136363C1EC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" y="1733550"/>
            <a:ext cx="1981200" cy="1676400"/>
          </a:xfrm>
        </p:spPr>
        <p:txBody>
          <a:bodyPr/>
          <a:lstStyle/>
          <a:p>
            <a:r>
              <a:rPr lang="en-US" sz="16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Southern province 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  <p:pic>
        <p:nvPicPr>
          <p:cNvPr id="5" name="Picture 4" descr="A map of a country&#10;&#10;AI-generated content may be incorrect.">
            <a:extLst>
              <a:ext uri="{FF2B5EF4-FFF2-40B4-BE49-F238E27FC236}">
                <a16:creationId xmlns:a16="http://schemas.microsoft.com/office/drawing/2014/main" id="{98738394-9E3F-6995-E01D-42472DDD5ADF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0"/>
            <a:ext cx="6553200" cy="4781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853671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74291961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459E045-F77C-4865-AF21-0B09B07AC10C}"/>
              </a:ext>
            </a:extLst>
          </p:cNvPr>
          <p:cNvSpPr/>
          <p:nvPr/>
        </p:nvSpPr>
        <p:spPr>
          <a:xfrm>
            <a:off x="6349555" y="1964936"/>
            <a:ext cx="748715" cy="1735858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4622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6B358C92-F399-92B5-0ED2-3A1CCBA553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911989"/>
              </p:ext>
            </p:extLst>
          </p:nvPr>
        </p:nvGraphicFramePr>
        <p:xfrm>
          <a:off x="533400" y="971550"/>
          <a:ext cx="7924800" cy="3381359"/>
        </p:xfrm>
        <a:graphic>
          <a:graphicData uri="http://schemas.openxmlformats.org/drawingml/2006/table">
            <a:tbl>
              <a:tblPr/>
              <a:tblGrid>
                <a:gridCol w="2536833">
                  <a:extLst>
                    <a:ext uri="{9D8B030D-6E8A-4147-A177-3AD203B41FA5}">
                      <a16:colId xmlns:a16="http://schemas.microsoft.com/office/drawing/2014/main" val="1160317694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82191865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887764729"/>
                    </a:ext>
                  </a:extLst>
                </a:gridCol>
                <a:gridCol w="1795989">
                  <a:extLst>
                    <a:ext uri="{9D8B030D-6E8A-4147-A177-3AD203B41FA5}">
                      <a16:colId xmlns:a16="http://schemas.microsoft.com/office/drawing/2014/main" val="1999824091"/>
                    </a:ext>
                  </a:extLst>
                </a:gridCol>
              </a:tblGrid>
              <a:tr h="276793">
                <a:tc>
                  <a:txBody>
                    <a:bodyPr/>
                    <a:lstStyle/>
                    <a:p>
                      <a:pPr algn="l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Q1-Q2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Q3-Q5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72117154"/>
                  </a:ext>
                </a:extLst>
              </a:tr>
              <a:tr h="276793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Rwanda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5093" marR="5093" marT="5093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5093" marR="5093" marT="5093" marB="0" anchor="b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82612606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Southern Province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7036032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Nyanza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4135965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Gisagara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4055314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Nyaruguru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86.9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90.1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0055600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Huye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807192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Nyamagabe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8139746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Ruhango</a:t>
                      </a:r>
                      <a:endParaRPr lang="en-GB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89.3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3141118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en-GB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Muhanga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84.1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89.8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69631160"/>
                  </a:ext>
                </a:extLst>
              </a:tr>
              <a:tr h="314197">
                <a:tc>
                  <a:txBody>
                    <a:bodyPr/>
                    <a:lstStyle/>
                    <a:p>
                      <a:pPr algn="l" fontAlgn="b"/>
                      <a:r>
                        <a:rPr lang="rw-RW" sz="1200" b="0" i="0" u="none" strike="noStrike" noProof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Kamonyi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71.7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91.4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80.6</a:t>
                      </a:r>
                    </a:p>
                  </a:txBody>
                  <a:tcPr marL="5093" marR="5093" marT="509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71648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7" name="object 247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10" name="object 31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42" name="object 342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pic>
        <p:nvPicPr>
          <p:cNvPr id="198" name="object 19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743377" y="1911248"/>
            <a:ext cx="189344" cy="189407"/>
          </a:xfrm>
          <a:prstGeom prst="rect">
            <a:avLst/>
          </a:prstGeom>
        </p:spPr>
      </p:pic>
      <p:sp>
        <p:nvSpPr>
          <p:cNvPr id="199" name="object 199"/>
          <p:cNvSpPr txBox="1"/>
          <p:nvPr/>
        </p:nvSpPr>
        <p:spPr>
          <a:xfrm>
            <a:off x="5101425" y="1687125"/>
            <a:ext cx="1263650" cy="5594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just">
              <a:lnSpc>
                <a:spcPct val="129700"/>
              </a:lnSpc>
              <a:spcBef>
                <a:spcPts val="9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Western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Province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 has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the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highest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population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living </a:t>
            </a: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poverty.</a:t>
            </a:r>
            <a:endParaRPr sz="900"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0" name="object 370">
            <a:extLst>
              <a:ext uri="{FF2B5EF4-FFF2-40B4-BE49-F238E27FC236}">
                <a16:creationId xmlns:a16="http://schemas.microsoft.com/office/drawing/2014/main" id="{A9F7FED7-0B68-E5B7-674F-20510BE525FC}"/>
              </a:ext>
            </a:extLst>
          </p:cNvPr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80"/>
              </a:spcBef>
            </a:pPr>
            <a:endParaRPr spc="-25" dirty="0"/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354" y="352268"/>
            <a:ext cx="6988809" cy="815608"/>
          </a:xfrm>
        </p:spPr>
        <p:txBody>
          <a:bodyPr/>
          <a:lstStyle/>
          <a:p>
            <a:r>
              <a:rPr lang="en-US" sz="2800" dirty="0"/>
              <a:t>Trend of Poverty rate in Southern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14596680"/>
              </p:ext>
            </p:extLst>
          </p:nvPr>
        </p:nvGraphicFramePr>
        <p:xfrm>
          <a:off x="228600" y="1300832"/>
          <a:ext cx="8524240" cy="33537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1" name="Oval 370">
            <a:extLst>
              <a:ext uri="{FF2B5EF4-FFF2-40B4-BE49-F238E27FC236}">
                <a16:creationId xmlns:a16="http://schemas.microsoft.com/office/drawing/2014/main" id="{47559399-7AE3-42EE-8DAF-DEFB5081FBD4}"/>
              </a:ext>
            </a:extLst>
          </p:cNvPr>
          <p:cNvSpPr/>
          <p:nvPr/>
        </p:nvSpPr>
        <p:spPr>
          <a:xfrm>
            <a:off x="1973757" y="1254583"/>
            <a:ext cx="710209" cy="1300443"/>
          </a:xfrm>
          <a:prstGeom prst="ellipse">
            <a:avLst/>
          </a:prstGeom>
          <a:solidFill>
            <a:schemeClr val="accent1">
              <a:alpha val="0"/>
            </a:schemeClr>
          </a:solidFill>
          <a:ln>
            <a:solidFill>
              <a:srgbClr val="C0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3501</TotalTime>
  <Words>1831</Words>
  <Application>Microsoft Office PowerPoint</Application>
  <PresentationFormat>On-screen Show (16:9)</PresentationFormat>
  <Paragraphs>676</Paragraphs>
  <Slides>44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44</vt:i4>
      </vt:variant>
    </vt:vector>
  </HeadingPairs>
  <TitlesOfParts>
    <vt:vector size="59" baseType="lpstr">
      <vt:lpstr>Aptos</vt:lpstr>
      <vt:lpstr>Aptos Narrow</vt:lpstr>
      <vt:lpstr>Arial</vt:lpstr>
      <vt:lpstr>Arial</vt:lpstr>
      <vt:lpstr>Arial Black</vt:lpstr>
      <vt:lpstr>Calibri</vt:lpstr>
      <vt:lpstr>Calibri Light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1_Office Theme</vt:lpstr>
      <vt:lpstr>PowerPoint Presentation</vt:lpstr>
      <vt:lpstr>Outline</vt:lpstr>
      <vt:lpstr>Introduction</vt:lpstr>
      <vt:lpstr>Spatial Distribution of Sampled EAs in Southern province for EICV7 Cross-sectional Survey</vt:lpstr>
      <vt:lpstr>Poverty Indicators</vt:lpstr>
      <vt:lpstr>Trends in poverty line in RWF</vt:lpstr>
      <vt:lpstr>Trends of poverty and extreme poverty rate</vt:lpstr>
      <vt:lpstr>Extreme Poverty Rate</vt:lpstr>
      <vt:lpstr>Trend of Poverty rate in Southern Province  </vt:lpstr>
      <vt:lpstr>Poverty rate by Sectors of Nyamagabe</vt:lpstr>
      <vt:lpstr>Poverty rate by cells of Nyamagabe</vt:lpstr>
      <vt:lpstr>Population structure and distribution</vt:lpstr>
      <vt:lpstr>Trends of  population  size by sectors (2012 &amp; 2022)</vt:lpstr>
      <vt:lpstr>PowerPoint Presentation</vt:lpstr>
      <vt:lpstr>PowerPoint Presentation</vt:lpstr>
      <vt:lpstr>Net migration by district(,000)</vt:lpstr>
      <vt:lpstr>PowerPoint Presentation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Southern Province</vt:lpstr>
      <vt:lpstr>Proportion of population aged 16+ and 16-30 years who have ever attended secondary school in Southern Province</vt:lpstr>
      <vt:lpstr>Proportion of population who completed at least secondary school 18yrs and above and 18-30 years (EICV5 &amp; EICV7)</vt:lpstr>
      <vt:lpstr>Literacy rate among youth population (16 – 30 years)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192</cp:revision>
  <dcterms:created xsi:type="dcterms:W3CDTF">2025-04-16T12:56:48Z</dcterms:created>
  <dcterms:modified xsi:type="dcterms:W3CDTF">2025-07-16T12:41:36Z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