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6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431" r:id="rId2"/>
    <p:sldId id="432" r:id="rId3"/>
    <p:sldId id="433" r:id="rId4"/>
    <p:sldId id="434" r:id="rId5"/>
    <p:sldId id="435" r:id="rId6"/>
    <p:sldId id="436" r:id="rId7"/>
    <p:sldId id="437" r:id="rId8"/>
    <p:sldId id="438" r:id="rId9"/>
    <p:sldId id="439" r:id="rId10"/>
    <p:sldId id="468" r:id="rId11"/>
    <p:sldId id="469" r:id="rId12"/>
    <p:sldId id="441" r:id="rId13"/>
    <p:sldId id="464" r:id="rId14"/>
    <p:sldId id="398" r:id="rId15"/>
    <p:sldId id="399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16" r:id="rId33"/>
    <p:sldId id="419" r:id="rId34"/>
    <p:sldId id="421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023753402938338E-3"/>
          <c:y val="5.2238862309643329E-2"/>
          <c:w val="0.98814400531391045"/>
          <c:h val="0.717968325372361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39.799999999999997</c:v>
                </c:pt>
                <c:pt idx="1">
                  <c:v>51.7</c:v>
                </c:pt>
                <c:pt idx="2" formatCode="0.0">
                  <c:v>59.033799999999999</c:v>
                </c:pt>
                <c:pt idx="3" formatCode="0.0">
                  <c:v>53.559659999999987</c:v>
                </c:pt>
                <c:pt idx="4" formatCode="0.0">
                  <c:v>59.857519999999994</c:v>
                </c:pt>
                <c:pt idx="5" formatCode="0.0">
                  <c:v>49.189529999999998</c:v>
                </c:pt>
                <c:pt idx="6" formatCode="0.0">
                  <c:v>52.958420000000004</c:v>
                </c:pt>
                <c:pt idx="7" formatCode="0.0">
                  <c:v>44.419060000000002</c:v>
                </c:pt>
                <c:pt idx="8" formatCode="0.0">
                  <c:v>39.627569999999999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2F-4793-B768-33A7391404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27.4</c:v>
                </c:pt>
                <c:pt idx="1">
                  <c:v>37.4</c:v>
                </c:pt>
                <c:pt idx="2" formatCode="0.0">
                  <c:v>44.163110000000003</c:v>
                </c:pt>
                <c:pt idx="3" formatCode="0.0">
                  <c:v>42.805030000000002</c:v>
                </c:pt>
                <c:pt idx="4" formatCode="0.0">
                  <c:v>40.77769</c:v>
                </c:pt>
                <c:pt idx="5" formatCode="0.0">
                  <c:v>38.806890000000003</c:v>
                </c:pt>
                <c:pt idx="6" formatCode="0.0">
                  <c:v>38.189390000000003</c:v>
                </c:pt>
                <c:pt idx="7" formatCode="0.0">
                  <c:v>30.244440000000001</c:v>
                </c:pt>
                <c:pt idx="8" formatCode="0.0">
                  <c:v>20.206910000000001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2F-4793-B768-33A7391404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-14.300000000000004</c:v>
                </c:pt>
                <c:pt idx="2">
                  <c:v>-14.870689999999996</c:v>
                </c:pt>
                <c:pt idx="3">
                  <c:v>-10.754629999999985</c:v>
                </c:pt>
                <c:pt idx="4">
                  <c:v>-19.079829999999994</c:v>
                </c:pt>
                <c:pt idx="5">
                  <c:v>-10.382639999999995</c:v>
                </c:pt>
                <c:pt idx="6">
                  <c:v>-14.769030000000001</c:v>
                </c:pt>
                <c:pt idx="7">
                  <c:v>-14.174620000000001</c:v>
                </c:pt>
                <c:pt idx="8">
                  <c:v>-19.420659999999998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A08-45B1-A8A2-C46B9819AA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459693460932214"/>
          <c:y val="0.81688072496867714"/>
          <c:w val="0.34765093032396899"/>
          <c:h val="7.84821051366443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Rubavu</c:v>
                </c:pt>
                <c:pt idx="1">
                  <c:v>Rusizi</c:v>
                </c:pt>
                <c:pt idx="2">
                  <c:v>Ngororero</c:v>
                </c:pt>
                <c:pt idx="3">
                  <c:v>Karongi</c:v>
                </c:pt>
                <c:pt idx="4">
                  <c:v>Nyamasheke</c:v>
                </c:pt>
                <c:pt idx="5">
                  <c:v>Nyabihu</c:v>
                </c:pt>
                <c:pt idx="6">
                  <c:v>Rutsiro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22.39367</c:v>
                </c:pt>
                <c:pt idx="1">
                  <c:v>16.524989999999999</c:v>
                </c:pt>
                <c:pt idx="2">
                  <c:v>14.59629</c:v>
                </c:pt>
                <c:pt idx="3">
                  <c:v>14.370290000000001</c:v>
                </c:pt>
                <c:pt idx="4">
                  <c:v>13.69295</c:v>
                </c:pt>
                <c:pt idx="5">
                  <c:v>12.466430000000001</c:v>
                </c:pt>
                <c:pt idx="6">
                  <c:v>10.71026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460317460317461E-2"/>
          <c:y val="3.9494917397101183E-2"/>
          <c:w val="0.96507936507936509"/>
          <c:h val="0.7011461724703745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28.604783176363728</c:v>
                </c:pt>
                <c:pt idx="2">
                  <c:v>27.226277214646849</c:v>
                </c:pt>
                <c:pt idx="3">
                  <c:v>31.436775335270678</c:v>
                </c:pt>
                <c:pt idx="4">
                  <c:v>30.303082597068503</c:v>
                </c:pt>
                <c:pt idx="5">
                  <c:v>30.671518699833417</c:v>
                </c:pt>
                <c:pt idx="6">
                  <c:v>36.413434165417378</c:v>
                </c:pt>
                <c:pt idx="7">
                  <c:v>19.699996132671853</c:v>
                </c:pt>
                <c:pt idx="8">
                  <c:v>19.410403403597982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48.285253430698191</c:v>
                </c:pt>
                <c:pt idx="2">
                  <c:v>55.624597261299726</c:v>
                </c:pt>
                <c:pt idx="3">
                  <c:v>52.731988626190557</c:v>
                </c:pt>
                <c:pt idx="4">
                  <c:v>52.347960433918857</c:v>
                </c:pt>
                <c:pt idx="5">
                  <c:v>50.416392492694413</c:v>
                </c:pt>
                <c:pt idx="6">
                  <c:v>48.952906455790533</c:v>
                </c:pt>
                <c:pt idx="7">
                  <c:v>38.280279778403319</c:v>
                </c:pt>
                <c:pt idx="8">
                  <c:v>35.483360526960482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664146312655553E-3"/>
          <c:y val="2.707293612257412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81.2</c:v>
                </c:pt>
                <c:pt idx="2">
                  <c:v>80.2</c:v>
                </c:pt>
                <c:pt idx="3">
                  <c:v>78.7</c:v>
                </c:pt>
                <c:pt idx="4">
                  <c:v>85.3</c:v>
                </c:pt>
                <c:pt idx="5">
                  <c:v>88.4</c:v>
                </c:pt>
                <c:pt idx="6">
                  <c:v>78.900000000000006</c:v>
                </c:pt>
                <c:pt idx="7">
                  <c:v>79.5</c:v>
                </c:pt>
                <c:pt idx="8">
                  <c:v>77.900000000000006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87.7</c:v>
                </c:pt>
                <c:pt idx="2">
                  <c:v>92</c:v>
                </c:pt>
                <c:pt idx="3">
                  <c:v>89.3</c:v>
                </c:pt>
                <c:pt idx="4">
                  <c:v>88.1</c:v>
                </c:pt>
                <c:pt idx="5">
                  <c:v>87.6</c:v>
                </c:pt>
                <c:pt idx="6">
                  <c:v>86.9</c:v>
                </c:pt>
                <c:pt idx="7">
                  <c:v>85.7</c:v>
                </c:pt>
                <c:pt idx="8">
                  <c:v>82.5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764492642170859"/>
          <c:y val="0.88721896440770009"/>
          <c:w val="0.28321906815311199"/>
          <c:h val="9.28309579126668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6AB-40BF-A580-F3A11CF65888}"/>
              </c:ext>
            </c:extLst>
          </c:dPt>
          <c:dLbls>
            <c:dLbl>
              <c:idx val="2"/>
              <c:layout>
                <c:manualLayout>
                  <c:x val="-4.4247787610619468E-3"/>
                  <c:y val="-1.419611792481716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46C-4585-853D-20751F0218E1}"/>
                </c:ext>
              </c:extLst>
            </c:dLbl>
            <c:dLbl>
              <c:idx val="8"/>
              <c:layout>
                <c:manualLayout>
                  <c:x val="-1.0816000913008136E-16"/>
                  <c:y val="-6.194741201272563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86.5</c:v>
                </c:pt>
                <c:pt idx="2" formatCode="0.0">
                  <c:v>98.6</c:v>
                </c:pt>
                <c:pt idx="3" formatCode="0.0">
                  <c:v>87.6</c:v>
                </c:pt>
                <c:pt idx="4" formatCode="0.0">
                  <c:v>89</c:v>
                </c:pt>
                <c:pt idx="5" formatCode="0.0">
                  <c:v>84</c:v>
                </c:pt>
                <c:pt idx="6" formatCode="0.0">
                  <c:v>86</c:v>
                </c:pt>
                <c:pt idx="7" formatCode="0.0">
                  <c:v>90.2</c:v>
                </c:pt>
                <c:pt idx="8" formatCode="0.0">
                  <c:v>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AB-40BF-A580-F3A11CF65888}"/>
              </c:ext>
            </c:extLst>
          </c:dPt>
          <c:dLbls>
            <c:dLbl>
              <c:idx val="0"/>
              <c:layout>
                <c:manualLayout>
                  <c:x val="7.3746312684365781E-3"/>
                  <c:y val="-2.83922358496343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5FE-43F4-B576-BE6357B3F611}"/>
                </c:ext>
              </c:extLst>
            </c:dLbl>
            <c:dLbl>
              <c:idx val="1"/>
              <c:layout>
                <c:manualLayout>
                  <c:x val="4.4247787610619468E-3"/>
                  <c:y val="-3.097370600636281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AB-40BF-A580-F3A11CF65888}"/>
                </c:ext>
              </c:extLst>
            </c:dLbl>
            <c:dLbl>
              <c:idx val="4"/>
              <c:layout>
                <c:manualLayout>
                  <c:x val="7.3746312684365781E-3"/>
                  <c:y val="6.194741201272478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46C-4585-853D-20751F0218E1}"/>
                </c:ext>
              </c:extLst>
            </c:dLbl>
            <c:dLbl>
              <c:idx val="5"/>
              <c:layout>
                <c:manualLayout>
                  <c:x val="2.9498525073745232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46C-4585-853D-20751F0218E1}"/>
                </c:ext>
              </c:extLst>
            </c:dLbl>
            <c:dLbl>
              <c:idx val="8"/>
              <c:layout>
                <c:manualLayout>
                  <c:x val="1.4749262536874238E-3"/>
                  <c:y val="-3.097370600636310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84.8</c:v>
                </c:pt>
                <c:pt idx="2" formatCode="0.0">
                  <c:v>95.786495347977748</c:v>
                </c:pt>
                <c:pt idx="3" formatCode="0.0">
                  <c:v>94.239611095620802</c:v>
                </c:pt>
                <c:pt idx="4" formatCode="0.0">
                  <c:v>88.01881174806725</c:v>
                </c:pt>
                <c:pt idx="5" formatCode="0.0">
                  <c:v>82.777371650174373</c:v>
                </c:pt>
                <c:pt idx="6" formatCode="0.0">
                  <c:v>82.441179546589396</c:v>
                </c:pt>
                <c:pt idx="7" formatCode="0.0">
                  <c:v>78.521026018357617</c:v>
                </c:pt>
                <c:pt idx="8" formatCode="0.0">
                  <c:v>63.824200032762946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8.8595253718285208E-2"/>
          <c:w val="0.95915755812483194"/>
          <c:h val="0.63210465879265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15.9</c:v>
                </c:pt>
                <c:pt idx="2">
                  <c:v>28.4</c:v>
                </c:pt>
                <c:pt idx="3">
                  <c:v>18.7</c:v>
                </c:pt>
                <c:pt idx="4">
                  <c:v>16.100000000000001</c:v>
                </c:pt>
                <c:pt idx="5">
                  <c:v>16</c:v>
                </c:pt>
                <c:pt idx="6">
                  <c:v>15.9</c:v>
                </c:pt>
                <c:pt idx="7">
                  <c:v>10.1</c:v>
                </c:pt>
                <c:pt idx="8">
                  <c:v>9.1999999999999993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54.7</c:v>
                </c:pt>
                <c:pt idx="2">
                  <c:v>69.8</c:v>
                </c:pt>
                <c:pt idx="3">
                  <c:v>77.099999999999994</c:v>
                </c:pt>
                <c:pt idx="4">
                  <c:v>55</c:v>
                </c:pt>
                <c:pt idx="5">
                  <c:v>32.200000000000003</c:v>
                </c:pt>
                <c:pt idx="6">
                  <c:v>55.2</c:v>
                </c:pt>
                <c:pt idx="7">
                  <c:v>53.3</c:v>
                </c:pt>
                <c:pt idx="8">
                  <c:v>41.5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40.6</c:v>
                </c:pt>
                <c:pt idx="2" formatCode="0.0">
                  <c:v>54.556514493606066</c:v>
                </c:pt>
                <c:pt idx="3" formatCode="0.0">
                  <c:v>50.104686843560309</c:v>
                </c:pt>
                <c:pt idx="4" formatCode="0.0">
                  <c:v>44.158688792876944</c:v>
                </c:pt>
                <c:pt idx="5" formatCode="0.0">
                  <c:v>36.736874944027271</c:v>
                </c:pt>
                <c:pt idx="6" formatCode="0.0">
                  <c:v>36.539424442545602</c:v>
                </c:pt>
                <c:pt idx="7" formatCode="0.0">
                  <c:v>32.765826776588675</c:v>
                </c:pt>
                <c:pt idx="8" formatCode="0.0">
                  <c:v>28.300121657516748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88.1</c:v>
                </c:pt>
                <c:pt idx="2">
                  <c:v>90.4</c:v>
                </c:pt>
                <c:pt idx="3">
                  <c:v>84.6</c:v>
                </c:pt>
                <c:pt idx="4">
                  <c:v>96</c:v>
                </c:pt>
                <c:pt idx="5">
                  <c:v>91.1</c:v>
                </c:pt>
                <c:pt idx="6">
                  <c:v>77.599999999999994</c:v>
                </c:pt>
                <c:pt idx="7">
                  <c:v>94.1</c:v>
                </c:pt>
                <c:pt idx="8">
                  <c:v>80.099999999999994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94.347531485831936</c:v>
                </c:pt>
                <c:pt idx="1">
                  <c:v>94.5</c:v>
                </c:pt>
                <c:pt idx="2">
                  <c:v>99.4</c:v>
                </c:pt>
                <c:pt idx="3">
                  <c:v>98.1</c:v>
                </c:pt>
                <c:pt idx="4">
                  <c:v>97.8</c:v>
                </c:pt>
                <c:pt idx="5">
                  <c:v>95.3</c:v>
                </c:pt>
                <c:pt idx="6">
                  <c:v>95</c:v>
                </c:pt>
                <c:pt idx="7">
                  <c:v>89.5</c:v>
                </c:pt>
                <c:pt idx="8">
                  <c:v>86.4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367816091954023E-3"/>
          <c:y val="1.9736842105263157E-2"/>
          <c:w val="0.9683908045977011"/>
          <c:h val="0.726197938251139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31.7</c:v>
                </c:pt>
                <c:pt idx="2">
                  <c:v>43.4</c:v>
                </c:pt>
                <c:pt idx="3">
                  <c:v>41.2</c:v>
                </c:pt>
                <c:pt idx="4">
                  <c:v>37.4</c:v>
                </c:pt>
                <c:pt idx="5">
                  <c:v>25.2</c:v>
                </c:pt>
                <c:pt idx="6">
                  <c:v>14.6</c:v>
                </c:pt>
                <c:pt idx="7">
                  <c:v>34.9</c:v>
                </c:pt>
                <c:pt idx="8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72.099999999999994</c:v>
                </c:pt>
                <c:pt idx="1">
                  <c:v>71.3</c:v>
                </c:pt>
                <c:pt idx="2">
                  <c:v>78.8</c:v>
                </c:pt>
                <c:pt idx="3">
                  <c:v>74.5</c:v>
                </c:pt>
                <c:pt idx="4">
                  <c:v>74.3</c:v>
                </c:pt>
                <c:pt idx="5">
                  <c:v>71.099999999999994</c:v>
                </c:pt>
                <c:pt idx="6">
                  <c:v>68</c:v>
                </c:pt>
                <c:pt idx="7">
                  <c:v>67.8</c:v>
                </c:pt>
                <c:pt idx="8">
                  <c:v>60.6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214637232845895E-2"/>
          <c:y val="4.7407349081364826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85.5</c:v>
                </c:pt>
                <c:pt idx="2" formatCode="0.0">
                  <c:v>90.439444183399672</c:v>
                </c:pt>
                <c:pt idx="3" formatCode="0.0">
                  <c:v>87.373359401880265</c:v>
                </c:pt>
                <c:pt idx="4" formatCode="0.0">
                  <c:v>85.580591864999931</c:v>
                </c:pt>
                <c:pt idx="5" formatCode="0.0">
                  <c:v>85.04102654003033</c:v>
                </c:pt>
                <c:pt idx="6" formatCode="0.0">
                  <c:v>84.258323073732129</c:v>
                </c:pt>
                <c:pt idx="7" formatCode="0.0">
                  <c:v>82.430156228352303</c:v>
                </c:pt>
                <c:pt idx="8" formatCode="0.0">
                  <c:v>82.260644386798049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30.5</c:v>
                </c:pt>
                <c:pt idx="2" formatCode="0.0">
                  <c:v>40.593001829028921</c:v>
                </c:pt>
                <c:pt idx="3" formatCode="0.0">
                  <c:v>29.797815810939273</c:v>
                </c:pt>
                <c:pt idx="4" formatCode="0.0">
                  <c:v>26.053410621213501</c:v>
                </c:pt>
                <c:pt idx="5" formatCode="0.0">
                  <c:v>43.34913072237611</c:v>
                </c:pt>
                <c:pt idx="6" formatCode="0.0">
                  <c:v>25.888185504025532</c:v>
                </c:pt>
                <c:pt idx="7" formatCode="0.0">
                  <c:v>19.400854167606067</c:v>
                </c:pt>
                <c:pt idx="8" formatCode="0.0">
                  <c:v>20.529631606741578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16.100000000000001</c:v>
                </c:pt>
                <c:pt idx="2">
                  <c:v>32.9</c:v>
                </c:pt>
                <c:pt idx="3">
                  <c:v>15</c:v>
                </c:pt>
                <c:pt idx="4">
                  <c:v>15</c:v>
                </c:pt>
                <c:pt idx="5">
                  <c:v>7.9</c:v>
                </c:pt>
                <c:pt idx="6">
                  <c:v>16.600000000000001</c:v>
                </c:pt>
                <c:pt idx="7">
                  <c:v>12.5</c:v>
                </c:pt>
                <c:pt idx="8">
                  <c:v>11.3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27.7</c:v>
                </c:pt>
                <c:pt idx="2">
                  <c:v>44.303220052413579</c:v>
                </c:pt>
                <c:pt idx="3">
                  <c:v>26.67446486937628</c:v>
                </c:pt>
                <c:pt idx="4">
                  <c:v>25.261251219505233</c:v>
                </c:pt>
                <c:pt idx="5">
                  <c:v>25.099132451433846</c:v>
                </c:pt>
                <c:pt idx="6">
                  <c:v>23.622214723382832</c:v>
                </c:pt>
                <c:pt idx="7">
                  <c:v>22.518768387277611</c:v>
                </c:pt>
                <c:pt idx="8">
                  <c:v>19.72441776764321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754177456490364E-2"/>
          <c:y val="3.5243114571759569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Ngororero</c:v>
                </c:pt>
                <c:pt idx="5">
                  <c:v>Rubavu</c:v>
                </c:pt>
                <c:pt idx="6">
                  <c:v>Karongi</c:v>
                </c:pt>
                <c:pt idx="7">
                  <c:v>Rutsiro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76</c:v>
                </c:pt>
                <c:pt idx="1">
                  <c:v>83</c:v>
                </c:pt>
                <c:pt idx="2" formatCode="0">
                  <c:v>88.758926391601563</c:v>
                </c:pt>
                <c:pt idx="3" formatCode="0">
                  <c:v>87.234306335449219</c:v>
                </c:pt>
                <c:pt idx="4" formatCode="0">
                  <c:v>82.915924072265625</c:v>
                </c:pt>
                <c:pt idx="5" formatCode="0">
                  <c:v>80.2960205078125</c:v>
                </c:pt>
                <c:pt idx="6" formatCode="0">
                  <c:v>80.029129028320313</c:v>
                </c:pt>
                <c:pt idx="7" formatCode="0">
                  <c:v>79.773605346679688</c:v>
                </c:pt>
                <c:pt idx="8" formatCode="0">
                  <c:v>78.936904907226563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dLbl>
              <c:idx val="3"/>
              <c:layout>
                <c:manualLayout>
                  <c:x val="-4.50450450450456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70D-46B0-80A2-952D90CCCB63}"/>
                </c:ext>
              </c:extLst>
            </c:dLbl>
            <c:dLbl>
              <c:idx val="7"/>
              <c:layout>
                <c:manualLayout>
                  <c:x val="0"/>
                  <c:y val="6.458580032867561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Sheet1!$B$2:$B$10</c:f>
              <c:numCache>
                <c:formatCode>0.#</c:formatCode>
                <c:ptCount val="9"/>
                <c:pt idx="0">
                  <c:v>75.401167506230394</c:v>
                </c:pt>
                <c:pt idx="1">
                  <c:v>75.900000000000006</c:v>
                </c:pt>
                <c:pt idx="2">
                  <c:v>83.065110045886698</c:v>
                </c:pt>
                <c:pt idx="3">
                  <c:v>83.318576196160521</c:v>
                </c:pt>
                <c:pt idx="4">
                  <c:v>75.816855455672226</c:v>
                </c:pt>
                <c:pt idx="5">
                  <c:v>74.154771133911311</c:v>
                </c:pt>
                <c:pt idx="6">
                  <c:v>75.92816224334166</c:v>
                </c:pt>
                <c:pt idx="7">
                  <c:v>76.236445372089662</c:v>
                </c:pt>
                <c:pt idx="8">
                  <c:v>65.433459089480721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6"/>
              <c:layout>
                <c:manualLayout>
                  <c:x val="3.00300300300300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70D-46B0-80A2-952D90CCCB63}"/>
                </c:ext>
              </c:extLst>
            </c:dLbl>
            <c:dLbl>
              <c:idx val="7"/>
              <c:layout>
                <c:manualLayout>
                  <c:x val="6.0060060060058958E-3"/>
                  <c:y val="2.26050301150364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RW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8535976921803695E-2"/>
                      <c:h val="6.59743950357421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80.8</c:v>
                </c:pt>
                <c:pt idx="2">
                  <c:v>89.3</c:v>
                </c:pt>
                <c:pt idx="3">
                  <c:v>87.7</c:v>
                </c:pt>
                <c:pt idx="4">
                  <c:v>85.3</c:v>
                </c:pt>
                <c:pt idx="5">
                  <c:v>84.1</c:v>
                </c:pt>
                <c:pt idx="6">
                  <c:v>78.7</c:v>
                </c:pt>
                <c:pt idx="7">
                  <c:v>77.2</c:v>
                </c:pt>
                <c:pt idx="8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0.#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133.46559999999999</c:v>
                </c:pt>
                <c:pt idx="1">
                  <c:v>142.6</c:v>
                </c:pt>
                <c:pt idx="2">
                  <c:v>179.31399999999999</c:v>
                </c:pt>
                <c:pt idx="3">
                  <c:v>135.99010000000001</c:v>
                </c:pt>
                <c:pt idx="4">
                  <c:v>149.56460000000001</c:v>
                </c:pt>
                <c:pt idx="5">
                  <c:v>154.16050000000001</c:v>
                </c:pt>
                <c:pt idx="6">
                  <c:v>140.21019999999999</c:v>
                </c:pt>
                <c:pt idx="7">
                  <c:v>121.9744</c:v>
                </c:pt>
                <c:pt idx="8">
                  <c:v>118.7474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0</c:formatCode>
                <c:ptCount val="9"/>
                <c:pt idx="0">
                  <c:v>106.41289999999999</c:v>
                </c:pt>
                <c:pt idx="1">
                  <c:v>112</c:v>
                </c:pt>
                <c:pt idx="2">
                  <c:v>139.249</c:v>
                </c:pt>
                <c:pt idx="3">
                  <c:v>123.4284</c:v>
                </c:pt>
                <c:pt idx="4">
                  <c:v>118.6848</c:v>
                </c:pt>
                <c:pt idx="5">
                  <c:v>103.59690000000001</c:v>
                </c:pt>
                <c:pt idx="6">
                  <c:v>96.556910000000002</c:v>
                </c:pt>
                <c:pt idx="7">
                  <c:v>94.927189999999996</c:v>
                </c:pt>
                <c:pt idx="8">
                  <c:v>94.722440000000006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Ngororero</c:v>
                </c:pt>
                <c:pt idx="6">
                  <c:v>Nyabihu</c:v>
                </c:pt>
                <c:pt idx="7">
                  <c:v>Rusizi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65.433694414305407</c:v>
                </c:pt>
                <c:pt idx="2">
                  <c:v>76.539952147402431</c:v>
                </c:pt>
                <c:pt idx="3">
                  <c:v>73.434148044340816</c:v>
                </c:pt>
                <c:pt idx="4">
                  <c:v>72.029888285221801</c:v>
                </c:pt>
                <c:pt idx="5">
                  <c:v>71.241299859440815</c:v>
                </c:pt>
                <c:pt idx="6">
                  <c:v>67.916676842849583</c:v>
                </c:pt>
                <c:pt idx="7">
                  <c:v>60.929485129153591</c:v>
                </c:pt>
                <c:pt idx="8">
                  <c:v>42.09816947292007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Nyabihu</c:v>
                </c:pt>
                <c:pt idx="4">
                  <c:v>Rutsiro</c:v>
                </c:pt>
                <c:pt idx="5">
                  <c:v>Rusizi</c:v>
                </c:pt>
                <c:pt idx="6">
                  <c:v>Karongi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30.8</c:v>
                </c:pt>
                <c:pt idx="1">
                  <c:v>32.5</c:v>
                </c:pt>
                <c:pt idx="2" formatCode="0.0">
                  <c:v>37.662969152093169</c:v>
                </c:pt>
                <c:pt idx="3" formatCode="0.0">
                  <c:v>36.958051467918203</c:v>
                </c:pt>
                <c:pt idx="4" formatCode="0.0">
                  <c:v>36.849717725813932</c:v>
                </c:pt>
                <c:pt idx="5" formatCode="0.0">
                  <c:v>33.9404922680677</c:v>
                </c:pt>
                <c:pt idx="6" formatCode="0.0">
                  <c:v>32.082840856584411</c:v>
                </c:pt>
                <c:pt idx="7" formatCode="0.0">
                  <c:v>26.718243353246887</c:v>
                </c:pt>
                <c:pt idx="8" formatCode="0.0">
                  <c:v>25.972232991184903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923335639774724E-2"/>
          <c:y val="0.10029195513369564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81.8</c:v>
                </c:pt>
                <c:pt idx="2">
                  <c:v>91.53</c:v>
                </c:pt>
                <c:pt idx="3">
                  <c:v>91.13</c:v>
                </c:pt>
                <c:pt idx="4">
                  <c:v>85.06</c:v>
                </c:pt>
                <c:pt idx="5">
                  <c:v>84.44</c:v>
                </c:pt>
                <c:pt idx="6">
                  <c:v>80.89</c:v>
                </c:pt>
                <c:pt idx="7">
                  <c:v>75.42</c:v>
                </c:pt>
                <c:pt idx="8">
                  <c:v>66.83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644017136594598E-2"/>
          <c:y val="3.6666666666666667E-2"/>
          <c:w val="0.95136688832600169"/>
          <c:h val="0.733147492030978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Ngororero</c:v>
                </c:pt>
                <c:pt idx="3">
                  <c:v>Nyamasheke</c:v>
                </c:pt>
                <c:pt idx="4">
                  <c:v>Rusizi</c:v>
                </c:pt>
                <c:pt idx="5">
                  <c:v>Karongi</c:v>
                </c:pt>
                <c:pt idx="6">
                  <c:v>Rutsiro</c:v>
                </c:pt>
                <c:pt idx="7">
                  <c:v>Rubavu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28.4</c:v>
                </c:pt>
                <c:pt idx="1">
                  <c:v>29.62002846116448</c:v>
                </c:pt>
                <c:pt idx="2">
                  <c:v>37.320625305738382</c:v>
                </c:pt>
                <c:pt idx="3">
                  <c:v>32.963019770562973</c:v>
                </c:pt>
                <c:pt idx="4">
                  <c:v>32.230752362105129</c:v>
                </c:pt>
                <c:pt idx="5">
                  <c:v>31.535259591055542</c:v>
                </c:pt>
                <c:pt idx="6">
                  <c:v>26.311647889352759</c:v>
                </c:pt>
                <c:pt idx="7">
                  <c:v>26.270787383487189</c:v>
                </c:pt>
                <c:pt idx="8">
                  <c:v>22.127308661386607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0.78315</cdr:x>
      <cdr:y>0.35839</cdr:y>
    </cdr:from>
    <cdr:to>
      <cdr:x>0.82088</cdr:x>
      <cdr:y>0.85284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6325635" y="1338139"/>
          <a:ext cx="304753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524113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583318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226557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.xml"/><Relationship Id="rId4" Type="http://schemas.openxmlformats.org/officeDocument/2006/relationships/image" Target="../media/image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63686" cy="5143500"/>
            <a:chOff x="0" y="0"/>
            <a:chExt cx="9201498" cy="514350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286473" y="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0207" y="2960555"/>
              <a:ext cx="3686813" cy="4571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02054" y="1521245"/>
            <a:ext cx="4468325" cy="2065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NGORORERO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 by Sectors of </a:t>
            </a:r>
            <a:r>
              <a:rPr lang="en-US" sz="1800" dirty="0" err="1"/>
              <a:t>Ngororero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ABD2DA8-4BCA-43C4-AADC-5C339725B22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3471" y="552013"/>
            <a:ext cx="3484128" cy="3817902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9CD813E5-360A-46B4-8AE3-7CC16CB282EE}"/>
              </a:ext>
            </a:extLst>
          </p:cNvPr>
          <p:cNvSpPr txBox="1"/>
          <p:nvPr/>
        </p:nvSpPr>
        <p:spPr>
          <a:xfrm>
            <a:off x="2244581" y="4368424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 by Cells of </a:t>
            </a:r>
            <a:r>
              <a:rPr lang="en-US" sz="1800" dirty="0" err="1"/>
              <a:t>Ngororero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64FE97-6EB0-4199-9367-5AE2B284051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890" y="759104"/>
            <a:ext cx="3565246" cy="3565246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17780367-97B6-4AB3-954E-1D579B6E5AFB}"/>
              </a:ext>
            </a:extLst>
          </p:cNvPr>
          <p:cNvSpPr txBox="1"/>
          <p:nvPr/>
        </p:nvSpPr>
        <p:spPr>
          <a:xfrm>
            <a:off x="2034062" y="4388970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9737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990600" y="4230699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7D82EC0-AD71-4D70-98FF-F1282B012B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4009699"/>
              </p:ext>
            </p:extLst>
          </p:nvPr>
        </p:nvGraphicFramePr>
        <p:xfrm>
          <a:off x="1143000" y="732418"/>
          <a:ext cx="5715000" cy="34931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08610">
                  <a:extLst>
                    <a:ext uri="{9D8B030D-6E8A-4147-A177-3AD203B41FA5}">
                      <a16:colId xmlns:a16="http://schemas.microsoft.com/office/drawing/2014/main" val="3625196255"/>
                    </a:ext>
                  </a:extLst>
                </a:gridCol>
                <a:gridCol w="1208610">
                  <a:extLst>
                    <a:ext uri="{9D8B030D-6E8A-4147-A177-3AD203B41FA5}">
                      <a16:colId xmlns:a16="http://schemas.microsoft.com/office/drawing/2014/main" val="869469999"/>
                    </a:ext>
                  </a:extLst>
                </a:gridCol>
                <a:gridCol w="915091">
                  <a:extLst>
                    <a:ext uri="{9D8B030D-6E8A-4147-A177-3AD203B41FA5}">
                      <a16:colId xmlns:a16="http://schemas.microsoft.com/office/drawing/2014/main" val="3055370889"/>
                    </a:ext>
                  </a:extLst>
                </a:gridCol>
                <a:gridCol w="2382689">
                  <a:extLst>
                    <a:ext uri="{9D8B030D-6E8A-4147-A177-3AD203B41FA5}">
                      <a16:colId xmlns:a16="http://schemas.microsoft.com/office/drawing/2014/main" val="239694633"/>
                    </a:ext>
                  </a:extLst>
                </a:gridCol>
              </a:tblGrid>
              <a:tr h="189184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u="none" strike="noStrike" dirty="0">
                          <a:effectLst/>
                        </a:rPr>
                        <a:t> 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2012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>
                          <a:effectLst/>
                        </a:rPr>
                        <a:t>% increase from 2012-2022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2212809506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b="1" u="none" strike="noStrike">
                          <a:effectLst/>
                        </a:rPr>
                        <a:t>Rwanda 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 dirty="0">
                          <a:effectLst/>
                        </a:rPr>
                        <a:t>10,515,973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 dirty="0">
                          <a:effectLst/>
                        </a:rPr>
                        <a:t>13,246,394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26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2533788822"/>
                  </a:ext>
                </a:extLst>
              </a:tr>
              <a:tr h="32770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Western Province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2,471,239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2,896,484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17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434012669"/>
                  </a:ext>
                </a:extLst>
              </a:tr>
              <a:tr h="32770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Ngororero district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333,713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367,955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10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1209191175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Bwira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18,632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20,012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484908539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Gatumba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23,707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24,952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3922384909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Hindiro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24,312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26,040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3659593130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Kabaya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34,085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36,324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1070645651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Kageyo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23,080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25,929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1842124586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Kavumu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28,165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32,791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16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1853371724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Matyazo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25,914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27,673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4260846807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Muhanda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28,247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31,869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3413026153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Muhororo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21,463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22,273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4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2841062734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Ndaro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22,762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24,444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295781242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Ngororero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34,559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38,823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2782154622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Nyange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21,932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24,859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996698908"/>
                  </a:ext>
                </a:extLst>
              </a:tr>
              <a:tr h="1891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Sovu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26,855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31,966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444" marR="4444" marT="444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19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44" marR="4444" marT="4444" marB="0" anchor="b"/>
                </a:tc>
                <a:extLst>
                  <a:ext uri="{0D108BD9-81ED-4DB2-BD59-A6C34878D82A}">
                    <a16:rowId xmlns:a16="http://schemas.microsoft.com/office/drawing/2014/main" val="134146153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62000" y="401955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04BACE9-7C0B-471B-AF78-A4C99B1678F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10992" y="741562"/>
            <a:ext cx="3976310" cy="36658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6A87C86-835D-437E-8894-B6B2A73B338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0094" y="817683"/>
            <a:ext cx="4398577" cy="3069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Ngororero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836510" y="3426694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ABE1768C-9CF3-4C55-995D-43145F1117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4772246"/>
              </p:ext>
            </p:extLst>
          </p:nvPr>
        </p:nvGraphicFramePr>
        <p:xfrm>
          <a:off x="1546948" y="970504"/>
          <a:ext cx="4930052" cy="221465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8320">
                  <a:extLst>
                    <a:ext uri="{9D8B030D-6E8A-4147-A177-3AD203B41FA5}">
                      <a16:colId xmlns:a16="http://schemas.microsoft.com/office/drawing/2014/main" val="2212024198"/>
                    </a:ext>
                  </a:extLst>
                </a:gridCol>
                <a:gridCol w="768320">
                  <a:extLst>
                    <a:ext uri="{9D8B030D-6E8A-4147-A177-3AD203B41FA5}">
                      <a16:colId xmlns:a16="http://schemas.microsoft.com/office/drawing/2014/main" val="3759738501"/>
                    </a:ext>
                  </a:extLst>
                </a:gridCol>
                <a:gridCol w="768320">
                  <a:extLst>
                    <a:ext uri="{9D8B030D-6E8A-4147-A177-3AD203B41FA5}">
                      <a16:colId xmlns:a16="http://schemas.microsoft.com/office/drawing/2014/main" val="2488197738"/>
                    </a:ext>
                  </a:extLst>
                </a:gridCol>
                <a:gridCol w="768320">
                  <a:extLst>
                    <a:ext uri="{9D8B030D-6E8A-4147-A177-3AD203B41FA5}">
                      <a16:colId xmlns:a16="http://schemas.microsoft.com/office/drawing/2014/main" val="2419315369"/>
                    </a:ext>
                  </a:extLst>
                </a:gridCol>
                <a:gridCol w="1856772">
                  <a:extLst>
                    <a:ext uri="{9D8B030D-6E8A-4147-A177-3AD203B41FA5}">
                      <a16:colId xmlns:a16="http://schemas.microsoft.com/office/drawing/2014/main" val="3243379059"/>
                    </a:ext>
                  </a:extLst>
                </a:gridCol>
              </a:tblGrid>
              <a:tr h="336768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Year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Both sexes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Female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u="none" strike="noStrike">
                          <a:effectLst/>
                        </a:rPr>
                        <a:t>Population density</a:t>
                      </a:r>
                      <a:endParaRPr lang="rw-RW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800518957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369,181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171,801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197,380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242762204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370,734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172,664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198,070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555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805177728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372,219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173,492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198,727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558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778197086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373,643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174,287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199,356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560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83017923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374,999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175,046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199,953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562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215081614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376,253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175,752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200,501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564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08424546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377,423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176,414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201,009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037469971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378,514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177,031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201,483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567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016117774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379,534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177,609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201,925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569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269221100"/>
                  </a:ext>
                </a:extLst>
              </a:tr>
              <a:tr h="18778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380,463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178,141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202,322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570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3851258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5309355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Ngororero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292318" y="3524741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D97664C-996C-4C9A-96B3-EFB2249F4AD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5064" y="641677"/>
            <a:ext cx="4460896" cy="263672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806905A-483F-4B43-BC58-03FC2C9A060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30686" y="557040"/>
            <a:ext cx="3850001" cy="307732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EEC778D-74AE-48FF-A21C-F56E5D6D16C2}"/>
              </a:ext>
            </a:extLst>
          </p:cNvPr>
          <p:cNvSpPr txBox="1"/>
          <p:nvPr/>
        </p:nvSpPr>
        <p:spPr>
          <a:xfrm>
            <a:off x="3215982" y="987313"/>
            <a:ext cx="111280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err="1"/>
              <a:t>Ngororero</a:t>
            </a:r>
            <a:r>
              <a:rPr lang="en-US" sz="1000" dirty="0"/>
              <a:t>, 2022</a:t>
            </a:r>
            <a:endParaRPr lang="en-RW" sz="10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0C86DC0-9EC0-46B2-976B-11FD49F44FE6}"/>
              </a:ext>
            </a:extLst>
          </p:cNvPr>
          <p:cNvSpPr txBox="1"/>
          <p:nvPr/>
        </p:nvSpPr>
        <p:spPr>
          <a:xfrm>
            <a:off x="7153055" y="1038455"/>
            <a:ext cx="111280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err="1"/>
              <a:t>Ngororero</a:t>
            </a:r>
            <a:r>
              <a:rPr lang="en-US" sz="1000" dirty="0"/>
              <a:t>, 2012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87796"/>
              </p:ext>
            </p:extLst>
          </p:nvPr>
        </p:nvGraphicFramePr>
        <p:xfrm>
          <a:off x="381000" y="817093"/>
          <a:ext cx="8229600" cy="3374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ED04CD42-4D09-4C46-AD6A-C27371E83CDB}"/>
              </a:ext>
            </a:extLst>
          </p:cNvPr>
          <p:cNvSpPr/>
          <p:nvPr/>
        </p:nvSpPr>
        <p:spPr>
          <a:xfrm>
            <a:off x="4146312" y="1200150"/>
            <a:ext cx="717617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4027593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E76900E-7079-4523-BEEA-BEFCAFA98A3A}"/>
              </a:ext>
            </a:extLst>
          </p:cNvPr>
          <p:cNvSpPr/>
          <p:nvPr/>
        </p:nvSpPr>
        <p:spPr>
          <a:xfrm>
            <a:off x="3241725" y="703390"/>
            <a:ext cx="809068" cy="163975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4171431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B35AD0-7193-41B2-94CF-983349C0D133}"/>
              </a:ext>
            </a:extLst>
          </p:cNvPr>
          <p:cNvSpPr/>
          <p:nvPr/>
        </p:nvSpPr>
        <p:spPr>
          <a:xfrm>
            <a:off x="6849618" y="1200150"/>
            <a:ext cx="789572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1576146" y="486276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447800" y="8432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3198020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6769588-4FA0-4D24-AB03-A742E7241A54}"/>
              </a:ext>
            </a:extLst>
          </p:cNvPr>
          <p:cNvSpPr/>
          <p:nvPr/>
        </p:nvSpPr>
        <p:spPr>
          <a:xfrm>
            <a:off x="5010416" y="774190"/>
            <a:ext cx="699212" cy="110795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0492556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8FAB705-3AE1-43C0-AD22-EE0FE7EB0C1E}"/>
              </a:ext>
            </a:extLst>
          </p:cNvPr>
          <p:cNvSpPr/>
          <p:nvPr/>
        </p:nvSpPr>
        <p:spPr>
          <a:xfrm>
            <a:off x="6891528" y="974051"/>
            <a:ext cx="905303" cy="136338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80022144"/>
              </p:ext>
            </p:extLst>
          </p:nvPr>
        </p:nvGraphicFramePr>
        <p:xfrm>
          <a:off x="304800" y="691823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kern="1200" dirty="0"/>
              <a:t>SAS, 2024</a:t>
            </a:r>
            <a:endParaRPr lang="en-RW" sz="1400" b="1" kern="1200" dirty="0"/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7066140" y="1051006"/>
            <a:ext cx="573050" cy="120082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29E4AF3-8DCB-9359-A61B-D28BBEF712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279875"/>
              </p:ext>
            </p:extLst>
          </p:nvPr>
        </p:nvGraphicFramePr>
        <p:xfrm>
          <a:off x="686555" y="1082913"/>
          <a:ext cx="7843520" cy="3145054"/>
        </p:xfrm>
        <a:graphic>
          <a:graphicData uri="http://schemas.openxmlformats.org/drawingml/2006/table">
            <a:tbl>
              <a:tblPr/>
              <a:tblGrid>
                <a:gridCol w="1568704">
                  <a:extLst>
                    <a:ext uri="{9D8B030D-6E8A-4147-A177-3AD203B41FA5}">
                      <a16:colId xmlns:a16="http://schemas.microsoft.com/office/drawing/2014/main" val="4113351094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1413406676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111124327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4036558029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720375844"/>
                    </a:ext>
                  </a:extLst>
                </a:gridCol>
              </a:tblGrid>
              <a:tr h="61733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9313567"/>
                  </a:ext>
                </a:extLst>
              </a:tr>
              <a:tr h="30866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24699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41741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Rutsiro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-21.20%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049793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Rubavu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25.1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-8.70%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92506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Nyabihu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53.6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36.3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-18.40%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288880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Ngororero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419254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91.4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-0.90%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992170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Nyamasheke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36.2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-13.30%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1154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6078857"/>
              </p:ext>
            </p:extLst>
          </p:nvPr>
        </p:nvGraphicFramePr>
        <p:xfrm>
          <a:off x="455476" y="893231"/>
          <a:ext cx="8150044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D9EE033-58F3-4305-92D3-9FFE8E980BF9}"/>
              </a:ext>
            </a:extLst>
          </p:cNvPr>
          <p:cNvSpPr/>
          <p:nvPr/>
        </p:nvSpPr>
        <p:spPr>
          <a:xfrm flipH="1">
            <a:off x="2438399" y="884656"/>
            <a:ext cx="710628" cy="114636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2526668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>
            <a:off x="3578822" y="1809750"/>
            <a:ext cx="716584" cy="9144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Western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5CCF368-D855-6C92-F767-B6DAE4AFFA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0008428"/>
              </p:ext>
            </p:extLst>
          </p:nvPr>
        </p:nvGraphicFramePr>
        <p:xfrm>
          <a:off x="304800" y="934674"/>
          <a:ext cx="8458199" cy="3356876"/>
        </p:xfrm>
        <a:graphic>
          <a:graphicData uri="http://schemas.openxmlformats.org/drawingml/2006/table">
            <a:tbl>
              <a:tblPr/>
              <a:tblGrid>
                <a:gridCol w="1999879">
                  <a:extLst>
                    <a:ext uri="{9D8B030D-6E8A-4147-A177-3AD203B41FA5}">
                      <a16:colId xmlns:a16="http://schemas.microsoft.com/office/drawing/2014/main" val="2072962675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15502008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3391134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73122633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846204536"/>
                    </a:ext>
                  </a:extLst>
                </a:gridCol>
              </a:tblGrid>
              <a:tr h="336681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5054771"/>
                  </a:ext>
                </a:extLst>
              </a:tr>
              <a:tr h="296600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191520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3189079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7519042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8334454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7539891"/>
                  </a:ext>
                </a:extLst>
              </a:tr>
              <a:tr h="350795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81687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36136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46426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340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3220782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890E3C4-B45F-4E78-BCA3-929B77F19D62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4BE9B022-9472-4FBD-869D-462AD83300B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2460D8-9EEB-41D8-92F5-CE7B38C35D3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7169D56-70D5-42D5-BBE5-89ECC13FF32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Western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9619343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B1DB88E-34CF-41A3-BD5F-42E63C2D4CBE}"/>
              </a:ext>
            </a:extLst>
          </p:cNvPr>
          <p:cNvSpPr/>
          <p:nvPr/>
        </p:nvSpPr>
        <p:spPr>
          <a:xfrm>
            <a:off x="6569126" y="1352550"/>
            <a:ext cx="942149" cy="149555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BCB1824-EC30-4282-B182-8B1609BACB99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E5F8873-EC98-4F44-9E3C-70C76CB15FB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F15A578-57AC-4F9F-8A76-28626E75158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A0B43B0-E61D-40D3-8256-2C05272E0E6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A8C39B3-40AF-36E1-EED9-A926331B69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7645185"/>
              </p:ext>
            </p:extLst>
          </p:nvPr>
        </p:nvGraphicFramePr>
        <p:xfrm>
          <a:off x="534670" y="1048385"/>
          <a:ext cx="7999730" cy="3199769"/>
        </p:xfrm>
        <a:graphic>
          <a:graphicData uri="http://schemas.openxmlformats.org/drawingml/2006/table">
            <a:tbl>
              <a:tblPr/>
              <a:tblGrid>
                <a:gridCol w="1599946">
                  <a:extLst>
                    <a:ext uri="{9D8B030D-6E8A-4147-A177-3AD203B41FA5}">
                      <a16:colId xmlns:a16="http://schemas.microsoft.com/office/drawing/2014/main" val="1871642691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60377367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259103570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670196395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445010493"/>
                    </a:ext>
                  </a:extLst>
                </a:gridCol>
              </a:tblGrid>
              <a:tr h="29291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6168704"/>
                  </a:ext>
                </a:extLst>
              </a:tr>
              <a:tr h="542593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783420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7422520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3502615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937624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011072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774559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146874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537704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65923"/>
                  </a:ext>
                </a:extLst>
              </a:tr>
              <a:tr h="29989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0627541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5F6C2152-19E6-468E-888B-5364C165DA6D}"/>
              </a:ext>
            </a:extLst>
          </p:cNvPr>
          <p:cNvGrpSpPr/>
          <p:nvPr/>
        </p:nvGrpSpPr>
        <p:grpSpPr>
          <a:xfrm>
            <a:off x="1524000" y="6972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8EE163CB-350D-44E7-A7DA-09AE8B6663B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737766F-2CB3-4867-A919-E17DB0CA9F8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CC22917-3F77-4A98-946E-68781EA4151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517936"/>
              </p:ext>
            </p:extLst>
          </p:nvPr>
        </p:nvGraphicFramePr>
        <p:xfrm>
          <a:off x="457200" y="743882"/>
          <a:ext cx="8517322" cy="38195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41E0561-A19A-402F-BF2E-E254FC699F49}"/>
              </a:ext>
            </a:extLst>
          </p:cNvPr>
          <p:cNvSpPr/>
          <p:nvPr/>
        </p:nvSpPr>
        <p:spPr>
          <a:xfrm>
            <a:off x="3225530" y="992784"/>
            <a:ext cx="1117870" cy="203616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ECDA2CF-9639-4E3D-8B32-A0B6DAF72824}"/>
              </a:ext>
            </a:extLst>
          </p:cNvPr>
          <p:cNvGrpSpPr/>
          <p:nvPr/>
        </p:nvGrpSpPr>
        <p:grpSpPr>
          <a:xfrm>
            <a:off x="1447800" y="5905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D31D710-C372-498D-A0F3-88A2F14501F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5F53AAE8-8D7A-4572-B702-CA0CE0C55214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9FEEFADD-E900-47CB-8DA1-64634D2A16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2129" y="162639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1369867"/>
              </p:ext>
            </p:extLst>
          </p:nvPr>
        </p:nvGraphicFramePr>
        <p:xfrm>
          <a:off x="304800" y="509137"/>
          <a:ext cx="8610600" cy="4100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646A2E35-ECA6-4184-8127-61ACDF7A5207}"/>
              </a:ext>
            </a:extLst>
          </p:cNvPr>
          <p:cNvGrpSpPr/>
          <p:nvPr/>
        </p:nvGrpSpPr>
        <p:grpSpPr>
          <a:xfrm>
            <a:off x="1857442" y="4707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3AA39C8-C293-43E7-AC5E-E8D6F1ADB82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AD23F4A-FF2B-4C67-8EB5-55E5FCB1CE1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1A9984D6-E103-4D4F-9D2C-0552BF26183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BA58724-3B23-43F7-A9E3-4B7322A2DEFE}"/>
              </a:ext>
            </a:extLst>
          </p:cNvPr>
          <p:cNvSpPr/>
          <p:nvPr/>
        </p:nvSpPr>
        <p:spPr>
          <a:xfrm>
            <a:off x="5130686" y="948726"/>
            <a:ext cx="804580" cy="139442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1100" y="119138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870485"/>
              </p:ext>
            </p:extLst>
          </p:nvPr>
        </p:nvGraphicFramePr>
        <p:xfrm>
          <a:off x="702604" y="99129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21F7B8B-46BF-450C-B393-9359546D3553}"/>
              </a:ext>
            </a:extLst>
          </p:cNvPr>
          <p:cNvGrpSpPr/>
          <p:nvPr/>
        </p:nvGrpSpPr>
        <p:grpSpPr>
          <a:xfrm>
            <a:off x="1104111" y="697509"/>
            <a:ext cx="644816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FB97A79D-0887-49F9-91E3-6CAB3100884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B87D865B-3E94-4845-8C92-87EFF4C0561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F8F2396-9A83-4263-8F01-42727168C9C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97E21FBD-29EC-4638-8139-818A1FA82315}"/>
              </a:ext>
            </a:extLst>
          </p:cNvPr>
          <p:cNvSpPr/>
          <p:nvPr/>
        </p:nvSpPr>
        <p:spPr>
          <a:xfrm>
            <a:off x="6876462" y="2114550"/>
            <a:ext cx="675107" cy="10668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4421" y="1438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9332512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4056533-90C2-439C-B486-B679D05D40D7}"/>
              </a:ext>
            </a:extLst>
          </p:cNvPr>
          <p:cNvGrpSpPr/>
          <p:nvPr/>
        </p:nvGrpSpPr>
        <p:grpSpPr>
          <a:xfrm>
            <a:off x="2149582" y="469077"/>
            <a:ext cx="4077379" cy="47373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5BDA3C6C-4D3C-46E3-9496-FBDA920D6FC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3B56790-F54B-44A7-B875-EFF6DDCF7A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F8C97F-5652-48FB-B255-48DEBBC2A9E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47AC9CCF-AA9D-47CD-A700-FB7B5746C880}"/>
              </a:ext>
            </a:extLst>
          </p:cNvPr>
          <p:cNvSpPr/>
          <p:nvPr/>
        </p:nvSpPr>
        <p:spPr>
          <a:xfrm>
            <a:off x="4268847" y="1475608"/>
            <a:ext cx="932151" cy="126080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723" y="108560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4748951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>
            <a:off x="5909997" y="992783"/>
            <a:ext cx="804580" cy="118081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7222" y="188430"/>
            <a:ext cx="6542521" cy="341347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3633308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399EE5F-E272-4691-940D-D182D6D62A4E}"/>
              </a:ext>
            </a:extLst>
          </p:cNvPr>
          <p:cNvGrpSpPr/>
          <p:nvPr/>
        </p:nvGrpSpPr>
        <p:grpSpPr>
          <a:xfrm flipV="1">
            <a:off x="1295400" y="697231"/>
            <a:ext cx="611749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DEE7EF69-F40D-4185-B9CC-7E4D3D33A5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58AD72-D666-4B8A-A0E9-CFAE11763D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9A0FB01-9DC9-4836-B106-D69BCA1ABE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6" name="Oval 375">
            <a:extLst>
              <a:ext uri="{FF2B5EF4-FFF2-40B4-BE49-F238E27FC236}">
                <a16:creationId xmlns:a16="http://schemas.microsoft.com/office/drawing/2014/main" id="{460062DD-BB97-4E5E-A5B2-08A7225917BE}"/>
              </a:ext>
            </a:extLst>
          </p:cNvPr>
          <p:cNvSpPr/>
          <p:nvPr/>
        </p:nvSpPr>
        <p:spPr>
          <a:xfrm>
            <a:off x="5919838" y="1255650"/>
            <a:ext cx="929780" cy="23829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6348" y="176818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phone, EICV7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8137772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C561124-1979-4748-95E3-49B67D8E7539}"/>
              </a:ext>
            </a:extLst>
          </p:cNvPr>
          <p:cNvGrpSpPr/>
          <p:nvPr/>
        </p:nvGrpSpPr>
        <p:grpSpPr>
          <a:xfrm>
            <a:off x="2133600" y="494385"/>
            <a:ext cx="499014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9F825DB-5979-40CD-BA87-32F6D233F98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A457308D-BB38-452F-B1AB-B6D2B3237BD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50803EC3-4033-4549-8643-9052F48E9F0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A1A680B9-597A-4550-88DA-5EA4B0881618}"/>
              </a:ext>
            </a:extLst>
          </p:cNvPr>
          <p:cNvSpPr/>
          <p:nvPr/>
        </p:nvSpPr>
        <p:spPr>
          <a:xfrm>
            <a:off x="6779273" y="971549"/>
            <a:ext cx="1070710" cy="265556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3657600" cy="800219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Western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4" name="Picture 3" descr="A map of the northern part of sweden&#10;&#10;AI-generated content may be incorrect.">
            <a:extLst>
              <a:ext uri="{FF2B5EF4-FFF2-40B4-BE49-F238E27FC236}">
                <a16:creationId xmlns:a16="http://schemas.microsoft.com/office/drawing/2014/main" id="{416FB170-4862-4374-D32D-29E3F5DD70A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17960"/>
            <a:ext cx="4896394" cy="4718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585154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37125" y="152625"/>
            <a:ext cx="6052140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4508639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DC43009-7BBD-41B7-99E5-01E647B5279F}"/>
              </a:ext>
            </a:extLst>
          </p:cNvPr>
          <p:cNvGrpSpPr/>
          <p:nvPr/>
        </p:nvGrpSpPr>
        <p:grpSpPr>
          <a:xfrm>
            <a:off x="1771701" y="720369"/>
            <a:ext cx="5657277" cy="68300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DAF70DB-9498-4B93-BBFC-7332682BCCB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7ECC0A70-2B87-443A-9017-197BD4941D6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C3753F70-77DF-4EDE-9942-AC1FC9DC24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E1F4D2C0-AD9F-4056-ADAC-5678A908778A}"/>
              </a:ext>
            </a:extLst>
          </p:cNvPr>
          <p:cNvSpPr/>
          <p:nvPr/>
        </p:nvSpPr>
        <p:spPr>
          <a:xfrm>
            <a:off x="7774317" y="1762411"/>
            <a:ext cx="1064882" cy="194090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50020" y="218983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quintiles, EICV7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8DE1587-5B2F-DADE-9E53-D1A1B33AEE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1399842"/>
              </p:ext>
            </p:extLst>
          </p:nvPr>
        </p:nvGraphicFramePr>
        <p:xfrm>
          <a:off x="664845" y="1033142"/>
          <a:ext cx="7702909" cy="3242123"/>
        </p:xfrm>
        <a:graphic>
          <a:graphicData uri="http://schemas.openxmlformats.org/drawingml/2006/table">
            <a:tbl>
              <a:tblPr/>
              <a:tblGrid>
                <a:gridCol w="2321425">
                  <a:extLst>
                    <a:ext uri="{9D8B030D-6E8A-4147-A177-3AD203B41FA5}">
                      <a16:colId xmlns:a16="http://schemas.microsoft.com/office/drawing/2014/main" val="4126968764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176764551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930767406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1621011246"/>
                    </a:ext>
                  </a:extLst>
                </a:gridCol>
              </a:tblGrid>
              <a:tr h="344312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1 &amp; 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3 to 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568929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692242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60313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5292464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1598727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145726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17299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1674875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395687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3578800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1F4A023-B69E-4F13-B69C-B9A742CF8360}"/>
              </a:ext>
            </a:extLst>
          </p:cNvPr>
          <p:cNvGrpSpPr/>
          <p:nvPr/>
        </p:nvGrpSpPr>
        <p:grpSpPr>
          <a:xfrm>
            <a:off x="1857442" y="5448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DD06AFD-7B44-441B-AB51-F89398006B6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DD01862-6FFB-4E18-A1F9-287786D1AFB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341F06B-81B8-4F9C-BEAA-5DD13655D4F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 dirty="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12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12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090229" y="1997167"/>
            <a:ext cx="2128520" cy="1810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food poverty line is based</a:t>
            </a: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on the cost of 2,400 kcal/day</a:t>
            </a: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annual cost of food equivalent to 2400kcal/day per adult (January 2024 prices).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7747266" y="1886007"/>
            <a:ext cx="710934" cy="226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140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1400" dirty="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794584" y="2051493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 flipV="1">
            <a:off x="1730980" y="477153"/>
            <a:ext cx="4408365" cy="5383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4834" y="149456"/>
            <a:ext cx="6993841" cy="280153"/>
          </a:xfrm>
        </p:spPr>
        <p:txBody>
          <a:bodyPr/>
          <a:lstStyle/>
          <a:p>
            <a:r>
              <a:rPr lang="en-US" sz="1800" dirty="0"/>
              <a:t>Trend of Poverty rate in Western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DC6E2AE-B29B-311E-9835-BED15131BB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9575685"/>
              </p:ext>
            </p:extLst>
          </p:nvPr>
        </p:nvGraphicFramePr>
        <p:xfrm>
          <a:off x="76836" y="1089069"/>
          <a:ext cx="9067164" cy="3311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Oval 1">
            <a:extLst>
              <a:ext uri="{FF2B5EF4-FFF2-40B4-BE49-F238E27FC236}">
                <a16:creationId xmlns:a16="http://schemas.microsoft.com/office/drawing/2014/main" id="{5DEA71D3-F018-4F22-BC5F-802D9F802F09}"/>
              </a:ext>
            </a:extLst>
          </p:cNvPr>
          <p:cNvSpPr/>
          <p:nvPr/>
        </p:nvSpPr>
        <p:spPr>
          <a:xfrm>
            <a:off x="6961763" y="865677"/>
            <a:ext cx="1262110" cy="284907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99324541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3303</TotalTime>
  <Words>1828</Words>
  <Application>Microsoft Office PowerPoint</Application>
  <PresentationFormat>On-screen Show (16:9)</PresentationFormat>
  <Paragraphs>654</Paragraphs>
  <Slides>44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Spatial Distribution of Sampled EAs in Western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Western Province  </vt:lpstr>
      <vt:lpstr>Trend of Poverty rate by Sectors of Ngororero district </vt:lpstr>
      <vt:lpstr>Trend of Poverty rate by Cells of Ngororero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Ngororero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Western Province</vt:lpstr>
      <vt:lpstr>Proportion of population aged 16+ and 16-30 years who have ever attended secondary school in Western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phone, EICV7 </vt:lpstr>
      <vt:lpstr> Proportion of households with cement/tiles as floor material of the dwelling </vt:lpstr>
      <vt:lpstr>Health insurance by consumption quintiles, EICV7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211</cp:revision>
  <dcterms:created xsi:type="dcterms:W3CDTF">2025-04-16T12:56:48Z</dcterms:created>
  <dcterms:modified xsi:type="dcterms:W3CDTF">2025-07-16T12:45:29Z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