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648461329103824E-2"/>
          <c:y val="3.4940307810327469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13418450844E-2"/>
          <c:y val="9.6129475693227662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583613695223292E-2"/>
          <c:y val="4.3139759232587845E-2"/>
          <c:w val="0.96571604987050874"/>
          <c:h val="0.79864139094688835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0.48236</cdr:x>
      <cdr:y>0.35839</cdr:y>
    </cdr:from>
    <cdr:to>
      <cdr:x>0.52009</cdr:x>
      <cdr:y>0.85284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3896113" y="1338139"/>
          <a:ext cx="304753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0.75796</cdr:x>
      <cdr:y>0</cdr:y>
    </cdr:from>
    <cdr:to>
      <cdr:x>0.88736</cdr:x>
      <cdr:y>0.4956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6485583" y="0"/>
          <a:ext cx="1107198" cy="1709030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NGOMA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Ngoma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C724E00-ED45-4D0C-8840-E894D06D07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7517" y="422334"/>
            <a:ext cx="3387062" cy="3711537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771BC952-642B-44F0-8951-80241A6FCF5F}"/>
              </a:ext>
            </a:extLst>
          </p:cNvPr>
          <p:cNvSpPr txBox="1"/>
          <p:nvPr/>
        </p:nvSpPr>
        <p:spPr>
          <a:xfrm>
            <a:off x="2143261" y="4175586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Ngoma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082AE79-B23D-42C1-B4D6-BBB117136F4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5458" y="554179"/>
            <a:ext cx="3743099" cy="3743099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5B99B26B-1AFE-41E0-BB79-419E8DC674B5}"/>
              </a:ext>
            </a:extLst>
          </p:cNvPr>
          <p:cNvSpPr txBox="1"/>
          <p:nvPr/>
        </p:nvSpPr>
        <p:spPr>
          <a:xfrm>
            <a:off x="1912953" y="4356280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636834" y="410268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664DD46-F9B6-4CA3-B3D2-B848D34E6F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9060984"/>
              </p:ext>
            </p:extLst>
          </p:nvPr>
        </p:nvGraphicFramePr>
        <p:xfrm>
          <a:off x="790020" y="597228"/>
          <a:ext cx="5638800" cy="34053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5506">
                  <a:extLst>
                    <a:ext uri="{9D8B030D-6E8A-4147-A177-3AD203B41FA5}">
                      <a16:colId xmlns:a16="http://schemas.microsoft.com/office/drawing/2014/main" val="2785086842"/>
                    </a:ext>
                  </a:extLst>
                </a:gridCol>
                <a:gridCol w="1154140">
                  <a:extLst>
                    <a:ext uri="{9D8B030D-6E8A-4147-A177-3AD203B41FA5}">
                      <a16:colId xmlns:a16="http://schemas.microsoft.com/office/drawing/2014/main" val="459351349"/>
                    </a:ext>
                  </a:extLst>
                </a:gridCol>
                <a:gridCol w="873849">
                  <a:extLst>
                    <a:ext uri="{9D8B030D-6E8A-4147-A177-3AD203B41FA5}">
                      <a16:colId xmlns:a16="http://schemas.microsoft.com/office/drawing/2014/main" val="574986669"/>
                    </a:ext>
                  </a:extLst>
                </a:gridCol>
                <a:gridCol w="2275305">
                  <a:extLst>
                    <a:ext uri="{9D8B030D-6E8A-4147-A177-3AD203B41FA5}">
                      <a16:colId xmlns:a16="http://schemas.microsoft.com/office/drawing/2014/main" val="1414203761"/>
                    </a:ext>
                  </a:extLst>
                </a:gridCol>
              </a:tblGrid>
              <a:tr h="107648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u="none" strike="noStrike" dirty="0">
                          <a:effectLst/>
                        </a:rPr>
                        <a:t> 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2012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>
                          <a:effectLst/>
                        </a:rPr>
                        <a:t>2022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1" u="none" strike="noStrike">
                          <a:effectLst/>
                        </a:rPr>
                        <a:t>% increase from 2012-2022</a:t>
                      </a:r>
                      <a:endParaRPr lang="rw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26914909"/>
                  </a:ext>
                </a:extLst>
              </a:tr>
              <a:tr h="13734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b="1" u="none" strike="noStrike">
                          <a:effectLst/>
                        </a:rPr>
                        <a:t>RWANDA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 dirty="0">
                          <a:effectLst/>
                        </a:rPr>
                        <a:t>10,515,973</a:t>
                      </a:r>
                      <a:endParaRPr lang="en-RW" sz="105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b="1" u="none" strike="noStrike">
                          <a:effectLst/>
                        </a:rPr>
                        <a:t>13,246,394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u="none" strike="noStrike" dirty="0">
                          <a:effectLst/>
                        </a:rPr>
                        <a:t>26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659001010"/>
                  </a:ext>
                </a:extLst>
              </a:tr>
              <a:tr h="107648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50" u="none" strike="noStrike">
                          <a:effectLst/>
                        </a:rPr>
                        <a:t>Eastern Province </a:t>
                      </a:r>
                      <a:endParaRPr lang="rw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 dirty="0">
                          <a:effectLst/>
                        </a:rPr>
                        <a:t>2,595,703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 dirty="0">
                          <a:effectLst/>
                        </a:rPr>
                        <a:t>3,563,145</a:t>
                      </a:r>
                      <a:endParaRPr lang="en-RW" sz="105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37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429629675"/>
                  </a:ext>
                </a:extLst>
              </a:tr>
              <a:tr h="230143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Ngoma District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336,928</a:t>
                      </a:r>
                      <a:endParaRPr lang="en-RW" sz="105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404,048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43979558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Gashanda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16,309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19,345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732126192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Jarama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23,861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31,122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30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688642202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Karembo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14,902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17,726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631828609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Kazo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27,318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32,450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799853673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Kibungo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28,338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31,445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565768811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Mugesera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25,716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28,637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11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483892030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Murama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22,409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26,702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4127826919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Mutenderi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20,907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24,915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19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585936078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Remera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27,622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32,344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246748218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Rukira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25,250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29,893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032601002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Rukumberi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28,560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39,420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38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4107075257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Rurenge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28,555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33,391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17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2582950659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Sake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23,703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28,822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22</a:t>
                      </a:r>
                      <a:endParaRPr lang="en-RW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473303439"/>
                  </a:ext>
                </a:extLst>
              </a:tr>
              <a:tr h="115071">
                <a:tc>
                  <a:txBody>
                    <a:bodyPr/>
                    <a:lstStyle/>
                    <a:p>
                      <a:pPr algn="l" fontAlgn="ctr"/>
                      <a:r>
                        <a:rPr lang="rw-RW" sz="1200" u="none" strike="noStrike">
                          <a:effectLst/>
                        </a:rPr>
                        <a:t>Zaza </a:t>
                      </a:r>
                      <a:endParaRPr lang="rw-RW" sz="12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>
                          <a:effectLst/>
                        </a:rPr>
                        <a:t>23,478</a:t>
                      </a:r>
                      <a:endParaRPr lang="en-RW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50" u="none" strike="noStrike">
                          <a:effectLst/>
                        </a:rPr>
                        <a:t>27,836</a:t>
                      </a:r>
                      <a:endParaRPr lang="en-RW" sz="105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895" marR="3895" marT="38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u="none" strike="noStrike" dirty="0">
                          <a:effectLst/>
                        </a:rPr>
                        <a:t>19</a:t>
                      </a:r>
                      <a:endParaRPr lang="en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895" marR="3895" marT="3895" marB="0" anchor="b"/>
                </a:tc>
                <a:extLst>
                  <a:ext uri="{0D108BD9-81ED-4DB2-BD59-A6C34878D82A}">
                    <a16:rowId xmlns:a16="http://schemas.microsoft.com/office/drawing/2014/main" val="1124674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905192" y="4316918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E2CBAB8-4844-46F3-B198-0509F0CF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56067" y="858360"/>
            <a:ext cx="3082124" cy="339728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5D9CE9D-EDFE-4EE9-BD43-72AF9FBF663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3630" y="727924"/>
            <a:ext cx="4371361" cy="3446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Ngoma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276285" y="336602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8035E05-523A-447C-8C07-C32B70814F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554577"/>
              </p:ext>
            </p:extLst>
          </p:nvPr>
        </p:nvGraphicFramePr>
        <p:xfrm>
          <a:off x="1275969" y="721252"/>
          <a:ext cx="4713513" cy="249501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34573">
                  <a:extLst>
                    <a:ext uri="{9D8B030D-6E8A-4147-A177-3AD203B41FA5}">
                      <a16:colId xmlns:a16="http://schemas.microsoft.com/office/drawing/2014/main" val="3974257274"/>
                    </a:ext>
                  </a:extLst>
                </a:gridCol>
                <a:gridCol w="734573">
                  <a:extLst>
                    <a:ext uri="{9D8B030D-6E8A-4147-A177-3AD203B41FA5}">
                      <a16:colId xmlns:a16="http://schemas.microsoft.com/office/drawing/2014/main" val="1952697878"/>
                    </a:ext>
                  </a:extLst>
                </a:gridCol>
                <a:gridCol w="734573">
                  <a:extLst>
                    <a:ext uri="{9D8B030D-6E8A-4147-A177-3AD203B41FA5}">
                      <a16:colId xmlns:a16="http://schemas.microsoft.com/office/drawing/2014/main" val="3556086237"/>
                    </a:ext>
                  </a:extLst>
                </a:gridCol>
                <a:gridCol w="734573">
                  <a:extLst>
                    <a:ext uri="{9D8B030D-6E8A-4147-A177-3AD203B41FA5}">
                      <a16:colId xmlns:a16="http://schemas.microsoft.com/office/drawing/2014/main" val="2328412373"/>
                    </a:ext>
                  </a:extLst>
                </a:gridCol>
                <a:gridCol w="1775221">
                  <a:extLst>
                    <a:ext uri="{9D8B030D-6E8A-4147-A177-3AD203B41FA5}">
                      <a16:colId xmlns:a16="http://schemas.microsoft.com/office/drawing/2014/main" val="4019818641"/>
                    </a:ext>
                  </a:extLst>
                </a:gridCol>
              </a:tblGrid>
              <a:tr h="341732"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Year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Both sexes 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Male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 dirty="0">
                          <a:effectLst/>
                        </a:rPr>
                        <a:t>Female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300" b="1" u="none" strike="noStrike" dirty="0">
                          <a:effectLst/>
                        </a:rPr>
                        <a:t>Population density</a:t>
                      </a:r>
                      <a:endParaRPr lang="rw-RW" sz="13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765117952"/>
                  </a:ext>
                </a:extLst>
              </a:tr>
              <a:tr h="184205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410,599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195,900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214,699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506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69129727"/>
                  </a:ext>
                </a:extLst>
              </a:tr>
              <a:tr h="39381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418,396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199,625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218,771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515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51490008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426,271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203,369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222,902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525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652192756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434,203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207,126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227,077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535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1752687383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442,194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210,894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231,300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545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786434206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450,226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214,663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235,563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555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409484117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2029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458,277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218,427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239,850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564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996646381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466,314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222,170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244,144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574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3963819517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474,323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225,884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248,439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                                   584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2394153308"/>
                  </a:ext>
                </a:extLst>
              </a:tr>
              <a:tr h="196908"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2032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482,311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229,575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>
                          <a:effectLst/>
                        </a:rPr>
                        <a:t>  252,736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u="none" strike="noStrike" dirty="0">
                          <a:effectLst/>
                        </a:rPr>
                        <a:t>                                     594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860" marR="5860" marT="5860" marB="0" anchor="b"/>
                </a:tc>
                <a:extLst>
                  <a:ext uri="{0D108BD9-81ED-4DB2-BD59-A6C34878D82A}">
                    <a16:rowId xmlns:a16="http://schemas.microsoft.com/office/drawing/2014/main" val="1798061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03436242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Ngoma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117083" y="4081315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4AEE884-E030-4D33-ABF4-C64E219CB1F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6160" y="793622"/>
            <a:ext cx="4418335" cy="321869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B1C97EB-1892-4C49-9986-94242720EAB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66455" y="715631"/>
            <a:ext cx="3488900" cy="339498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A745B273-73E2-4A62-B31C-BEFF86249BD1}"/>
              </a:ext>
            </a:extLst>
          </p:cNvPr>
          <p:cNvSpPr txBox="1"/>
          <p:nvPr/>
        </p:nvSpPr>
        <p:spPr>
          <a:xfrm>
            <a:off x="3149028" y="1352550"/>
            <a:ext cx="113999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Ngoma, 2022</a:t>
            </a:r>
            <a:endParaRPr lang="en-RW" sz="1100" dirty="0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8E7DDBC-1708-4C5C-B96A-1E5243DBB2E0}"/>
              </a:ext>
            </a:extLst>
          </p:cNvPr>
          <p:cNvSpPr txBox="1"/>
          <p:nvPr/>
        </p:nvSpPr>
        <p:spPr>
          <a:xfrm>
            <a:off x="5166545" y="1504646"/>
            <a:ext cx="113999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Ngoma, 2012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>
            <a:off x="2356473" y="766112"/>
            <a:ext cx="731708" cy="10629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2289187" y="866635"/>
            <a:ext cx="850563" cy="1089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12236236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75503116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2289187" y="720326"/>
            <a:ext cx="926795" cy="169902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1808047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>
            <a:off x="4850117" y="878663"/>
            <a:ext cx="926389" cy="114318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5060340" y="1200809"/>
            <a:ext cx="859497" cy="152334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8504287"/>
              </p:ext>
            </p:extLst>
          </p:nvPr>
        </p:nvGraphicFramePr>
        <p:xfrm>
          <a:off x="1283334" y="981203"/>
          <a:ext cx="6577331" cy="3157368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>
            <a:off x="1731341" y="871147"/>
            <a:ext cx="666418" cy="1548203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99577045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7312025" y="1237156"/>
            <a:ext cx="930679" cy="175178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494042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 flipH="1">
            <a:off x="6849617" y="1094882"/>
            <a:ext cx="754989" cy="20102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7279350"/>
              </p:ext>
            </p:extLst>
          </p:nvPr>
        </p:nvGraphicFramePr>
        <p:xfrm>
          <a:off x="304800" y="1012623"/>
          <a:ext cx="8298181" cy="3259353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50687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 flipH="1">
            <a:off x="7750370" y="1200149"/>
            <a:ext cx="1109466" cy="196976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7528039" y="741640"/>
            <a:ext cx="1128816" cy="183011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3511554" y="895350"/>
            <a:ext cx="563850" cy="1447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7086600" y="1428750"/>
            <a:ext cx="737933" cy="167303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35" y="125078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 flipH="1">
            <a:off x="7872386" y="898385"/>
            <a:ext cx="845807" cy="152096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495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5130686" y="1056690"/>
            <a:ext cx="1008659" cy="2272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09986890"/>
              </p:ext>
            </p:extLst>
          </p:nvPr>
        </p:nvGraphicFramePr>
        <p:xfrm>
          <a:off x="363288" y="810678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 flipH="1">
            <a:off x="6974840" y="971550"/>
            <a:ext cx="875144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 flipH="1">
            <a:off x="7750098" y="1807845"/>
            <a:ext cx="1068780" cy="158495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002101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24756055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>
            <a:off x="4008526" y="996152"/>
            <a:ext cx="1000354" cy="292052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4076</TotalTime>
  <Words>1881</Words>
  <Application>Microsoft Office PowerPoint</Application>
  <PresentationFormat>On-screen Show (16:9)</PresentationFormat>
  <Paragraphs>672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Ngoma district </vt:lpstr>
      <vt:lpstr>Poverty rate by Cells of Ngoma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Ngoma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317</cp:revision>
  <dcterms:created xsi:type="dcterms:W3CDTF">2025-04-16T12:56:48Z</dcterms:created>
  <dcterms:modified xsi:type="dcterms:W3CDTF">2025-07-16T13:08:48Z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