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2.xml" ContentType="application/vnd.openxmlformats-officedocument.drawingml.chartshape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3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4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5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drawings/drawing6.xml" ContentType="application/vnd.openxmlformats-officedocument.drawingml.chartshapes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3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4.xml" ContentType="application/vnd.openxmlformats-officedocument.presentationml.notesSlid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drawings/drawing8.xml" ContentType="application/vnd.openxmlformats-officedocument.drawingml.chartshapes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7" r:id="rId2"/>
  </p:sldMasterIdLst>
  <p:notesMasterIdLst>
    <p:notesMasterId r:id="rId47"/>
  </p:notesMasterIdLst>
  <p:sldIdLst>
    <p:sldId id="341" r:id="rId3"/>
    <p:sldId id="342" r:id="rId4"/>
    <p:sldId id="259" r:id="rId5"/>
    <p:sldId id="297" r:id="rId6"/>
    <p:sldId id="278" r:id="rId7"/>
    <p:sldId id="279" r:id="rId8"/>
    <p:sldId id="280" r:id="rId9"/>
    <p:sldId id="281" r:id="rId10"/>
    <p:sldId id="394" r:id="rId11"/>
    <p:sldId id="451" r:id="rId12"/>
    <p:sldId id="465" r:id="rId13"/>
    <p:sldId id="369" r:id="rId14"/>
    <p:sldId id="464" r:id="rId15"/>
    <p:sldId id="398" r:id="rId16"/>
    <p:sldId id="399" r:id="rId17"/>
    <p:sldId id="469" r:id="rId18"/>
    <p:sldId id="468" r:id="rId19"/>
    <p:sldId id="397" r:id="rId20"/>
    <p:sldId id="400" r:id="rId21"/>
    <p:sldId id="430" r:id="rId22"/>
    <p:sldId id="402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9" r:id="rId35"/>
    <p:sldId id="421" r:id="rId36"/>
    <p:sldId id="422" r:id="rId37"/>
    <p:sldId id="423" r:id="rId38"/>
    <p:sldId id="424" r:id="rId39"/>
    <p:sldId id="462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6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chartUserShapes" Target="../drawings/drawing6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chartUserShapes" Target="../drawings/drawing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9.xml"/><Relationship Id="rId1" Type="http://schemas.microsoft.com/office/2011/relationships/chartStyle" Target="style19.xml"/><Relationship Id="rId4" Type="http://schemas.openxmlformats.org/officeDocument/2006/relationships/chartUserShapes" Target="../drawings/drawing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Analyste\Desktop\SUD\Population.xlsx" TargetMode="Externa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2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3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39.799999999999997</c:v>
                </c:pt>
                <c:pt idx="1">
                  <c:v>47.6</c:v>
                </c:pt>
                <c:pt idx="2">
                  <c:v>67.574050000000014</c:v>
                </c:pt>
                <c:pt idx="3">
                  <c:v>59.514009999999992</c:v>
                </c:pt>
                <c:pt idx="4">
                  <c:v>46.855159999999998</c:v>
                </c:pt>
                <c:pt idx="5">
                  <c:v>52.578649999999996</c:v>
                </c:pt>
                <c:pt idx="6">
                  <c:v>52.953680000000006</c:v>
                </c:pt>
                <c:pt idx="7">
                  <c:v>39.449199999999998</c:v>
                </c:pt>
                <c:pt idx="8">
                  <c:v>26.170720000000003</c:v>
                </c:pt>
                <c:pt idx="9">
                  <c:v>33.243360000000003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27.4</c:v>
                </c:pt>
                <c:pt idx="1">
                  <c:v>34.700000000000003</c:v>
                </c:pt>
                <c:pt idx="2">
                  <c:v>51.394090000000006</c:v>
                </c:pt>
                <c:pt idx="3">
                  <c:v>45.644269999999999</c:v>
                </c:pt>
                <c:pt idx="4">
                  <c:v>43.271990000000002</c:v>
                </c:pt>
                <c:pt idx="5">
                  <c:v>39.698549999999997</c:v>
                </c:pt>
                <c:pt idx="6">
                  <c:v>39.695079999999997</c:v>
                </c:pt>
                <c:pt idx="7">
                  <c:v>24.1907</c:v>
                </c:pt>
                <c:pt idx="8">
                  <c:v>14.993300000000001</c:v>
                </c:pt>
                <c:pt idx="9">
                  <c:v>14.95167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9797377830750892E-3"/>
                  <c:y val="-4.819421890737633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BEE-4557-9CC2-C744ECCB8F74}"/>
                </c:ext>
              </c:extLst>
            </c:dLbl>
            <c:dLbl>
              <c:idx val="4"/>
              <c:layout>
                <c:manualLayout>
                  <c:x val="-5.462789495693918E-17"/>
                  <c:y val="-7.95237045940370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BEE-4557-9CC2-C744ECCB8F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-12.399999999999999</c:v>
                </c:pt>
                <c:pt idx="1">
                  <c:v>-12.899999999999999</c:v>
                </c:pt>
                <c:pt idx="2">
                  <c:v>-16.179960000000008</c:v>
                </c:pt>
                <c:pt idx="3">
                  <c:v>-13.869739999999993</c:v>
                </c:pt>
                <c:pt idx="4">
                  <c:v>-3.5831699999999955</c:v>
                </c:pt>
                <c:pt idx="5">
                  <c:v>-12.880099999999999</c:v>
                </c:pt>
                <c:pt idx="6">
                  <c:v>-13.258600000000008</c:v>
                </c:pt>
                <c:pt idx="7">
                  <c:v>-15.258499999999998</c:v>
                </c:pt>
                <c:pt idx="8">
                  <c:v>-11.177420000000001</c:v>
                </c:pt>
                <c:pt idx="9">
                  <c:v>-18.291690000000003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EE-4557-9CC2-C744ECCB8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40113452929528021"/>
          <c:h val="7.74937181640549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670647509118681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Nyaruguru</c:v>
                </c:pt>
                <c:pt idx="3">
                  <c:v>Gisagara</c:v>
                </c:pt>
                <c:pt idx="4">
                  <c:v>Ruhango</c:v>
                </c:pt>
                <c:pt idx="5">
                  <c:v>Nyanza</c:v>
                </c:pt>
                <c:pt idx="6">
                  <c:v>Nyamagabe</c:v>
                </c:pt>
                <c:pt idx="7">
                  <c:v>Huye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28.4</c:v>
                </c:pt>
                <c:pt idx="1">
                  <c:v>34.351700676213255</c:v>
                </c:pt>
                <c:pt idx="2">
                  <c:v>41.80185194396099</c:v>
                </c:pt>
                <c:pt idx="3">
                  <c:v>38.916131116562383</c:v>
                </c:pt>
                <c:pt idx="4">
                  <c:v>35.720731963970046</c:v>
                </c:pt>
                <c:pt idx="5">
                  <c:v>34.192071167374515</c:v>
                </c:pt>
                <c:pt idx="6">
                  <c:v>32.988921037404765</c:v>
                </c:pt>
                <c:pt idx="7">
                  <c:v>32.176313420845702</c:v>
                </c:pt>
                <c:pt idx="8">
                  <c:v>31.122895372461414</c:v>
                </c:pt>
                <c:pt idx="9">
                  <c:v>30.875416804868525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Nyamagabe</c:v>
                </c:pt>
                <c:pt idx="1">
                  <c:v>Kamonyi</c:v>
                </c:pt>
                <c:pt idx="2">
                  <c:v>Ruhango</c:v>
                </c:pt>
                <c:pt idx="3">
                  <c:v>Huye</c:v>
                </c:pt>
                <c:pt idx="4">
                  <c:v>Muhanga</c:v>
                </c:pt>
                <c:pt idx="5">
                  <c:v>Nyaruguru</c:v>
                </c:pt>
                <c:pt idx="6">
                  <c:v>Nyanza</c:v>
                </c:pt>
                <c:pt idx="7">
                  <c:v>Gisagara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19.50639</c:v>
                </c:pt>
                <c:pt idx="1">
                  <c:v>19.361709999999999</c:v>
                </c:pt>
                <c:pt idx="2">
                  <c:v>18.71049</c:v>
                </c:pt>
                <c:pt idx="3">
                  <c:v>18.054279999999999</c:v>
                </c:pt>
                <c:pt idx="4">
                  <c:v>17.351520000000001</c:v>
                </c:pt>
                <c:pt idx="5">
                  <c:v>16.245930000000001</c:v>
                </c:pt>
                <c:pt idx="6">
                  <c:v>15.2537</c:v>
                </c:pt>
                <c:pt idx="7">
                  <c:v>15.044919999999999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31.6</c:v>
                </c:pt>
                <c:pt idx="1">
                  <c:v>25.124463522904932</c:v>
                </c:pt>
                <c:pt idx="2">
                  <c:v>23.570200930267685</c:v>
                </c:pt>
                <c:pt idx="3">
                  <c:v>20.211244358320627</c:v>
                </c:pt>
                <c:pt idx="4">
                  <c:v>22.580824445817353</c:v>
                </c:pt>
                <c:pt idx="5">
                  <c:v>31.916094933793119</c:v>
                </c:pt>
                <c:pt idx="6">
                  <c:v>23.024841832924409</c:v>
                </c:pt>
                <c:pt idx="7">
                  <c:v>24.530519997515679</c:v>
                </c:pt>
                <c:pt idx="8">
                  <c:v>26.362442457930666</c:v>
                </c:pt>
                <c:pt idx="9">
                  <c:v>27.542958833776105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#,##0.0</c:formatCode>
                <c:ptCount val="10"/>
                <c:pt idx="0" formatCode="General">
                  <c:v>49.9</c:v>
                </c:pt>
                <c:pt idx="1">
                  <c:v>45.966912581857109</c:v>
                </c:pt>
                <c:pt idx="2">
                  <c:v>43.511034567549075</c:v>
                </c:pt>
                <c:pt idx="3">
                  <c:v>39.961017891171331</c:v>
                </c:pt>
                <c:pt idx="4">
                  <c:v>42.73782846110079</c:v>
                </c:pt>
                <c:pt idx="5">
                  <c:v>52.556869173864747</c:v>
                </c:pt>
                <c:pt idx="6">
                  <c:v>41.910955532859369</c:v>
                </c:pt>
                <c:pt idx="7">
                  <c:v>50.581168131355078</c:v>
                </c:pt>
                <c:pt idx="8">
                  <c:v>47.452868553649317</c:v>
                </c:pt>
                <c:pt idx="9">
                  <c:v>48.503530862119923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207907368067099E-2"/>
          <c:y val="0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84.6</c:v>
                </c:pt>
                <c:pt idx="1">
                  <c:v>83.5</c:v>
                </c:pt>
                <c:pt idx="2">
                  <c:v>81.3</c:v>
                </c:pt>
                <c:pt idx="3">
                  <c:v>84.5</c:v>
                </c:pt>
                <c:pt idx="4">
                  <c:v>81.8</c:v>
                </c:pt>
                <c:pt idx="5">
                  <c:v>87.4</c:v>
                </c:pt>
                <c:pt idx="6">
                  <c:v>88.8</c:v>
                </c:pt>
                <c:pt idx="7">
                  <c:v>79.3</c:v>
                </c:pt>
                <c:pt idx="8">
                  <c:v>76.099999999999994</c:v>
                </c:pt>
                <c:pt idx="9">
                  <c:v>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87.7</c:v>
                </c:pt>
                <c:pt idx="1">
                  <c:v>85.6</c:v>
                </c:pt>
                <c:pt idx="2">
                  <c:v>90.7</c:v>
                </c:pt>
                <c:pt idx="3">
                  <c:v>89.5</c:v>
                </c:pt>
                <c:pt idx="4">
                  <c:v>89</c:v>
                </c:pt>
                <c:pt idx="5">
                  <c:v>86.7</c:v>
                </c:pt>
                <c:pt idx="6">
                  <c:v>84.7</c:v>
                </c:pt>
                <c:pt idx="7">
                  <c:v>84</c:v>
                </c:pt>
                <c:pt idx="8">
                  <c:v>81.599999999999994</c:v>
                </c:pt>
                <c:pt idx="9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8997050147492625E-3"/>
          <c:y val="3.6666666666666667E-2"/>
          <c:w val="0.96755162241887904"/>
          <c:h val="0.7225472440944882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87.5</c:v>
                </c:pt>
                <c:pt idx="1">
                  <c:v>88</c:v>
                </c:pt>
                <c:pt idx="2" formatCode="0.0">
                  <c:v>95.5</c:v>
                </c:pt>
                <c:pt idx="3" formatCode="0.0">
                  <c:v>89.7</c:v>
                </c:pt>
                <c:pt idx="4" formatCode="0.0">
                  <c:v>83.2</c:v>
                </c:pt>
                <c:pt idx="5" formatCode="0.0">
                  <c:v>87.9</c:v>
                </c:pt>
                <c:pt idx="6" formatCode="0.0">
                  <c:v>91.9</c:v>
                </c:pt>
                <c:pt idx="7" formatCode="0.0">
                  <c:v>86.6</c:v>
                </c:pt>
                <c:pt idx="8" formatCode="0.0">
                  <c:v>82.6</c:v>
                </c:pt>
                <c:pt idx="9" formatCode="0.0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89.7</c:v>
                </c:pt>
                <c:pt idx="1">
                  <c:v>90.8</c:v>
                </c:pt>
                <c:pt idx="2" formatCode="0.0">
                  <c:v>98.528023007237707</c:v>
                </c:pt>
                <c:pt idx="3" formatCode="0.0">
                  <c:v>97.930695832946896</c:v>
                </c:pt>
                <c:pt idx="4" formatCode="0.0">
                  <c:v>92.422452788145989</c:v>
                </c:pt>
                <c:pt idx="5" formatCode="0.0">
                  <c:v>90.472263813004858</c:v>
                </c:pt>
                <c:pt idx="6" formatCode="0.0">
                  <c:v>89.249070670764183</c:v>
                </c:pt>
                <c:pt idx="7" formatCode="0.0">
                  <c:v>89.142941471373206</c:v>
                </c:pt>
                <c:pt idx="8" formatCode="0.0">
                  <c:v>85.966833628218723</c:v>
                </c:pt>
                <c:pt idx="9" formatCode="0.0">
                  <c:v>81.563960539865334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179285682829306E-2"/>
          <c:y val="7.817858705161855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Gisagara</c:v>
                </c:pt>
                <c:pt idx="3">
                  <c:v>Nyaruguru</c:v>
                </c:pt>
                <c:pt idx="4">
                  <c:v>Nyanza</c:v>
                </c:pt>
                <c:pt idx="5">
                  <c:v>Kamonyi</c:v>
                </c:pt>
                <c:pt idx="6">
                  <c:v>Ruhango</c:v>
                </c:pt>
                <c:pt idx="7">
                  <c:v>Muhanga</c:v>
                </c:pt>
                <c:pt idx="8">
                  <c:v>Huye</c:v>
                </c:pt>
                <c:pt idx="9">
                  <c:v>Nyamagabe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 formatCode="General">
                  <c:v>21.3</c:v>
                </c:pt>
                <c:pt idx="1">
                  <c:v>23.5</c:v>
                </c:pt>
                <c:pt idx="2">
                  <c:v>54.4</c:v>
                </c:pt>
                <c:pt idx="3">
                  <c:v>35.700000000000003</c:v>
                </c:pt>
                <c:pt idx="4">
                  <c:v>34</c:v>
                </c:pt>
                <c:pt idx="5">
                  <c:v>22.4</c:v>
                </c:pt>
                <c:pt idx="6">
                  <c:v>14.3</c:v>
                </c:pt>
                <c:pt idx="7">
                  <c:v>12.2</c:v>
                </c:pt>
                <c:pt idx="8">
                  <c:v>11.2</c:v>
                </c:pt>
                <c:pt idx="9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52042178938161E-3"/>
          <c:y val="8.1348425196850413E-3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52.8</c:v>
                </c:pt>
                <c:pt idx="1">
                  <c:v>53</c:v>
                </c:pt>
                <c:pt idx="2">
                  <c:v>71.7</c:v>
                </c:pt>
                <c:pt idx="3">
                  <c:v>60.9</c:v>
                </c:pt>
                <c:pt idx="4">
                  <c:v>39.9</c:v>
                </c:pt>
                <c:pt idx="5">
                  <c:v>54.8</c:v>
                </c:pt>
                <c:pt idx="6">
                  <c:v>44.4</c:v>
                </c:pt>
                <c:pt idx="7">
                  <c:v>41.9</c:v>
                </c:pt>
                <c:pt idx="8">
                  <c:v>44.8</c:v>
                </c:pt>
                <c:pt idx="9">
                  <c:v>59.7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45.4</c:v>
                </c:pt>
                <c:pt idx="1">
                  <c:v>49.8</c:v>
                </c:pt>
                <c:pt idx="2" formatCode="0.0">
                  <c:v>59.304476376718881</c:v>
                </c:pt>
                <c:pt idx="3" formatCode="0.0">
                  <c:v>57.793729043547479</c:v>
                </c:pt>
                <c:pt idx="4" formatCode="0.0">
                  <c:v>54.810066129827348</c:v>
                </c:pt>
                <c:pt idx="5" formatCode="0.0">
                  <c:v>52.380878120335986</c:v>
                </c:pt>
                <c:pt idx="6" formatCode="0.0">
                  <c:v>50.058440977531859</c:v>
                </c:pt>
                <c:pt idx="7" formatCode="0.0">
                  <c:v>42.700061780208557</c:v>
                </c:pt>
                <c:pt idx="8" formatCode="0.0">
                  <c:v>39.313331268879743</c:v>
                </c:pt>
                <c:pt idx="9" formatCode="0.0">
                  <c:v>38.513882041997618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78824540347067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86.2</c:v>
                </c:pt>
                <c:pt idx="1">
                  <c:v>74.599999999999994</c:v>
                </c:pt>
                <c:pt idx="2">
                  <c:v>53.3</c:v>
                </c:pt>
                <c:pt idx="3">
                  <c:v>59.8</c:v>
                </c:pt>
                <c:pt idx="4">
                  <c:v>82.8</c:v>
                </c:pt>
                <c:pt idx="5">
                  <c:v>78.7</c:v>
                </c:pt>
                <c:pt idx="6">
                  <c:v>80.599999999999994</c:v>
                </c:pt>
                <c:pt idx="7">
                  <c:v>53.4</c:v>
                </c:pt>
                <c:pt idx="8">
                  <c:v>93.9</c:v>
                </c:pt>
                <c:pt idx="9">
                  <c:v>91.5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 formatCode="0.0">
                  <c:v>94.347531485831936</c:v>
                </c:pt>
                <c:pt idx="1">
                  <c:v>90.8</c:v>
                </c:pt>
                <c:pt idx="2" formatCode="0.0">
                  <c:v>84.512892593119304</c:v>
                </c:pt>
                <c:pt idx="3" formatCode="0.0">
                  <c:v>82.616911834796866</c:v>
                </c:pt>
                <c:pt idx="4" formatCode="0.0">
                  <c:v>98.212365718046897</c:v>
                </c:pt>
                <c:pt idx="5" formatCode="0.0">
                  <c:v>99.171602972113163</c:v>
                </c:pt>
                <c:pt idx="6" formatCode="0.0">
                  <c:v>92.52730154041717</c:v>
                </c:pt>
                <c:pt idx="7" formatCode="0.0">
                  <c:v>90.573432506213322</c:v>
                </c:pt>
                <c:pt idx="8" formatCode="0.0">
                  <c:v>95.996221176933702</c:v>
                </c:pt>
                <c:pt idx="9" formatCode="0.0">
                  <c:v>86.170727510369673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34.4</c:v>
                </c:pt>
                <c:pt idx="1">
                  <c:v>22.7</c:v>
                </c:pt>
                <c:pt idx="2">
                  <c:v>16.600000000000001</c:v>
                </c:pt>
                <c:pt idx="3">
                  <c:v>25.6</c:v>
                </c:pt>
                <c:pt idx="4">
                  <c:v>23.2</c:v>
                </c:pt>
                <c:pt idx="5">
                  <c:v>26.7</c:v>
                </c:pt>
                <c:pt idx="6">
                  <c:v>28.6</c:v>
                </c:pt>
                <c:pt idx="7">
                  <c:v>24.2</c:v>
                </c:pt>
                <c:pt idx="8">
                  <c:v>18.3</c:v>
                </c:pt>
                <c:pt idx="9">
                  <c:v>17.3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6-4D50-9B0B-902061186A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72.099999999999994</c:v>
                </c:pt>
                <c:pt idx="1">
                  <c:v>63.6</c:v>
                </c:pt>
                <c:pt idx="2">
                  <c:v>70.7</c:v>
                </c:pt>
                <c:pt idx="3">
                  <c:v>70.599999999999994</c:v>
                </c:pt>
                <c:pt idx="4">
                  <c:v>69.2</c:v>
                </c:pt>
                <c:pt idx="5">
                  <c:v>67.5</c:v>
                </c:pt>
                <c:pt idx="6">
                  <c:v>62.6</c:v>
                </c:pt>
                <c:pt idx="7">
                  <c:v>62.5</c:v>
                </c:pt>
                <c:pt idx="8">
                  <c:v>58.2</c:v>
                </c:pt>
                <c:pt idx="9">
                  <c:v>50.3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20851103"/>
        <c:axId val="120846303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3.7421422379424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37-49D6-BA3B-32E9FC7684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37.700000000000003</c:v>
                </c:pt>
                <c:pt idx="1">
                  <c:v>40.9</c:v>
                </c:pt>
                <c:pt idx="2">
                  <c:v>54.1</c:v>
                </c:pt>
                <c:pt idx="3">
                  <c:v>45</c:v>
                </c:pt>
                <c:pt idx="4">
                  <c:v>46</c:v>
                </c:pt>
                <c:pt idx="5">
                  <c:v>40.799999999999997</c:v>
                </c:pt>
                <c:pt idx="6">
                  <c:v>34</c:v>
                </c:pt>
                <c:pt idx="7">
                  <c:v>38.299999999999997</c:v>
                </c:pt>
                <c:pt idx="8">
                  <c:v>39.9</c:v>
                </c:pt>
                <c:pt idx="9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20851103"/>
        <c:axId val="120846303"/>
      </c:lineChart>
      <c:catAx>
        <c:axId val="12085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0846303"/>
        <c:crosses val="autoZero"/>
        <c:auto val="1"/>
        <c:lblAlgn val="ctr"/>
        <c:lblOffset val="100"/>
        <c:noMultiLvlLbl val="0"/>
      </c:catAx>
      <c:valAx>
        <c:axId val="1208463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085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_-* #,##0.0_-;\-* #,##0.0_-;_-* "-"_-;_-@_-</c:formatCode>
                <c:ptCount val="10"/>
                <c:pt idx="0" formatCode="General">
                  <c:v>84.6</c:v>
                </c:pt>
                <c:pt idx="1">
                  <c:v>76.900000000000006</c:v>
                </c:pt>
                <c:pt idx="2">
                  <c:v>84.27690941455549</c:v>
                </c:pt>
                <c:pt idx="3">
                  <c:v>82.765812238722191</c:v>
                </c:pt>
                <c:pt idx="4">
                  <c:v>79.005339756788075</c:v>
                </c:pt>
                <c:pt idx="5">
                  <c:v>77.414970858344105</c:v>
                </c:pt>
                <c:pt idx="6">
                  <c:v>75.709987952257947</c:v>
                </c:pt>
                <c:pt idx="7">
                  <c:v>75.247034512759427</c:v>
                </c:pt>
                <c:pt idx="8">
                  <c:v>71.418239627571097</c:v>
                </c:pt>
                <c:pt idx="9">
                  <c:v>67.799400792933255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0.0">
                  <c:v>34.299999999999997</c:v>
                </c:pt>
                <c:pt idx="1">
                  <c:v>22.7</c:v>
                </c:pt>
                <c:pt idx="2" formatCode="0.0">
                  <c:v>29.117937644480776</c:v>
                </c:pt>
                <c:pt idx="3">
                  <c:v>28.984807605371326</c:v>
                </c:pt>
                <c:pt idx="4">
                  <c:v>30.190012581895097</c:v>
                </c:pt>
                <c:pt idx="5">
                  <c:v>20.974676662917862</c:v>
                </c:pt>
                <c:pt idx="6">
                  <c:v>21.836343173689666</c:v>
                </c:pt>
                <c:pt idx="7">
                  <c:v>18.416179925439426</c:v>
                </c:pt>
                <c:pt idx="8">
                  <c:v>15.059573944946806</c:v>
                </c:pt>
                <c:pt idx="9">
                  <c:v>15.09501109123063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3.1649793775778035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44-40B4-9564-0DA6C20272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142927814835E-3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27.4</c:v>
                </c:pt>
                <c:pt idx="1">
                  <c:v>20.400000000000002</c:v>
                </c:pt>
                <c:pt idx="2">
                  <c:v>27.599999999999998</c:v>
                </c:pt>
                <c:pt idx="3">
                  <c:v>29.6</c:v>
                </c:pt>
                <c:pt idx="4">
                  <c:v>22.8</c:v>
                </c:pt>
                <c:pt idx="5">
                  <c:v>22.900000000000002</c:v>
                </c:pt>
                <c:pt idx="6">
                  <c:v>19.7</c:v>
                </c:pt>
                <c:pt idx="7">
                  <c:v>12.299999999999999</c:v>
                </c:pt>
                <c:pt idx="8">
                  <c:v>14.8</c:v>
                </c:pt>
                <c:pt idx="9">
                  <c:v>10.799999999999999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General">
                  <c:v>39.200000000000003</c:v>
                </c:pt>
                <c:pt idx="1">
                  <c:v>30.1</c:v>
                </c:pt>
                <c:pt idx="2">
                  <c:v>42.390176943388205</c:v>
                </c:pt>
                <c:pt idx="3">
                  <c:v>41.307739162289039</c:v>
                </c:pt>
                <c:pt idx="4">
                  <c:v>38.388689764617482</c:v>
                </c:pt>
                <c:pt idx="5">
                  <c:v>35.445549629997352</c:v>
                </c:pt>
                <c:pt idx="6">
                  <c:v>27.182349843030337</c:v>
                </c:pt>
                <c:pt idx="7">
                  <c:v>17.896737802481798</c:v>
                </c:pt>
                <c:pt idx="8">
                  <c:v>17.747054175523225</c:v>
                </c:pt>
                <c:pt idx="9">
                  <c:v>15.5431009335461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78439115191743E-2"/>
          <c:y val="6.0171526586620928E-2"/>
          <c:w val="0.886192307199692"/>
          <c:h val="0.8756426628489620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'[1]Age_categ(Pyramid)'!$H$3</c:f>
              <c:strCache>
                <c:ptCount val="1"/>
                <c:pt idx="0">
                  <c:v> Female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'[1]Age_categ(Pyramid)'!$F$4:$F$21</c:f>
              <c:strCache>
                <c:ptCount val="18"/>
                <c:pt idx="0">
                  <c:v>0-4</c:v>
                </c:pt>
                <c:pt idx="1">
                  <c:v>5-9</c:v>
                </c:pt>
                <c:pt idx="2">
                  <c:v>10-14</c:v>
                </c:pt>
                <c:pt idx="3">
                  <c:v>15-19</c:v>
                </c:pt>
                <c:pt idx="4">
                  <c:v>20-25</c:v>
                </c:pt>
                <c:pt idx="5">
                  <c:v>25-29</c:v>
                </c:pt>
                <c:pt idx="6">
                  <c:v>30-35</c:v>
                </c:pt>
                <c:pt idx="7">
                  <c:v>35-39</c:v>
                </c:pt>
                <c:pt idx="8">
                  <c:v>40-45</c:v>
                </c:pt>
                <c:pt idx="9">
                  <c:v>45-49</c:v>
                </c:pt>
                <c:pt idx="10">
                  <c:v>50-54</c:v>
                </c:pt>
                <c:pt idx="11">
                  <c:v>55-59</c:v>
                </c:pt>
                <c:pt idx="12">
                  <c:v>60-64</c:v>
                </c:pt>
                <c:pt idx="13">
                  <c:v>65-99</c:v>
                </c:pt>
                <c:pt idx="14">
                  <c:v>70-74</c:v>
                </c:pt>
                <c:pt idx="15">
                  <c:v>75-79</c:v>
                </c:pt>
                <c:pt idx="16">
                  <c:v>80-84</c:v>
                </c:pt>
                <c:pt idx="17">
                  <c:v>85+</c:v>
                </c:pt>
              </c:strCache>
            </c:strRef>
          </c:cat>
          <c:val>
            <c:numRef>
              <c:f>'[1]Age_categ(Pyramid)'!$H$4:$H$21</c:f>
              <c:numCache>
                <c:formatCode>General</c:formatCode>
                <c:ptCount val="18"/>
                <c:pt idx="0">
                  <c:v>21076</c:v>
                </c:pt>
                <c:pt idx="1">
                  <c:v>20770</c:v>
                </c:pt>
                <c:pt idx="2">
                  <c:v>19559</c:v>
                </c:pt>
                <c:pt idx="3">
                  <c:v>19569</c:v>
                </c:pt>
                <c:pt idx="4">
                  <c:v>15248</c:v>
                </c:pt>
                <c:pt idx="5">
                  <c:v>12611</c:v>
                </c:pt>
                <c:pt idx="6">
                  <c:v>12242</c:v>
                </c:pt>
                <c:pt idx="7">
                  <c:v>12895</c:v>
                </c:pt>
                <c:pt idx="8">
                  <c:v>11684</c:v>
                </c:pt>
                <c:pt idx="9">
                  <c:v>8522</c:v>
                </c:pt>
                <c:pt idx="10">
                  <c:v>7139</c:v>
                </c:pt>
                <c:pt idx="11">
                  <c:v>6091</c:v>
                </c:pt>
                <c:pt idx="12">
                  <c:v>5904</c:v>
                </c:pt>
                <c:pt idx="13">
                  <c:v>4253</c:v>
                </c:pt>
                <c:pt idx="14">
                  <c:v>2948</c:v>
                </c:pt>
                <c:pt idx="15">
                  <c:v>1588</c:v>
                </c:pt>
                <c:pt idx="16">
                  <c:v>1412</c:v>
                </c:pt>
                <c:pt idx="17">
                  <c:v>1305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14-4E73-B732-5ADFDBD686A5}"/>
            </c:ext>
          </c:extLst>
        </c:ser>
        <c:ser>
          <c:idx val="1"/>
          <c:order val="1"/>
          <c:tx>
            <c:strRef>
              <c:f>'[1]Age_categ(Pyramid)'!$I$3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'[1]Age_categ(Pyramid)'!$F$4:$F$21</c:f>
              <c:strCache>
                <c:ptCount val="18"/>
                <c:pt idx="0">
                  <c:v>0-4</c:v>
                </c:pt>
                <c:pt idx="1">
                  <c:v>5-9</c:v>
                </c:pt>
                <c:pt idx="2">
                  <c:v>10-14</c:v>
                </c:pt>
                <c:pt idx="3">
                  <c:v>15-19</c:v>
                </c:pt>
                <c:pt idx="4">
                  <c:v>20-25</c:v>
                </c:pt>
                <c:pt idx="5">
                  <c:v>25-29</c:v>
                </c:pt>
                <c:pt idx="6">
                  <c:v>30-35</c:v>
                </c:pt>
                <c:pt idx="7">
                  <c:v>35-39</c:v>
                </c:pt>
                <c:pt idx="8">
                  <c:v>40-45</c:v>
                </c:pt>
                <c:pt idx="9">
                  <c:v>45-49</c:v>
                </c:pt>
                <c:pt idx="10">
                  <c:v>50-54</c:v>
                </c:pt>
                <c:pt idx="11">
                  <c:v>55-59</c:v>
                </c:pt>
                <c:pt idx="12">
                  <c:v>60-64</c:v>
                </c:pt>
                <c:pt idx="13">
                  <c:v>65-99</c:v>
                </c:pt>
                <c:pt idx="14">
                  <c:v>70-74</c:v>
                </c:pt>
                <c:pt idx="15">
                  <c:v>75-79</c:v>
                </c:pt>
                <c:pt idx="16">
                  <c:v>80-84</c:v>
                </c:pt>
                <c:pt idx="17">
                  <c:v>85+</c:v>
                </c:pt>
              </c:strCache>
            </c:strRef>
          </c:cat>
          <c:val>
            <c:numRef>
              <c:f>'[1]Age_categ(Pyramid)'!$I$4:$I$21</c:f>
              <c:numCache>
                <c:formatCode>General</c:formatCode>
                <c:ptCount val="18"/>
                <c:pt idx="0">
                  <c:v>-20905</c:v>
                </c:pt>
                <c:pt idx="1">
                  <c:v>-20968</c:v>
                </c:pt>
                <c:pt idx="2">
                  <c:v>-19900</c:v>
                </c:pt>
                <c:pt idx="3">
                  <c:v>-19579</c:v>
                </c:pt>
                <c:pt idx="4">
                  <c:v>-14523</c:v>
                </c:pt>
                <c:pt idx="5">
                  <c:v>-12471</c:v>
                </c:pt>
                <c:pt idx="6">
                  <c:v>-11840</c:v>
                </c:pt>
                <c:pt idx="7">
                  <c:v>-12270</c:v>
                </c:pt>
                <c:pt idx="8">
                  <c:v>-10524</c:v>
                </c:pt>
                <c:pt idx="9">
                  <c:v>-6898</c:v>
                </c:pt>
                <c:pt idx="10">
                  <c:v>-5859</c:v>
                </c:pt>
                <c:pt idx="11">
                  <c:v>-4987</c:v>
                </c:pt>
                <c:pt idx="12">
                  <c:v>-4930</c:v>
                </c:pt>
                <c:pt idx="13">
                  <c:v>-3555</c:v>
                </c:pt>
                <c:pt idx="14">
                  <c:v>-2104</c:v>
                </c:pt>
                <c:pt idx="15">
                  <c:v>-939</c:v>
                </c:pt>
                <c:pt idx="16">
                  <c:v>-686</c:v>
                </c:pt>
                <c:pt idx="17">
                  <c:v>-676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14-4E73-B732-5ADFDBD686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603677952"/>
        <c:axId val="1603670048"/>
      </c:barChart>
      <c:catAx>
        <c:axId val="160367795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03670048"/>
        <c:crosses val="autoZero"/>
        <c:auto val="1"/>
        <c:lblAlgn val="ctr"/>
        <c:lblOffset val="100"/>
        <c:noMultiLvlLbl val="0"/>
      </c:catAx>
      <c:valAx>
        <c:axId val="16036700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03677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7018717120368312E-2"/>
          <c:y val="3.1228390180620569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Nyaruguru</c:v>
                </c:pt>
                <c:pt idx="1">
                  <c:v>Gisagara</c:v>
                </c:pt>
                <c:pt idx="2">
                  <c:v>Nyanza</c:v>
                </c:pt>
                <c:pt idx="3">
                  <c:v>Ruhango</c:v>
                </c:pt>
                <c:pt idx="4">
                  <c:v>Nyamagabe</c:v>
                </c:pt>
                <c:pt idx="5">
                  <c:v>Huye</c:v>
                </c:pt>
                <c:pt idx="6">
                  <c:v>Kamonyi</c:v>
                </c:pt>
                <c:pt idx="7">
                  <c:v>Muhanga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87</c:v>
                </c:pt>
                <c:pt idx="1">
                  <c:v>86</c:v>
                </c:pt>
                <c:pt idx="2">
                  <c:v>80</c:v>
                </c:pt>
                <c:pt idx="3">
                  <c:v>78</c:v>
                </c:pt>
                <c:pt idx="4">
                  <c:v>75</c:v>
                </c:pt>
                <c:pt idx="5">
                  <c:v>75</c:v>
                </c:pt>
                <c:pt idx="6">
                  <c:v>74</c:v>
                </c:pt>
                <c:pt idx="7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Sheet1!$B$2:$B$11</c:f>
              <c:numCache>
                <c:formatCode>0.#</c:formatCode>
                <c:ptCount val="10"/>
                <c:pt idx="0" formatCode="General">
                  <c:v>75.400000000000006</c:v>
                </c:pt>
                <c:pt idx="1">
                  <c:v>76.099999999999994</c:v>
                </c:pt>
                <c:pt idx="2">
                  <c:v>73.683150017464158</c:v>
                </c:pt>
                <c:pt idx="3">
                  <c:v>79.79183695375923</c:v>
                </c:pt>
                <c:pt idx="4">
                  <c:v>73.924818010040966</c:v>
                </c:pt>
                <c:pt idx="5">
                  <c:v>83.940207714667025</c:v>
                </c:pt>
                <c:pt idx="6">
                  <c:v>72.007853879484429</c:v>
                </c:pt>
                <c:pt idx="7">
                  <c:v>79.840362061665573</c:v>
                </c:pt>
                <c:pt idx="8">
                  <c:v>78.30190680462492</c:v>
                </c:pt>
                <c:pt idx="9">
                  <c:v>68.393970449229059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5"/>
              <c:layout>
                <c:manualLayout>
                  <c:x val="1.501501501501501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7C7-43CF-A632-737CD9919B28}"/>
                </c:ext>
              </c:extLst>
            </c:dLbl>
            <c:dLbl>
              <c:idx val="7"/>
              <c:layout>
                <c:manualLayout>
                  <c:x val="7.507507507507507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7C7-43CF-A632-737CD9919B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80</c:v>
                </c:pt>
                <c:pt idx="1">
                  <c:v>82</c:v>
                </c:pt>
                <c:pt idx="2">
                  <c:v>89.3</c:v>
                </c:pt>
                <c:pt idx="3">
                  <c:v>87.4</c:v>
                </c:pt>
                <c:pt idx="4">
                  <c:v>85</c:v>
                </c:pt>
                <c:pt idx="5">
                  <c:v>82.8</c:v>
                </c:pt>
                <c:pt idx="6">
                  <c:v>82.3</c:v>
                </c:pt>
                <c:pt idx="7">
                  <c:v>80.400000000000006</c:v>
                </c:pt>
                <c:pt idx="8">
                  <c:v>77.3</c:v>
                </c:pt>
                <c:pt idx="9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</c:formatCode>
                <c:ptCount val="10"/>
                <c:pt idx="0">
                  <c:v>133.46559999999999</c:v>
                </c:pt>
                <c:pt idx="1">
                  <c:v>131.80000000000001</c:v>
                </c:pt>
                <c:pt idx="2">
                  <c:v>130.5583</c:v>
                </c:pt>
                <c:pt idx="3">
                  <c:v>150.9213</c:v>
                </c:pt>
                <c:pt idx="4">
                  <c:v>125.5964</c:v>
                </c:pt>
                <c:pt idx="5">
                  <c:v>141.24260000000001</c:v>
                </c:pt>
                <c:pt idx="6">
                  <c:v>149.02539999999999</c:v>
                </c:pt>
                <c:pt idx="7">
                  <c:v>107.3532</c:v>
                </c:pt>
                <c:pt idx="8">
                  <c:v>142.90170000000001</c:v>
                </c:pt>
                <c:pt idx="9">
                  <c:v>114.5591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0">
                  <c:v>106.41289999999999</c:v>
                </c:pt>
                <c:pt idx="1">
                  <c:v>102</c:v>
                </c:pt>
                <c:pt idx="2">
                  <c:v>114.7683</c:v>
                </c:pt>
                <c:pt idx="3">
                  <c:v>114.47110000000001</c:v>
                </c:pt>
                <c:pt idx="4">
                  <c:v>102.06570000000001</c:v>
                </c:pt>
                <c:pt idx="5">
                  <c:v>99.778949999999995</c:v>
                </c:pt>
                <c:pt idx="6">
                  <c:v>97.676389999999998</c:v>
                </c:pt>
                <c:pt idx="7">
                  <c:v>96.040279999999996</c:v>
                </c:pt>
                <c:pt idx="8">
                  <c:v>93.995180000000005</c:v>
                </c:pt>
                <c:pt idx="9">
                  <c:v>92.296890000000005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Nyaruguru</c:v>
                </c:pt>
                <c:pt idx="5">
                  <c:v>Nyanza</c:v>
                </c:pt>
                <c:pt idx="6">
                  <c:v>Ruhango</c:v>
                </c:pt>
                <c:pt idx="7">
                  <c:v>Kamonyi</c:v>
                </c:pt>
                <c:pt idx="8">
                  <c:v>Muhanga</c:v>
                </c:pt>
                <c:pt idx="9">
                  <c:v>Huye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61.6</c:v>
                </c:pt>
                <c:pt idx="1">
                  <c:v>72.2</c:v>
                </c:pt>
                <c:pt idx="2" formatCode="#,##0.0">
                  <c:v>83.136054131710168</c:v>
                </c:pt>
                <c:pt idx="3" formatCode="#,##0.0">
                  <c:v>82.906749989728311</c:v>
                </c:pt>
                <c:pt idx="4" formatCode="#,##0.0">
                  <c:v>78.616128404753894</c:v>
                </c:pt>
                <c:pt idx="5" formatCode="#,##0.0">
                  <c:v>76.874231689188719</c:v>
                </c:pt>
                <c:pt idx="6" formatCode="#,##0.0">
                  <c:v>69.485649275922412</c:v>
                </c:pt>
                <c:pt idx="7" formatCode="#,##0.0">
                  <c:v>63.085972877617046</c:v>
                </c:pt>
                <c:pt idx="8" formatCode="#,##0.0">
                  <c:v>62.768173234608909</c:v>
                </c:pt>
                <c:pt idx="9" formatCode="#,##0.0">
                  <c:v>62.24812345242691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Souhern Province</c:v>
                </c:pt>
                <c:pt idx="2">
                  <c:v>  Nyanza</c:v>
                </c:pt>
                <c:pt idx="3">
                  <c:v>  Nyamagabe</c:v>
                </c:pt>
                <c:pt idx="4">
                  <c:v>  Nyaruguru</c:v>
                </c:pt>
                <c:pt idx="5">
                  <c:v>  Gisagara</c:v>
                </c:pt>
                <c:pt idx="6">
                  <c:v>  Ruhango</c:v>
                </c:pt>
                <c:pt idx="7">
                  <c:v>  Huye</c:v>
                </c:pt>
                <c:pt idx="8">
                  <c:v>  Kamonyi</c:v>
                </c:pt>
                <c:pt idx="9">
                  <c:v>  Muhanga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30.8</c:v>
                </c:pt>
                <c:pt idx="1">
                  <c:v>32</c:v>
                </c:pt>
                <c:pt idx="2" formatCode="#,##0.0">
                  <c:v>39.200956662989903</c:v>
                </c:pt>
                <c:pt idx="3" formatCode="#,##0.0">
                  <c:v>37.655133027624913</c:v>
                </c:pt>
                <c:pt idx="4" formatCode="#,##0.0">
                  <c:v>35.179763687896276</c:v>
                </c:pt>
                <c:pt idx="5" formatCode="#,##0.0">
                  <c:v>34.755674208258583</c:v>
                </c:pt>
                <c:pt idx="6" formatCode="#,##0.0">
                  <c:v>33.744460329444607</c:v>
                </c:pt>
                <c:pt idx="7" formatCode="#,##0.0">
                  <c:v>30.429882707923312</c:v>
                </c:pt>
                <c:pt idx="8" formatCode="#,##0.0">
                  <c:v>25.044653763000625</c:v>
                </c:pt>
                <c:pt idx="9" formatCode="#,##0.0">
                  <c:v>22.291426137475636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713261648745518E-2"/>
          <c:y val="3.5483870967741936E-2"/>
          <c:w val="0.96057347670250892"/>
          <c:h val="0.759271780543561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85.29</c:v>
                </c:pt>
                <c:pt idx="2">
                  <c:v>85.2</c:v>
                </c:pt>
                <c:pt idx="3">
                  <c:v>76.69</c:v>
                </c:pt>
                <c:pt idx="4">
                  <c:v>76.319999999999993</c:v>
                </c:pt>
                <c:pt idx="5">
                  <c:v>76.2</c:v>
                </c:pt>
                <c:pt idx="6">
                  <c:v>69.48</c:v>
                </c:pt>
                <c:pt idx="7">
                  <c:v>68.819999999999993</c:v>
                </c:pt>
                <c:pt idx="8">
                  <c:v>65.69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0.8166</cdr:x>
      <cdr:y>0.46939</cdr:y>
    </cdr:from>
    <cdr:to>
      <cdr:x>0.85433</cdr:x>
      <cdr:y>0.96384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6595820" y="1752600"/>
          <a:ext cx="304752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0.60145</cdr:x>
      <cdr:y>0.11238</cdr:y>
    </cdr:from>
    <cdr:to>
      <cdr:x>0.86893</cdr:x>
      <cdr:y>0.20335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5CE1478F-469A-4722-864D-9EF6B5E738A9}"/>
            </a:ext>
          </a:extLst>
        </cdr:cNvPr>
        <cdr:cNvSpPr txBox="1"/>
      </cdr:nvSpPr>
      <cdr:spPr>
        <a:xfrm xmlns:a="http://schemas.openxmlformats.org/drawingml/2006/main">
          <a:off x="2726944" y="376535"/>
          <a:ext cx="1212761" cy="3048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 dirty="0" err="1"/>
            <a:t>Muhanga</a:t>
          </a:r>
          <a:r>
            <a:rPr lang="en-US" sz="1100" dirty="0"/>
            <a:t>, 2022</a:t>
          </a:r>
          <a:endParaRPr lang="en-RW" sz="1100" dirty="0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0.70261</cdr:x>
      <cdr:y>0.06176</cdr:y>
    </cdr:from>
    <cdr:to>
      <cdr:x>0.7954</cdr:x>
      <cdr:y>0.40822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5942790" y="242868"/>
          <a:ext cx="784837" cy="136254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0.8915</cdr:x>
      <cdr:y>0.23844</cdr:y>
    </cdr:from>
    <cdr:to>
      <cdr:x>0.97964</cdr:x>
      <cdr:y>0.63058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7939025" y="828484"/>
          <a:ext cx="784908" cy="1362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0.05263</cdr:x>
      <cdr:y>0.89953</cdr:y>
    </cdr:from>
    <cdr:to>
      <cdr:x>0.20317</cdr:x>
      <cdr:y>0.95759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DEBC3D3A-0A92-E060-56BF-80A84C22E22B}"/>
            </a:ext>
          </a:extLst>
        </cdr:cNvPr>
        <cdr:cNvSpPr txBox="1"/>
      </cdr:nvSpPr>
      <cdr:spPr>
        <a:xfrm xmlns:a="http://schemas.openxmlformats.org/drawingml/2006/main">
          <a:off x="372995" y="3541436"/>
          <a:ext cx="10668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400" b="1" kern="1200" dirty="0"/>
            <a:t>SAS, 2024</a:t>
          </a:r>
          <a:endParaRPr lang="en-RW" sz="1400" b="1" kern="1200" dirty="0"/>
        </a:p>
      </cdr:txBody>
    </cdr:sp>
  </cdr:relSizeAnchor>
  <cdr:relSizeAnchor xmlns:cdr="http://schemas.openxmlformats.org/drawingml/2006/chartDrawing">
    <cdr:from>
      <cdr:x>0.4414</cdr:x>
      <cdr:y>0</cdr:y>
    </cdr:from>
    <cdr:to>
      <cdr:x>0.54518</cdr:x>
      <cdr:y>0.4012</cdr:y>
    </cdr:to>
    <cdr:sp macro="" textlink="">
      <cdr:nvSpPr>
        <cdr:cNvPr id="5" name="Oval 4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3338371" y="-743882"/>
          <a:ext cx="784907" cy="1579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0.80813</cdr:x>
      <cdr:y>0.08639</cdr:y>
    </cdr:from>
    <cdr:to>
      <cdr:x>0.90733</cdr:x>
      <cdr:y>0.45891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6394142" y="315989"/>
          <a:ext cx="784898" cy="136253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0.50059</cdr:x>
      <cdr:y>0</cdr:y>
    </cdr:from>
    <cdr:to>
      <cdr:x>0.59935</cdr:x>
      <cdr:y>0.75202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4164317" y="-701972"/>
          <a:ext cx="821566" cy="2552189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0.30115</cdr:x>
      <cdr:y>0</cdr:y>
    </cdr:from>
    <cdr:to>
      <cdr:x>0.41392</cdr:x>
      <cdr:y>0.59189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2570176" y="0"/>
          <a:ext cx="962397" cy="225510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1440876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5704209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AEE-6CCB-5437-A02C-5F56B5BEF9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623AEE-EDCB-7638-C106-FBC638AA17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6A2B50-4E8B-4533-6073-8EAA618CF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D5F035-6B9E-D2FC-79E1-30639CC6B6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245195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017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746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095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424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896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12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867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7274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051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0946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3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png"/><Relationship Id="rId5" Type="http://schemas.openxmlformats.org/officeDocument/2006/relationships/chart" Target="../charts/chart3.xml"/><Relationship Id="rId4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38.png"/><Relationship Id="rId2" Type="http://schemas.openxmlformats.org/officeDocument/2006/relationships/image" Target="../media/image17.png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24" Type="http://schemas.openxmlformats.org/officeDocument/2006/relationships/image" Target="../media/image37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23" Type="http://schemas.openxmlformats.org/officeDocument/2006/relationships/image" Target="../media/image36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2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Relationship Id="rId22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8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0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089404" y="4030713"/>
              <a:ext cx="78740" cy="398145"/>
            </a:xfrm>
            <a:custGeom>
              <a:avLst/>
              <a:gdLst/>
              <a:ahLst/>
              <a:cxnLst/>
              <a:rect l="l" t="t" r="r" b="b"/>
              <a:pathLst>
                <a:path w="78740" h="398145">
                  <a:moveTo>
                    <a:pt x="78219" y="0"/>
                  </a:moveTo>
                  <a:lnTo>
                    <a:pt x="0" y="0"/>
                  </a:lnTo>
                  <a:lnTo>
                    <a:pt x="0" y="397598"/>
                  </a:lnTo>
                  <a:lnTo>
                    <a:pt x="78219" y="397598"/>
                  </a:lnTo>
                  <a:lnTo>
                    <a:pt x="78219" y="0"/>
                  </a:lnTo>
                  <a:close/>
                </a:path>
              </a:pathLst>
            </a:custGeom>
            <a:solidFill>
              <a:srgbClr val="221F1F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32929" y="2995557"/>
              <a:ext cx="2622114" cy="27863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MUHANGA DISTRICT STATISTICS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75785" y="590981"/>
            <a:ext cx="6600254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A00373A2-A08B-43D8-A60C-1E2F4CD54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5253" y="127339"/>
            <a:ext cx="6988809" cy="384721"/>
          </a:xfrm>
        </p:spPr>
        <p:txBody>
          <a:bodyPr/>
          <a:lstStyle/>
          <a:p>
            <a:r>
              <a:rPr lang="en-US" dirty="0"/>
              <a:t>Poverty rate by Sectors of </a:t>
            </a:r>
            <a:r>
              <a:rPr lang="en-US" dirty="0" err="1"/>
              <a:t>Muhanga</a:t>
            </a: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86EC6F9-7DEB-4C63-9788-C4C58F57E28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5081" y="653470"/>
            <a:ext cx="3270933" cy="3584283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2C3EE5FB-0A7C-40E1-ABB2-3002157FC9BE}"/>
              </a:ext>
            </a:extLst>
          </p:cNvPr>
          <p:cNvSpPr txBox="1"/>
          <p:nvPr/>
        </p:nvSpPr>
        <p:spPr>
          <a:xfrm>
            <a:off x="2087501" y="4281379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2905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7EAE67-72F0-4B06-B1E1-5A879E466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133350"/>
            <a:ext cx="6988809" cy="384721"/>
          </a:xfrm>
        </p:spPr>
        <p:txBody>
          <a:bodyPr/>
          <a:lstStyle/>
          <a:p>
            <a:r>
              <a:rPr lang="en-US" dirty="0"/>
              <a:t>Poverty rate by cells of </a:t>
            </a:r>
            <a:r>
              <a:rPr lang="en-US" dirty="0" err="1"/>
              <a:t>Muhanga</a:t>
            </a:r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F9E75E0-2C97-4249-BF42-D3BF8F71397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609600"/>
            <a:ext cx="3657600" cy="36576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33C8D0E-81A8-4755-99A6-967C454C1621}"/>
              </a:ext>
            </a:extLst>
          </p:cNvPr>
          <p:cNvSpPr txBox="1"/>
          <p:nvPr/>
        </p:nvSpPr>
        <p:spPr>
          <a:xfrm>
            <a:off x="2131012" y="4287679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4260242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25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65703" y="231749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sectors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1066800" y="4166488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1A6BA46-AD4F-413B-A2BB-319A9C9153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1078637"/>
              </p:ext>
            </p:extLst>
          </p:nvPr>
        </p:nvGraphicFramePr>
        <p:xfrm>
          <a:off x="1143000" y="982584"/>
          <a:ext cx="5722111" cy="31646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22551">
                  <a:extLst>
                    <a:ext uri="{9D8B030D-6E8A-4147-A177-3AD203B41FA5}">
                      <a16:colId xmlns:a16="http://schemas.microsoft.com/office/drawing/2014/main" val="3330186459"/>
                    </a:ext>
                  </a:extLst>
                </a:gridCol>
                <a:gridCol w="970416">
                  <a:extLst>
                    <a:ext uri="{9D8B030D-6E8A-4147-A177-3AD203B41FA5}">
                      <a16:colId xmlns:a16="http://schemas.microsoft.com/office/drawing/2014/main" val="4294342748"/>
                    </a:ext>
                  </a:extLst>
                </a:gridCol>
                <a:gridCol w="1054073">
                  <a:extLst>
                    <a:ext uri="{9D8B030D-6E8A-4147-A177-3AD203B41FA5}">
                      <a16:colId xmlns:a16="http://schemas.microsoft.com/office/drawing/2014/main" val="538346956"/>
                    </a:ext>
                  </a:extLst>
                </a:gridCol>
                <a:gridCol w="2175071">
                  <a:extLst>
                    <a:ext uri="{9D8B030D-6E8A-4147-A177-3AD203B41FA5}">
                      <a16:colId xmlns:a16="http://schemas.microsoft.com/office/drawing/2014/main" val="655431773"/>
                    </a:ext>
                  </a:extLst>
                </a:gridCol>
              </a:tblGrid>
              <a:tr h="267454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u="none" strike="noStrike" dirty="0">
                          <a:effectLst/>
                        </a:rPr>
                        <a:t> 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2012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>
                          <a:effectLst/>
                        </a:rPr>
                        <a:t>% increase from 2012-2022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1961095154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>
                          <a:effectLst/>
                        </a:rPr>
                        <a:t>Rwanda 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>
                          <a:effectLst/>
                        </a:rPr>
                        <a:t>10,515,973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13,246,394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26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404153078"/>
                  </a:ext>
                </a:extLst>
              </a:tr>
              <a:tr h="267454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Southern Province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2,589,975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3,002,699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16</a:t>
                      </a:r>
                      <a:endParaRPr lang="en-RW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2021910005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Muhanga district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319,141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358,433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12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591341499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Cyeza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30,209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34,540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14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3951171393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Kabacuzi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25,440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28,192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11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1397878511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Kibangu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20,028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20,326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2522357221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Kiyumba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21,766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23,364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7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88031435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Muhanga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25,819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28,700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11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1778201731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Mushishiro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20,200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21,071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4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1528294662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Nyabinoni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16,780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16,253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-3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3690989106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Nyamabuye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44,645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59,961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34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4082203114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Nyarusange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25,712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28,308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10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3385514642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Rongi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26,851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29,389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9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3862067356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Rugendabari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16,920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17,363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660193754"/>
                  </a:ext>
                </a:extLst>
              </a:tr>
              <a:tr h="171813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u="none" strike="noStrike">
                          <a:effectLst/>
                        </a:rPr>
                        <a:t>Shyogwe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44,771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961" marR="4961" marT="4961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50,966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14</a:t>
                      </a:r>
                      <a:endParaRPr lang="en-RW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61" marR="4961" marT="4961" marB="0" anchor="b"/>
                </a:tc>
                <a:extLst>
                  <a:ext uri="{0D108BD9-81ED-4DB2-BD59-A6C34878D82A}">
                    <a16:rowId xmlns:a16="http://schemas.microsoft.com/office/drawing/2014/main" val="26504914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19F6D1A-B158-43E5-9744-5D0D6E616D3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3063" y="663345"/>
            <a:ext cx="4508637" cy="348615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9F03AA5-C4C6-4BC0-BAD5-7758D7AC2DE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256964" y="767952"/>
            <a:ext cx="3152024" cy="3424473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49A3E101-C942-4ABD-B892-B5727BC6E366}"/>
              </a:ext>
            </a:extLst>
          </p:cNvPr>
          <p:cNvSpPr txBox="1"/>
          <p:nvPr/>
        </p:nvSpPr>
        <p:spPr>
          <a:xfrm>
            <a:off x="479062" y="4098785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2AA8B37A-11D6-4C45-9B56-ED2F9ED5C354}"/>
              </a:ext>
            </a:extLst>
          </p:cNvPr>
          <p:cNvSpPr txBox="1"/>
          <p:nvPr/>
        </p:nvSpPr>
        <p:spPr>
          <a:xfrm>
            <a:off x="5233487" y="4133456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NISR (2012)</a:t>
            </a:r>
          </a:p>
        </p:txBody>
      </p:sp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Muhanga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352F03B5-A9BA-438E-A2F5-1EA9D9C35C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0127185"/>
              </p:ext>
            </p:extLst>
          </p:nvPr>
        </p:nvGraphicFramePr>
        <p:xfrm>
          <a:off x="1367930" y="951688"/>
          <a:ext cx="5566267" cy="223554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67470">
                  <a:extLst>
                    <a:ext uri="{9D8B030D-6E8A-4147-A177-3AD203B41FA5}">
                      <a16:colId xmlns:a16="http://schemas.microsoft.com/office/drawing/2014/main" val="3695320031"/>
                    </a:ext>
                  </a:extLst>
                </a:gridCol>
                <a:gridCol w="867470">
                  <a:extLst>
                    <a:ext uri="{9D8B030D-6E8A-4147-A177-3AD203B41FA5}">
                      <a16:colId xmlns:a16="http://schemas.microsoft.com/office/drawing/2014/main" val="1286646028"/>
                    </a:ext>
                  </a:extLst>
                </a:gridCol>
                <a:gridCol w="867470">
                  <a:extLst>
                    <a:ext uri="{9D8B030D-6E8A-4147-A177-3AD203B41FA5}">
                      <a16:colId xmlns:a16="http://schemas.microsoft.com/office/drawing/2014/main" val="2648830263"/>
                    </a:ext>
                  </a:extLst>
                </a:gridCol>
                <a:gridCol w="867470">
                  <a:extLst>
                    <a:ext uri="{9D8B030D-6E8A-4147-A177-3AD203B41FA5}">
                      <a16:colId xmlns:a16="http://schemas.microsoft.com/office/drawing/2014/main" val="2667204512"/>
                    </a:ext>
                  </a:extLst>
                </a:gridCol>
                <a:gridCol w="2096387">
                  <a:extLst>
                    <a:ext uri="{9D8B030D-6E8A-4147-A177-3AD203B41FA5}">
                      <a16:colId xmlns:a16="http://schemas.microsoft.com/office/drawing/2014/main" val="1766289602"/>
                    </a:ext>
                  </a:extLst>
                </a:gridCol>
              </a:tblGrid>
              <a:tr h="34324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 dirty="0">
                          <a:effectLst/>
                        </a:rPr>
                        <a:t>Year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 dirty="0">
                          <a:effectLst/>
                        </a:rPr>
                        <a:t>Both sexes 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 dirty="0">
                          <a:effectLst/>
                        </a:rPr>
                        <a:t>Male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 dirty="0">
                          <a:effectLst/>
                        </a:rPr>
                        <a:t>Female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600" b="1" u="none" strike="noStrike" dirty="0">
                          <a:effectLst/>
                        </a:rPr>
                        <a:t>Population density</a:t>
                      </a:r>
                      <a:endParaRPr lang="rw-RW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197564085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2023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359,852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174,612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185,240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557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92446031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2024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361,801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175,845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185,956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560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199358723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2025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363,698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177,059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186,639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563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026301285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2026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365,543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178,250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187,293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566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66144798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2027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367,304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179,384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187,920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569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936851590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2028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368,969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180,448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188,521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571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26052649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2029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370,529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181,454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189,075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574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20385170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2030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372,016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182,435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189,581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576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74678799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2031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373,411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183,376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190,035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                                   578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861050026"/>
                  </a:ext>
                </a:extLst>
              </a:tr>
              <a:tr h="185022"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2032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374,682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184,244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>
                          <a:effectLst/>
                        </a:rPr>
                        <a:t>  190,438 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u="none" strike="noStrike" dirty="0">
                          <a:effectLst/>
                        </a:rPr>
                        <a:t>                                     580 </a:t>
                      </a:r>
                      <a:endParaRPr lang="en-RW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3835408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C1A6A3CA-D5D1-4414-A6F3-B9025F067C8F}"/>
              </a:ext>
            </a:extLst>
          </p:cNvPr>
          <p:cNvSpPr txBox="1"/>
          <p:nvPr/>
        </p:nvSpPr>
        <p:spPr>
          <a:xfrm>
            <a:off x="1367930" y="3215250"/>
            <a:ext cx="7360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b="1" dirty="0"/>
              <a:t>RPHC5, 2022</a:t>
            </a:r>
            <a:endParaRPr lang="en-RW" sz="700" b="1" dirty="0"/>
          </a:p>
          <a:p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srgbClr val="005CAA"/>
                </a:solidFill>
                <a:effectLst/>
                <a:uLnTx/>
                <a:uFillTx/>
                <a:latin typeface="Roboto"/>
                <a:ea typeface="+mj-ea"/>
              </a:rPr>
              <a:t>Net migration by district(,000)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1" name="Content Placeholder 6">
            <a:extLst>
              <a:ext uri="{FF2B5EF4-FFF2-40B4-BE49-F238E27FC236}">
                <a16:creationId xmlns:a16="http://schemas.microsoft.com/office/drawing/2014/main" id="{609EB797-4A3D-4EE7-A570-CF7CA848FB4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900282"/>
              </p:ext>
            </p:extLst>
          </p:nvPr>
        </p:nvGraphicFramePr>
        <p:xfrm>
          <a:off x="731520" y="705099"/>
          <a:ext cx="7680960" cy="33366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DC6C9299-9351-4BF3-BC44-C367D30790C2}"/>
              </a:ext>
            </a:extLst>
          </p:cNvPr>
          <p:cNvSpPr txBox="1"/>
          <p:nvPr/>
        </p:nvSpPr>
        <p:spPr>
          <a:xfrm>
            <a:off x="1108042" y="4012258"/>
            <a:ext cx="10319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/>
              <a:t>EICV7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408955718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Muhanga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1" name="Chart 100">
            <a:extLst>
              <a:ext uri="{FF2B5EF4-FFF2-40B4-BE49-F238E27FC236}">
                <a16:creationId xmlns:a16="http://schemas.microsoft.com/office/drawing/2014/main" id="{983E813A-D241-4C71-AED2-2EF3C6A9DE1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79010952"/>
              </p:ext>
            </p:extLst>
          </p:nvPr>
        </p:nvGraphicFramePr>
        <p:xfrm>
          <a:off x="471639" y="670294"/>
          <a:ext cx="4533958" cy="3350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1F4A9148-BAEE-4E73-91FB-0F4AE31BFC1F}"/>
              </a:ext>
            </a:extLst>
          </p:cNvPr>
          <p:cNvSpPr txBox="1"/>
          <p:nvPr/>
        </p:nvSpPr>
        <p:spPr>
          <a:xfrm>
            <a:off x="739497" y="4020863"/>
            <a:ext cx="150233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 dirty="0"/>
              <a:t>RPHC5, 2022 (Recomputed)</a:t>
            </a:r>
            <a:endParaRPr lang="en-RW" sz="8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9D6656C-58BB-4916-AE02-2C411714A8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50213" y="823548"/>
            <a:ext cx="3654419" cy="288063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EE3D49C-D353-4E58-895E-F921A319F1E1}"/>
              </a:ext>
            </a:extLst>
          </p:cNvPr>
          <p:cNvSpPr txBox="1"/>
          <p:nvPr/>
        </p:nvSpPr>
        <p:spPr>
          <a:xfrm>
            <a:off x="7639190" y="1177396"/>
            <a:ext cx="11641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/>
              <a:t>Muhanga</a:t>
            </a:r>
            <a:r>
              <a:rPr lang="en-US" sz="1100" dirty="0"/>
              <a:t>, 2012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905000" y="774461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0385" y="580376"/>
            <a:ext cx="6988809" cy="210216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8688929"/>
              </p:ext>
            </p:extLst>
          </p:nvPr>
        </p:nvGraphicFramePr>
        <p:xfrm>
          <a:off x="770613" y="899485"/>
          <a:ext cx="7166861" cy="3265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35C95803-4B57-4881-B642-1DF9292173F0}"/>
              </a:ext>
            </a:extLst>
          </p:cNvPr>
          <p:cNvSpPr/>
          <p:nvPr/>
        </p:nvSpPr>
        <p:spPr>
          <a:xfrm>
            <a:off x="7076420" y="1177396"/>
            <a:ext cx="789152" cy="130077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kern="0"/>
            </a:defPPr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79143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6170031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9211722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735875" y="1116515"/>
            <a:ext cx="905615" cy="190817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5780681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748315" y="1168876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8743919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17428507"/>
              </p:ext>
            </p:extLst>
          </p:nvPr>
        </p:nvGraphicFramePr>
        <p:xfrm>
          <a:off x="903990" y="743882"/>
          <a:ext cx="7563182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35750B3-1987-669B-4C48-78185EB2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8894115"/>
              </p:ext>
            </p:extLst>
          </p:nvPr>
        </p:nvGraphicFramePr>
        <p:xfrm>
          <a:off x="577860" y="1074203"/>
          <a:ext cx="7988279" cy="3200398"/>
        </p:xfrm>
        <a:graphic>
          <a:graphicData uri="http://schemas.openxmlformats.org/drawingml/2006/table">
            <a:tbl>
              <a:tblPr/>
              <a:tblGrid>
                <a:gridCol w="1750345">
                  <a:extLst>
                    <a:ext uri="{9D8B030D-6E8A-4147-A177-3AD203B41FA5}">
                      <a16:colId xmlns:a16="http://schemas.microsoft.com/office/drawing/2014/main" val="3225372592"/>
                    </a:ext>
                  </a:extLst>
                </a:gridCol>
                <a:gridCol w="2104138">
                  <a:extLst>
                    <a:ext uri="{9D8B030D-6E8A-4147-A177-3AD203B41FA5}">
                      <a16:colId xmlns:a16="http://schemas.microsoft.com/office/drawing/2014/main" val="4199959679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04495068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315636373"/>
                    </a:ext>
                  </a:extLst>
                </a:gridCol>
                <a:gridCol w="1936552">
                  <a:extLst>
                    <a:ext uri="{9D8B030D-6E8A-4147-A177-3AD203B41FA5}">
                      <a16:colId xmlns:a16="http://schemas.microsoft.com/office/drawing/2014/main" val="2891039750"/>
                    </a:ext>
                  </a:extLst>
                </a:gridCol>
              </a:tblGrid>
              <a:tr h="70881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416745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Nyanza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51.0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-10.7%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9065921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Gisagara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9709980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Nyaruguru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100.7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36.0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7374484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Huye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58.1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35.3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8461592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Nyamagabe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109.1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50.5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-12.8%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5116297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Ruhango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62.6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197499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Muhanga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41.1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39.3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-4.2%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0866958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Kamonyi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65.8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00040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27612676"/>
              </p:ext>
            </p:extLst>
          </p:nvPr>
        </p:nvGraphicFramePr>
        <p:xfrm>
          <a:off x="455476" y="893231"/>
          <a:ext cx="7912277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7397328"/>
              </p:ext>
            </p:extLst>
          </p:nvPr>
        </p:nvGraphicFramePr>
        <p:xfrm>
          <a:off x="615861" y="995257"/>
          <a:ext cx="7912277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807197" y="1247087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Southern Province</a:t>
            </a:r>
            <a:endParaRPr lang="en-RW" sz="16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186A3F-405E-A272-5813-19CEBD462C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7303040"/>
              </p:ext>
            </p:extLst>
          </p:nvPr>
        </p:nvGraphicFramePr>
        <p:xfrm>
          <a:off x="457200" y="1091856"/>
          <a:ext cx="8074662" cy="2971184"/>
        </p:xfrm>
        <a:graphic>
          <a:graphicData uri="http://schemas.openxmlformats.org/drawingml/2006/table">
            <a:tbl>
              <a:tblPr/>
              <a:tblGrid>
                <a:gridCol w="2513306">
                  <a:extLst>
                    <a:ext uri="{9D8B030D-6E8A-4147-A177-3AD203B41FA5}">
                      <a16:colId xmlns:a16="http://schemas.microsoft.com/office/drawing/2014/main" val="795618577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484754568"/>
                    </a:ext>
                  </a:extLst>
                </a:gridCol>
                <a:gridCol w="1430355">
                  <a:extLst>
                    <a:ext uri="{9D8B030D-6E8A-4147-A177-3AD203B41FA5}">
                      <a16:colId xmlns:a16="http://schemas.microsoft.com/office/drawing/2014/main" val="3302827972"/>
                    </a:ext>
                  </a:extLst>
                </a:gridCol>
                <a:gridCol w="1350323">
                  <a:extLst>
                    <a:ext uri="{9D8B030D-6E8A-4147-A177-3AD203B41FA5}">
                      <a16:colId xmlns:a16="http://schemas.microsoft.com/office/drawing/2014/main" val="3002154626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1482006077"/>
                    </a:ext>
                  </a:extLst>
                </a:gridCol>
              </a:tblGrid>
              <a:tr h="57298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4963303"/>
                  </a:ext>
                </a:extLst>
              </a:tr>
              <a:tr h="2523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99839"/>
                  </a:ext>
                </a:extLst>
              </a:tr>
              <a:tr h="21146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191969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053228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497303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875075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3433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88598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0480898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822812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5160806"/>
                  </a:ext>
                </a:extLst>
              </a:tr>
              <a:tr h="6842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638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Southern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29591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960228" y="1101674"/>
            <a:ext cx="784874" cy="182840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9A6F92F-0B0F-6E03-BE1C-06B0FCB11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7480189"/>
              </p:ext>
            </p:extLst>
          </p:nvPr>
        </p:nvGraphicFramePr>
        <p:xfrm>
          <a:off x="476248" y="1099864"/>
          <a:ext cx="7976872" cy="3277175"/>
        </p:xfrm>
        <a:graphic>
          <a:graphicData uri="http://schemas.openxmlformats.org/drawingml/2006/table">
            <a:tbl>
              <a:tblPr/>
              <a:tblGrid>
                <a:gridCol w="1811480">
                  <a:extLst>
                    <a:ext uri="{9D8B030D-6E8A-4147-A177-3AD203B41FA5}">
                      <a16:colId xmlns:a16="http://schemas.microsoft.com/office/drawing/2014/main" val="797346196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638045990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580872212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2366048658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1480389146"/>
                    </a:ext>
                  </a:extLst>
                </a:gridCol>
              </a:tblGrid>
              <a:tr h="536641">
                <a:tc>
                  <a:txBody>
                    <a:bodyPr/>
                    <a:lstStyle/>
                    <a:p>
                      <a:pPr algn="l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6930"/>
                  </a:ext>
                </a:extLst>
              </a:tr>
              <a:tr h="325645"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28897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92008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059403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64890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076403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3737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17631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2710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755675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9988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690319"/>
              </p:ext>
            </p:extLst>
          </p:nvPr>
        </p:nvGraphicFramePr>
        <p:xfrm>
          <a:off x="457200" y="848366"/>
          <a:ext cx="8517322" cy="371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082733" y="854176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8926674"/>
              </p:ext>
            </p:extLst>
          </p:nvPr>
        </p:nvGraphicFramePr>
        <p:xfrm>
          <a:off x="266700" y="782364"/>
          <a:ext cx="86106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720247" y="912953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6953436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318191" y="2432522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9572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314976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898157" y="987534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/>
        </p:nvGraphicFramePr>
        <p:xfrm>
          <a:off x="304800" y="533318"/>
          <a:ext cx="82296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819955" y="720369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30F75-4196-A471-EA98-637ADB418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743340-3C67-5187-01B1-DC26315522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3EE2D7-AB45-86AF-CFDE-2AF0BD5D9CA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696DFA2-A5BD-697E-9002-7185CC0FB70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7802BD8-FF6A-BD52-6FCB-4E3550112A3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8561AF3-704B-731F-38E7-6AAB80367A87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E0B6D6-1BA2-2FE8-47D6-3C10B717142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6C049C7-EE6A-A7EF-04C9-9795E69D4C6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F1B657F2-50A2-45E1-4BBB-A2B4F721B7D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45592BB-870C-6B1A-BFBC-D72000437EC3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CCD7F4E7-37C1-F8E9-58AD-C38BD94C3B6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FC81206-4BD0-BDA1-1AD3-AF5EEC66031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73F4F81-32EC-A11E-3636-0F608A0E279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D94400D-23D3-9266-8350-BEFA88E7C06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29D1C7E-703A-802B-0F53-A2440475007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77032F23-B5E1-5410-AA9A-281CAEE3ACF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96420566-4DED-318D-2B36-D1237BCD169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30E80FD4-243D-257A-8510-81D56B2A45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BF02C4-C80C-C02D-20FC-04B9529490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D8E11B-2825-21AC-0B5F-1B2A22AEFC0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F324851E-F8DF-29A6-CD26-5DDDE2B3AE8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C339AA8-E93F-B58B-DB66-3B4F69D3DEF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D9D088D-783F-D9EF-AB32-D28A00B18A4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4212896D-BE94-3522-9CE4-426BCFF77A8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587C03D-7E00-7BAA-493A-350D9C03093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FB74500-95A7-D182-3B89-6C10532E06E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022B9CA-B874-43AA-C1DD-E8CEEF154A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21C2AC9-B799-9F42-5FF8-9129C345C51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773F8D7-F3A7-4CBB-F267-132E58CE4B6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EF4918-3D07-1E86-15DB-49ADF37B7F2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D15D929-9149-FAC3-050D-C2BD7F3D28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C62437-DCE5-35E9-5436-1160151E7D8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656D4D0-D3DE-6102-991B-1983C05B38C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35ABAB2-EA99-FAC0-1CDC-BB391066D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87C8F58-DF0D-CEB2-53B9-31FB1DE6B28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383A3FA-CA98-8A97-D5F7-45F77DF990A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4A95E08-02EA-C176-EDDA-86D82B43B0B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E4D4EC7-52D0-6B64-0210-1A381F83299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0D6F9B5-80B8-316F-A8B7-D45262FE7A9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05D717A-4E11-7A21-8CE7-8407E34298C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9A4226-BBCC-5282-37B0-8C16356488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B31945C-B917-3570-1BC7-58050575ABB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6A38582-A951-7E48-9F34-9E30A123890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C5DF884-EB0E-02EA-5619-E2133A2DBEF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C9EADF1-3191-C51C-F84A-3257E247FE9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EAF7E86-0A35-B185-143D-53A7BA52583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21F81EB-1D77-70CA-5BAC-360A4EEF4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E1432DE-5F05-4403-97DE-C26D914ADD3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54A6AEA-F1BC-29E1-DA25-BAE1FB70A1A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1C3F357-5BA5-D548-E897-7059007A101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D5EAD23D-C786-DDA1-0BBE-32F155348F6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757A6CB-8037-8A81-A732-74E17B6C24EB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3FA1B53-8D85-1BFB-1F97-9807668AC4B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DD9D73-D830-331B-C8C8-BACFB35B11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354A6F9-16F4-D0A3-8D2D-E83D96E6EA0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81D283D-18E3-F2E2-5054-4E3A4B393A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8DDD3CE-EC2F-EFF2-E4E3-9AFAABDF4C5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E74BE1A-F83F-5199-26B5-8C1036647C4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56C3888-D599-92FF-1F69-17537CF32D5A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62EB39C-473B-8A45-9192-2B2585A4BEE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70E4C74-1A75-1FF3-DB9C-29891DC33AF0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32C2DC0-FD3A-8C2C-9EE4-A32023F5F1B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86162F5-BF0F-B9CA-6AF9-70AF66E6C92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BAB512-3810-4B91-2157-331781FD07E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BAF8CE3-ABBE-6460-AFC7-8BE236F0976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52B70-5B48-C1DB-C091-22C55714642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FCBE965-BC68-2137-2689-44E80037969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97D5A8-4400-7998-D927-5D01B917C93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6BDE636-797B-6EC1-CD7B-127317FDF59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34676E-9101-575A-9358-EFAC6D360CBA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F77A236-A7FA-5D7E-C138-370D006B565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5358295-E2BB-F8BE-7F59-89FE62B2187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4B543C-EFAD-D8BE-A018-CD45718EA92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5A07ABA-EC63-53BC-3044-377C0519E97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4E0A674-6A7F-9BDC-8B63-F9407A8BF741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FE8EF42-4810-8B94-815C-872FC4CCB55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E8A1E7B6-BFEF-DD05-0767-D1E050B2D8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2A3868D-9353-2976-FD1E-D7EF1B7E5B5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D750DB7-53C4-8044-44A1-41C4D22CAB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E939CA1-8672-35A1-3DF2-D774D74603C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706A52A-FFC5-D432-EDC0-0889D78926C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251AEB8-910F-6775-4F6D-33F56821CD0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11AAC6A-5A8B-E316-BE0E-262A6712BB8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FA5E73-76CE-9E00-3EDA-F251094442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3B6BB70-674F-A87F-98E6-719A4F546A6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C22A4D3-F7F5-D448-98B7-20EF97310A3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6F86AE2-8C50-0DD5-DD69-AA8DAEBD122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1810221-A7A0-8B97-54ED-8F614CEC9CE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C85F265E-7850-B19D-CEC4-74BB4082C9E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2D60CDE-A508-86EB-00B7-9362F00A5F4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928E00A-8F02-EDA3-F8E7-D2B6D3F70E12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5FF5FEF-D49D-5021-A901-2594DC0AA9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167D1681-B332-C60E-E9A4-5B5C2AFD762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312C3F3A-EDD2-2363-05E4-39C80E548E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13FE994-CE1A-BDFD-4B27-D51512E6554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DB7D2C3-8401-650E-9D20-FFEEC53F2D98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A40F3E3-4713-EDD0-9B41-69CBF548756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DE7B33C-1904-6E2B-97F6-B07B7FACA2A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B529A880-932E-9B3D-98A6-E7319B4F57E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E621ECC-4E05-C436-BA76-19A626AB361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CAFE9B-8F94-8753-F2AF-47442CF13857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5C22370-F974-5216-D427-8B3862A848F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F21693-5A61-15E1-EC06-5D2557676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A62E3-C565-58B6-DD8D-BE9CD87393F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B047A80-E324-0CC5-3ECD-B784EB97A22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347462B-0790-964D-FC7D-7AA0B79AEF7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E32E515-290E-1842-699C-1B7EA791A51D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75DF244-4B50-E639-C54B-1931809F357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F86FF0A-EA57-E6B3-3549-8B75B2F7B37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F9B40C0-78FF-325A-4553-32475002A7AC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D396BBB-592C-1E7C-EC0E-AB312A638C3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37B8F4C-BCE6-4891-DEF0-4BD872452CF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9709A1A-40DD-A30C-7A93-7F46E4EAF3F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9447D82-DBCA-9889-FD5C-4A40273A03E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9614F40-0EE0-E7EC-1239-0961AEFBC22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D83556B-B6DF-0B17-DDF6-272E1CA8FCC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7E2A7B5-9C3C-8F09-5A60-84CE95EFCF8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587C108A-CB8B-1C97-7074-057F9A0D387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DEAFE8D-E673-8184-C156-FCCA3BE333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02935B4-7FF5-C7AF-9000-7C5174F1830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AEC8DFB-C291-330B-B9D7-546FF1F194B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E60EC2-F851-4E32-5B75-1941DED5494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3636609-144A-63BC-B6B0-9D4E7936252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18BCB3E-483D-FD2C-E200-615ADA4D6F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20F8E97-0904-68F7-F980-2D33F04E1FD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C8C40930-0D4C-0C07-C3AF-54E1634B347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033F7DA-F98D-A8A9-7B9D-062AD5321D1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6F69CFC3-6869-744E-1494-1D03148F0AE3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CBAA354-A58D-BC1C-49F1-4CD6794EA0E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C792A1D-64B4-D14E-23EB-03D20655073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5938F3-DE0A-9B2A-0DB5-24302D75208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B2B2571-4D73-53A5-A473-AD905EB5428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EC377B3-9E05-DCCC-CBB9-CDA02EFE728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9196EFF-CBDE-F203-C0E8-9255E1A06E9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AFBF34A-3A0F-1DF8-0A66-2E8CFCBE0652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6976344-F62B-2226-E71A-FABFC59F9B6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1BE63F8-EA9F-D017-1695-CB13D37BD9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C890DE3C-F84F-F04F-1D45-475085EF87B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BDD6AB3-46CE-B1C2-2128-B563E36375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2691949-1E57-4AC8-1752-FE0168C58290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172C0AC-187D-A688-C494-33572B038D9F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E5BF22D-FDB1-90A3-48CC-8189B2FB851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FB918D-4C11-F5D8-169D-DB269DF4941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C6CC191-2E60-3A91-E7CF-DE72B710F64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0E958E4-EBC6-3108-AF9A-9264AB2AE27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32EA79F-E05D-E05A-A2D8-3B12AA302EC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7927DE87-3010-6442-BA30-DF1CB9B71BB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7C45A47-1287-6192-5970-4E203A0D97D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BFB9ED-48E6-4260-4E64-B59478C4851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448B3E59-1257-62F5-3649-9B5F051A8EE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D1E12B-190E-ADD1-22F6-A023FCAD6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8987B4D-6CA3-5A75-DFBE-A1A17706193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E397E92-B653-335E-DE96-EC58C4FCBA4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B0D0B7A3-B26F-8EED-969B-FBA63D7FD06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AD54EF1-D2DB-B7E5-04B5-E6094CF70C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355CCF4-B9CE-6E4D-E8CA-DD8507833F5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B9DDA46-B1D4-86E8-A182-ECFDEFC6182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7F48901-8C10-5114-0144-28AFBBE070D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F3AADF9-5CF1-B8F8-A3E1-DCD992D2D09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4DFE1F45-5B87-567F-C20E-07D26DF40DC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A25A1CF-5F6F-1CDB-CC2A-B0727C6021B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DD2CC6E-BD19-F198-6952-F9F21663069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D1347CF-483E-0003-2C50-55B05E1D0E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0645DE2-FA13-297D-1D7E-9AAF383C9D9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F1D1FA7-30ED-533D-1EE6-315A749C868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6C9698-0DB9-7D9C-D90C-0D35D1AE8F0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F77B52E-7D47-48C9-F65C-0790C0298243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472E44B-2881-34B0-7E7B-AA7BB0F42A8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4BD7ED-FDB1-7BB2-F97F-3752328F392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BCBB6AA8-C908-DADA-A799-11A0FEA92276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4C25C47-A288-F4CE-8BA8-33FFEB1DA5E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E83ED7F-4EDB-C404-3FFB-6DD71282113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AAFF3D-D0AB-6E3B-9CB1-BFA1A2FCBD6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D545B1B1-05C3-4B66-AE38-53DB377304A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2968D64-FF35-F587-4865-3F48C04CF7D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86695E8A-19FC-9EB4-845B-4246D393D3D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06A4904-AAFF-6B83-DA8F-B2A8D202B06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B6C6739-B575-EAF0-3EAF-62DDA1A22F2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E67ECA9-2C35-4518-1957-713A1E1B0347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963377-2B84-8115-ECD0-419FCFF979E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9F3D4D-D222-4535-70D3-698C7E46DE6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82E6C107-D551-148D-CA40-F2519034C9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987A1C9-E336-A4A3-9922-122844567F4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37BA48B-3114-CB0A-0758-8107D58C7DF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3F1E5695-8033-71D0-668C-3AF949DCCD1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496CEE4-95AB-4669-DD72-D1DFBAB1BF8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DE2C944-BE17-5DAA-95FE-A6709216050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0914979-449E-82C0-5F59-4E9288B7DF5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75EE665-43A3-D146-49A8-00763951C2C2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A460C2C-7A01-5F47-A9F5-C7AAB458BD4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A83748C-85EC-AF9C-668D-9E0C2EB0C0D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02F70A4-73B2-858D-B760-24A90E10640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255DF5A-BA04-CB58-257F-68A2FA00F5D0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199A1CA-6F2F-7E22-51C9-92DBD6A633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14C0A06-1ABE-55CC-B327-CB33116414F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5872F3A-78D1-5BC1-01AF-CDC7B393282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A2A095B-2359-A690-C190-53C51A533762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BA999BD-8A49-DC0C-1A17-4288F4DD6B6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BADC284-A6D6-343F-036F-E534CF0C064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66BE9CD-0341-00E4-03BC-BA0785876AF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AC04937-6C0D-C3E1-2CF6-3C868E2FF24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0353B6A-F414-8323-9A67-FFBB3A0D48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BA75BF4-607F-C2F4-4495-BD9455551A9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5B2299E-A1DB-990C-88C4-2A1CC6367EC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81831-E07E-DCB0-6CA2-8EAC6FD3C1F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550FD2-FFE7-2CBB-83D0-84097C8428BB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A272194-C935-F010-1CDD-F561AF8169C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787F866-8F9F-238D-4331-71C6FD1D5C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6DC2777-65B5-E5A4-3E20-41F84B8AFA8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C4DCA4D6-6337-381A-1EF9-1983512F81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325C087-8F4B-08A6-9306-7A7FB7060CB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95C595E-0C30-1B0A-9982-14CC5462D317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48AAA87-459D-5929-B12C-D213A18ED6C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BBC3E53-E011-F232-0317-B4288983F68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3F8B91E-B2F7-020A-35D7-B1DAD5CA5C7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9B63F6D6-CDBB-A422-E125-A10C7D320F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BED3C0D-B15D-81EC-6A7C-B418508EFFF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72E6DA2-6CC0-E258-4E96-8820D3AD78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FC96E4D-2090-A131-2800-490CC5A4B2A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2BF3A2D-0F08-10AA-379E-4F5A0014B23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97EDA41-B803-0ED7-F0B0-3299B0444E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C725CFC-AA0A-6C2B-BF90-AAF2DA362AA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7595E6C-D1E8-A2E1-F5E9-8ADEAC4D94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2ECD0AE-665B-B537-A22B-DF62EE78D948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8BE5DC5-0087-A3EF-3FFE-396DE67F37AF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7E311E8-8275-5559-8204-5F933FA2AA1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36A1608-C784-C09C-FA63-1D78B4BCAF6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2C379C5-49CE-A9AF-51C8-E7B03883B8EE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BD0677A-8BB1-D82A-9E76-7B2EF1AC908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CC40B8E-0375-AD1D-A8CD-8080207856BA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BAE3624-118A-5D2B-5DF1-CFABF104A75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308CD05-90E9-4742-D97F-521B711B9398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E4FAE66-03A9-5023-7525-C3AA53626CD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30ED92F-3901-0481-24E0-561E9635FD6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ABCE39C-C0F3-C1FA-9A6D-ED23136605F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51659CB-70B1-25FB-7F1C-5731FBDE0F6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0117750-7848-26D6-5E44-52C8C73A007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445814-4119-08AD-2EE9-5872671AA937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0FEFF07-FAE1-F454-5FF7-A5BBC4FC2FB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C5713A-EAB2-53F0-78CD-EAC65BC35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6BB966B-49F8-97EE-F885-669F1DEB9D8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110DDAA-C431-025E-EFCD-D45A65993A6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DB3310-86F5-B6E4-ABED-31659DCACF6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0FE4562-B865-5726-58C4-64FB61137AC9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B5AC08-1220-9160-3013-5D2A107A317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3A0981-F7AE-C377-933E-930692D9580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86D157-B61D-BEDE-AE32-98460C3CE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635" y="47964"/>
            <a:ext cx="7691529" cy="49244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846A446F-0955-BF16-5994-537CAFF6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9934140"/>
              </p:ext>
            </p:extLst>
          </p:nvPr>
        </p:nvGraphicFramePr>
        <p:xfrm>
          <a:off x="685800" y="701972"/>
          <a:ext cx="8318816" cy="339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54443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29245148"/>
              </p:ext>
            </p:extLst>
          </p:nvPr>
        </p:nvGraphicFramePr>
        <p:xfrm>
          <a:off x="359358" y="694912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1981200" cy="1676400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Southern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country&#10;&#10;AI-generated content may be incorrect.">
            <a:extLst>
              <a:ext uri="{FF2B5EF4-FFF2-40B4-BE49-F238E27FC236}">
                <a16:creationId xmlns:a16="http://schemas.microsoft.com/office/drawing/2014/main" id="{98738394-9E3F-6995-E01D-42472DDD5A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6553200" cy="478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36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5039720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459E045-F77C-4865-AF21-0B09B07AC10C}"/>
              </a:ext>
            </a:extLst>
          </p:cNvPr>
          <p:cNvSpPr/>
          <p:nvPr/>
        </p:nvSpPr>
        <p:spPr>
          <a:xfrm>
            <a:off x="2004976" y="671855"/>
            <a:ext cx="813865" cy="173585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B358C92-F399-92B5-0ED2-3A1CCBA55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3165514"/>
              </p:ext>
            </p:extLst>
          </p:nvPr>
        </p:nvGraphicFramePr>
        <p:xfrm>
          <a:off x="533400" y="971550"/>
          <a:ext cx="7924800" cy="3381359"/>
        </p:xfrm>
        <a:graphic>
          <a:graphicData uri="http://schemas.openxmlformats.org/drawingml/2006/table">
            <a:tbl>
              <a:tblPr/>
              <a:tblGrid>
                <a:gridCol w="2536833">
                  <a:extLst>
                    <a:ext uri="{9D8B030D-6E8A-4147-A177-3AD203B41FA5}">
                      <a16:colId xmlns:a16="http://schemas.microsoft.com/office/drawing/2014/main" val="1160317694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2191865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87764729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999824091"/>
                    </a:ext>
                  </a:extLst>
                </a:gridCol>
              </a:tblGrid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Q1-Q2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Q3-Q5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117154"/>
                  </a:ext>
                </a:extLst>
              </a:tr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Rwanda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61260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703603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135965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055314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05560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0719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13974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141118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963116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164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chocks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354" y="352268"/>
            <a:ext cx="6988809" cy="815608"/>
          </a:xfrm>
        </p:spPr>
        <p:txBody>
          <a:bodyPr/>
          <a:lstStyle/>
          <a:p>
            <a:r>
              <a:rPr lang="en-US" sz="2800" dirty="0"/>
              <a:t>Trend of Poverty rate in Southern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4596680"/>
              </p:ext>
            </p:extLst>
          </p:nvPr>
        </p:nvGraphicFramePr>
        <p:xfrm>
          <a:off x="228600" y="1300832"/>
          <a:ext cx="8524240" cy="33537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1" name="Oval 370">
            <a:extLst>
              <a:ext uri="{FF2B5EF4-FFF2-40B4-BE49-F238E27FC236}">
                <a16:creationId xmlns:a16="http://schemas.microsoft.com/office/drawing/2014/main" id="{47559399-7AE3-42EE-8DAF-DEFB5081FBD4}"/>
              </a:ext>
            </a:extLst>
          </p:cNvPr>
          <p:cNvSpPr/>
          <p:nvPr/>
        </p:nvSpPr>
        <p:spPr>
          <a:xfrm>
            <a:off x="7793942" y="1834777"/>
            <a:ext cx="710209" cy="130044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3450</TotalTime>
  <Words>1829</Words>
  <Application>Microsoft Office PowerPoint</Application>
  <PresentationFormat>On-screen Show (16:9)</PresentationFormat>
  <Paragraphs>661</Paragraphs>
  <Slides>44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1_Office Theme</vt:lpstr>
      <vt:lpstr>PowerPoint Presentation</vt:lpstr>
      <vt:lpstr>Outline</vt:lpstr>
      <vt:lpstr>Introduction</vt:lpstr>
      <vt:lpstr>Spatial Distribution of Sampled EAs in Southern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Southern Province  </vt:lpstr>
      <vt:lpstr>Poverty rate by Sectors of Muhanga</vt:lpstr>
      <vt:lpstr>Poverty rate by cells of Muhanga</vt:lpstr>
      <vt:lpstr>Population structure and distribution</vt:lpstr>
      <vt:lpstr>Trends of  population  size by sectors (2012 &amp; 2022)</vt:lpstr>
      <vt:lpstr>PowerPoint Presentation</vt:lpstr>
      <vt:lpstr>PowerPoint Presentation</vt:lpstr>
      <vt:lpstr>PowerPoint Presentation</vt:lpstr>
      <vt:lpstr>PowerPoint Presentation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Southern Province</vt:lpstr>
      <vt:lpstr>Proportion of population aged 16+ and 16-30 years who have ever attended secondary school in Southern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191</cp:revision>
  <dcterms:created xsi:type="dcterms:W3CDTF">2025-04-16T12:56:48Z</dcterms:created>
  <dcterms:modified xsi:type="dcterms:W3CDTF">2025-07-16T13:11:34Z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