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2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341" r:id="rId2"/>
    <p:sldId id="342" r:id="rId3"/>
    <p:sldId id="259" r:id="rId4"/>
    <p:sldId id="462" r:id="rId5"/>
    <p:sldId id="278" r:id="rId6"/>
    <p:sldId id="279" r:id="rId7"/>
    <p:sldId id="280" r:id="rId8"/>
    <p:sldId id="281" r:id="rId9"/>
    <p:sldId id="394" r:id="rId10"/>
    <p:sldId id="472" r:id="rId11"/>
    <p:sldId id="473" r:id="rId12"/>
    <p:sldId id="431" r:id="rId13"/>
    <p:sldId id="464" r:id="rId14"/>
    <p:sldId id="478" r:id="rId15"/>
    <p:sldId id="479" r:id="rId16"/>
    <p:sldId id="480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55" r:id="rId33"/>
    <p:sldId id="419" r:id="rId34"/>
    <p:sldId id="463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1" r:id="rId43"/>
    <p:sldId id="481" r:id="rId44"/>
    <p:sldId id="477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2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Kicukiro</c:v>
                </c:pt>
                <c:pt idx="4">
                  <c:v>Nyarugenge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 formatCode="0.0">
                  <c:v>39.799999999999997</c:v>
                </c:pt>
                <c:pt idx="1">
                  <c:v>14.3</c:v>
                </c:pt>
                <c:pt idx="2" formatCode="0.0">
                  <c:v>18.10134</c:v>
                </c:pt>
                <c:pt idx="3" formatCode="0.0">
                  <c:v>8.1922100000000011</c:v>
                </c:pt>
                <c:pt idx="4" formatCode="0.0">
                  <c:v>11.617189999999999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Kicukiro</c:v>
                </c:pt>
                <c:pt idx="4">
                  <c:v>Nyarugenge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 formatCode="0.0">
                  <c:v>27.4</c:v>
                </c:pt>
                <c:pt idx="1">
                  <c:v>9.1</c:v>
                </c:pt>
                <c:pt idx="2" formatCode="0.0">
                  <c:v>11.0587</c:v>
                </c:pt>
                <c:pt idx="3" formatCode="0.0">
                  <c:v>6.9250500000000006</c:v>
                </c:pt>
                <c:pt idx="4" formatCode="0.0">
                  <c:v>6.7999299999999998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26539382118519589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23203188892E-2"/>
          <c:y val="5.201032383558582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Nyagrugenge</c:v>
                </c:pt>
                <c:pt idx="1">
                  <c:v>Gasabo</c:v>
                </c:pt>
                <c:pt idx="2">
                  <c:v>Kicukiro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23.9</c:v>
                </c:pt>
                <c:pt idx="1">
                  <c:v>21.5</c:v>
                </c:pt>
                <c:pt idx="2">
                  <c:v>22.2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Nyarugenge</c:v>
                </c:pt>
                <c:pt idx="4">
                  <c:v>Gasabo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General">
                  <c:v>31.6</c:v>
                </c:pt>
                <c:pt idx="1">
                  <c:v>55.180191938303921</c:v>
                </c:pt>
                <c:pt idx="2">
                  <c:v>61.445212548267797</c:v>
                </c:pt>
                <c:pt idx="3">
                  <c:v>51.924443001593417</c:v>
                </c:pt>
                <c:pt idx="4">
                  <c:v>53.087835943936547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Nyarugenge</c:v>
                </c:pt>
                <c:pt idx="4">
                  <c:v>Gasabo</c:v>
                </c:pt>
              </c:strCache>
            </c:strRef>
          </c:cat>
          <c:val>
            <c:numRef>
              <c:f>Sheet1!$C$2:$C$6</c:f>
              <c:numCache>
                <c:formatCode>#,##0.0</c:formatCode>
                <c:ptCount val="5"/>
                <c:pt idx="0" formatCode="General">
                  <c:v>49.9</c:v>
                </c:pt>
                <c:pt idx="1">
                  <c:v>65.451954916679071</c:v>
                </c:pt>
                <c:pt idx="2">
                  <c:v>70.678167136604245</c:v>
                </c:pt>
                <c:pt idx="3">
                  <c:v>65.140854311354047</c:v>
                </c:pt>
                <c:pt idx="4">
                  <c:v>62.536673541946229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221259842519686"/>
          <c:y val="0.86937081811581007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2905291044226941E-3"/>
          <c:y val="2.3748010934758659E-2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Gasabo</c:v>
                </c:pt>
                <c:pt idx="4">
                  <c:v>Nyarugenge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84.6</c:v>
                </c:pt>
                <c:pt idx="1">
                  <c:v>91.4</c:v>
                </c:pt>
                <c:pt idx="2">
                  <c:v>93.1</c:v>
                </c:pt>
                <c:pt idx="3">
                  <c:v>89.5</c:v>
                </c:pt>
                <c:pt idx="4">
                  <c:v>94.5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Gasabo</c:v>
                </c:pt>
                <c:pt idx="4">
                  <c:v>Nyarugenge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87.7</c:v>
                </c:pt>
                <c:pt idx="1">
                  <c:v>94.1</c:v>
                </c:pt>
                <c:pt idx="2">
                  <c:v>95.8</c:v>
                </c:pt>
                <c:pt idx="3">
                  <c:v>93.5</c:v>
                </c:pt>
                <c:pt idx="4">
                  <c:v>92.9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95597484276729E-2"/>
          <c:y val="3.5483870967741936E-2"/>
          <c:w val="0.96540880503144655"/>
          <c:h val="0.7431427482854965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87.5</c:v>
                </c:pt>
                <c:pt idx="1">
                  <c:v>96.2</c:v>
                </c:pt>
                <c:pt idx="2" formatCode="0.0">
                  <c:v>95.2</c:v>
                </c:pt>
                <c:pt idx="3" formatCode="0.0">
                  <c:v>96.9</c:v>
                </c:pt>
                <c:pt idx="4" formatCode="0.0">
                  <c:v>95.8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89.7</c:v>
                </c:pt>
                <c:pt idx="1">
                  <c:v>97.9</c:v>
                </c:pt>
                <c:pt idx="2" formatCode="0.0">
                  <c:v>99.661323110485412</c:v>
                </c:pt>
                <c:pt idx="3" formatCode="0.0">
                  <c:v>99.400794586709381</c:v>
                </c:pt>
                <c:pt idx="4" formatCode="0.0">
                  <c:v>96.267244369389459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806418065666317"/>
          <c:y val="0.87768072136144271"/>
          <c:w val="0.18387163868667361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 formatCode="General">
                  <c:v>21.3</c:v>
                </c:pt>
                <c:pt idx="1">
                  <c:v>9.1999999999999993</c:v>
                </c:pt>
                <c:pt idx="2">
                  <c:v>12.3</c:v>
                </c:pt>
                <c:pt idx="3">
                  <c:v>7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52.8</c:v>
                </c:pt>
                <c:pt idx="1">
                  <c:v>53.7</c:v>
                </c:pt>
                <c:pt idx="2">
                  <c:v>49.8</c:v>
                </c:pt>
                <c:pt idx="3">
                  <c:v>49.1</c:v>
                </c:pt>
                <c:pt idx="4">
                  <c:v>57.1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45.4</c:v>
                </c:pt>
                <c:pt idx="1">
                  <c:v>33.9</c:v>
                </c:pt>
                <c:pt idx="2" formatCode="0.0">
                  <c:v>54.957671786540871</c:v>
                </c:pt>
                <c:pt idx="3" formatCode="0.0">
                  <c:v>29.080341342447113</c:v>
                </c:pt>
                <c:pt idx="4" formatCode="0.0">
                  <c:v>27.569790985785819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44514949226978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Nyarugenge</c:v>
                </c:pt>
                <c:pt idx="3">
                  <c:v>Gasabo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86.2</c:v>
                </c:pt>
                <c:pt idx="1">
                  <c:v>94.5</c:v>
                </c:pt>
                <c:pt idx="2">
                  <c:v>99.3</c:v>
                </c:pt>
                <c:pt idx="3">
                  <c:v>92.8</c:v>
                </c:pt>
                <c:pt idx="4">
                  <c:v>94.5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Nyarugenge</c:v>
                </c:pt>
                <c:pt idx="3">
                  <c:v>Gasabo</c:v>
                </c:pt>
                <c:pt idx="4">
                  <c:v>Kicukiro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 formatCode="0.0">
                  <c:v>94.347531485831936</c:v>
                </c:pt>
                <c:pt idx="1">
                  <c:v>99.4</c:v>
                </c:pt>
                <c:pt idx="2">
                  <c:v>100</c:v>
                </c:pt>
                <c:pt idx="3">
                  <c:v>100</c:v>
                </c:pt>
                <c:pt idx="4">
                  <c:v>98.9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34.4</c:v>
                </c:pt>
                <c:pt idx="1">
                  <c:v>79.300000000000011</c:v>
                </c:pt>
                <c:pt idx="2">
                  <c:v>82.6</c:v>
                </c:pt>
                <c:pt idx="3">
                  <c:v>84.7</c:v>
                </c:pt>
                <c:pt idx="4">
                  <c:v>75.7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72.099999999999994</c:v>
                </c:pt>
                <c:pt idx="1">
                  <c:v>91.600000000000009</c:v>
                </c:pt>
                <c:pt idx="2" formatCode="0.0">
                  <c:v>94.749257793191873</c:v>
                </c:pt>
                <c:pt idx="3" formatCode="0.0">
                  <c:v>94.740385387071953</c:v>
                </c:pt>
                <c:pt idx="4" formatCode="0.0">
                  <c:v>88.715862750486721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23281978093255193"/>
          <c:h val="7.81066298010458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Gasabo</c:v>
                </c:pt>
                <c:pt idx="4">
                  <c:v>  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84.6</c:v>
                </c:pt>
                <c:pt idx="1">
                  <c:v>96.3</c:v>
                </c:pt>
                <c:pt idx="2" formatCode="0.0">
                  <c:v>94.058228713603555</c:v>
                </c:pt>
                <c:pt idx="3" formatCode="0.0">
                  <c:v>96.508636736234351</c:v>
                </c:pt>
                <c:pt idx="4" formatCode="0.0">
                  <c:v>97.631485865692426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Gasabo</c:v>
                </c:pt>
                <c:pt idx="4">
                  <c:v>  Kicukiro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 formatCode="0.0">
                  <c:v>34.299999999999997</c:v>
                </c:pt>
                <c:pt idx="1">
                  <c:v>69.2</c:v>
                </c:pt>
                <c:pt idx="2" formatCode="0.0">
                  <c:v>68.959970423848219</c:v>
                </c:pt>
                <c:pt idx="3" formatCode="0.0">
                  <c:v>66.953324110764314</c:v>
                </c:pt>
                <c:pt idx="4" formatCode="0.0">
                  <c:v>73.658430370475926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_-* #,##0.0_-;\-* #,##0.0_-;_-* "-"_-;_-@_-</c:formatCode>
                <c:ptCount val="5"/>
                <c:pt idx="0" formatCode="General">
                  <c:v>27.4</c:v>
                </c:pt>
                <c:pt idx="1">
                  <c:v>73.2</c:v>
                </c:pt>
                <c:pt idx="2">
                  <c:v>76.599999999999994</c:v>
                </c:pt>
                <c:pt idx="3">
                  <c:v>76.3</c:v>
                </c:pt>
                <c:pt idx="4">
                  <c:v>70.7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0.0</c:formatCode>
                <c:ptCount val="5"/>
                <c:pt idx="0" formatCode="General">
                  <c:v>39.200000000000003</c:v>
                </c:pt>
                <c:pt idx="1">
                  <c:v>84.1</c:v>
                </c:pt>
                <c:pt idx="2">
                  <c:v>90.012375013842259</c:v>
                </c:pt>
                <c:pt idx="3">
                  <c:v>83.906963744727221</c:v>
                </c:pt>
                <c:pt idx="4">
                  <c:v>81.153410906080182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Dependence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General">
                  <c:v>76</c:v>
                </c:pt>
                <c:pt idx="1">
                  <c:v>57.45892333984375</c:v>
                </c:pt>
                <c:pt idx="2">
                  <c:v>61.549789428710938</c:v>
                </c:pt>
                <c:pt idx="3">
                  <c:v>55.107746124267578</c:v>
                </c:pt>
                <c:pt idx="4">
                  <c:v>52.177455902099609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BE-456E-9663-68F66BB83C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75384592"/>
        <c:axId val="1275385072"/>
      </c:barChart>
      <c:catAx>
        <c:axId val="1275384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75385072"/>
        <c:crosses val="autoZero"/>
        <c:auto val="1"/>
        <c:lblAlgn val="ctr"/>
        <c:lblOffset val="100"/>
        <c:noMultiLvlLbl val="0"/>
      </c:catAx>
      <c:valAx>
        <c:axId val="12753850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5384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4.5814378810648829E-2"/>
          <c:w val="0.98515348703675931"/>
          <c:h val="0.764911709812740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Gasabo</c:v>
                </c:pt>
                <c:pt idx="3">
                  <c:v>  Nyarugenge</c:v>
                </c:pt>
                <c:pt idx="4">
                  <c:v>  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75.400000000000006</c:v>
                </c:pt>
                <c:pt idx="1">
                  <c:v>64.099999999999994</c:v>
                </c:pt>
                <c:pt idx="2" formatCode="0.#">
                  <c:v>64.696664871491166</c:v>
                </c:pt>
                <c:pt idx="3" formatCode="0.#">
                  <c:v>63.753042885891269</c:v>
                </c:pt>
                <c:pt idx="4" formatCode="0.#">
                  <c:v>63.181105529780829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Gasabo</c:v>
                </c:pt>
                <c:pt idx="3">
                  <c:v>  Nyarugenge</c:v>
                </c:pt>
                <c:pt idx="4">
                  <c:v>  Kicukiro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80</c:v>
                </c:pt>
                <c:pt idx="1">
                  <c:v>73</c:v>
                </c:pt>
                <c:pt idx="2">
                  <c:v>74</c:v>
                </c:pt>
                <c:pt idx="3">
                  <c:v>73.099999999999994</c:v>
                </c:pt>
                <c:pt idx="4">
                  <c:v>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133</c:v>
                </c:pt>
                <c:pt idx="1">
                  <c:v>139</c:v>
                </c:pt>
                <c:pt idx="2">
                  <c:v>138.0924</c:v>
                </c:pt>
                <c:pt idx="3">
                  <c:v>140.4333</c:v>
                </c:pt>
                <c:pt idx="4">
                  <c:v>139.81819999999999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D5-476D-8132-5C0AD344F5A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Sheet1!$C$2:$C$6</c:f>
              <c:numCache>
                <c:formatCode>0</c:formatCode>
                <c:ptCount val="5"/>
                <c:pt idx="0" formatCode="General">
                  <c:v>106</c:v>
                </c:pt>
                <c:pt idx="1">
                  <c:v>109.2</c:v>
                </c:pt>
                <c:pt idx="2">
                  <c:v>110.6767</c:v>
                </c:pt>
                <c:pt idx="3">
                  <c:v>110.0954</c:v>
                </c:pt>
                <c:pt idx="4">
                  <c:v>105.8734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CD5-476D-8132-5C0AD344F5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79404847"/>
        <c:axId val="1379401967"/>
      </c:barChart>
      <c:catAx>
        <c:axId val="137940484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79401967"/>
        <c:crosses val="autoZero"/>
        <c:auto val="1"/>
        <c:lblAlgn val="ctr"/>
        <c:lblOffset val="100"/>
        <c:noMultiLvlLbl val="0"/>
      </c:catAx>
      <c:valAx>
        <c:axId val="1379401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7940484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833126146074438"/>
          <c:y val="0.89187888474001897"/>
          <c:w val="0.20632813234049857"/>
          <c:h val="8.360750296688700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_-* #,##0.0_-;\-* #,##0.0_-;_-* &quot;-&quot;_-;_-@_-">
                  <c:v>61.583902831289699</c:v>
                </c:pt>
                <c:pt idx="1">
                  <c:v>13.235946983905666</c:v>
                </c:pt>
                <c:pt idx="2">
                  <c:v>16.822476248032896</c:v>
                </c:pt>
                <c:pt idx="3">
                  <c:v>11.297962274463508</c:v>
                </c:pt>
                <c:pt idx="4">
                  <c:v>7.9029168390090412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_-* #,##0.0_-;\-* #,##0.0_-;_-* &quot;-&quot;_-;_-@_-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Any_livestock!$B$4:$B$8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Any_livestock!$C$4:$C$8</c:f>
              <c:numCache>
                <c:formatCode>General</c:formatCode>
                <c:ptCount val="5"/>
                <c:pt idx="0">
                  <c:v>30.8</c:v>
                </c:pt>
                <c:pt idx="1">
                  <c:v>16.8</c:v>
                </c:pt>
                <c:pt idx="2" formatCode="0.0">
                  <c:v>18.98774975694036</c:v>
                </c:pt>
                <c:pt idx="3" formatCode="0.0">
                  <c:v>15.797658866837494</c:v>
                </c:pt>
                <c:pt idx="4" formatCode="0.0">
                  <c:v>13.378819020814323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34-4896-86E3-E6CA46038D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40194918670255E-2"/>
          <c:y val="0.10029209003846244"/>
          <c:w val="0.96057347670250892"/>
          <c:h val="0.71246580635760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 formatCode="_(* #,##0.0_);_(* \(#,##0.0\);_(* &quot;-&quot;??_);_(@_)">
                  <c:v>71.8</c:v>
                </c:pt>
                <c:pt idx="1">
                  <c:v>67.8</c:v>
                </c:pt>
                <c:pt idx="2" formatCode="_(* #,##0.0_);_(* \(#,##0.0\);_(* &quot;-&quot;??_);_(@_)">
                  <c:v>80.98</c:v>
                </c:pt>
                <c:pt idx="3" formatCode="_(* #,##0.0_);_(* \(#,##0.0\);_(* &quot;-&quot;??_);_(@_)">
                  <c:v>69.400000000000006</c:v>
                </c:pt>
                <c:pt idx="4" formatCode="_(* #,##0.0_);_(* \(#,##0.0\);_(* &quot;-&quot;??_);_(@_)">
                  <c:v>28.81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Sheet1!$C$2:$C$6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Kigali city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General">
                  <c:v>28.4</c:v>
                </c:pt>
                <c:pt idx="1">
                  <c:v>23.04500527564532</c:v>
                </c:pt>
                <c:pt idx="2">
                  <c:v>24.640012889939037</c:v>
                </c:pt>
                <c:pt idx="3">
                  <c:v>22.695560726767127</c:v>
                </c:pt>
                <c:pt idx="4">
                  <c:v>20.893225992841629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0.23974</cdr:x>
      <cdr:y>0.21553</cdr:y>
    </cdr:from>
    <cdr:to>
      <cdr:x>0.27452</cdr:x>
      <cdr:y>0.85284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 flipH="1">
          <a:off x="1936418" y="804739"/>
          <a:ext cx="280899" cy="2379595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1869669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6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KICUKIRO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Kicukiro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2350F7C-9199-4AB1-A6CB-236561E381A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1502" y="491761"/>
            <a:ext cx="3686333" cy="3686333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1E398A66-3714-4B8B-BBEE-8A10291F920B}"/>
              </a:ext>
            </a:extLst>
          </p:cNvPr>
          <p:cNvSpPr txBox="1"/>
          <p:nvPr/>
        </p:nvSpPr>
        <p:spPr>
          <a:xfrm>
            <a:off x="2122179" y="4254977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11206" y="4345508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Kicukiro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0AEA788-923D-4428-94A5-61F427D9462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9542" y="806637"/>
            <a:ext cx="3649892" cy="3649892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661AF2D3-F8AE-4DC2-8C95-4F29A9958370}"/>
              </a:ext>
            </a:extLst>
          </p:cNvPr>
          <p:cNvSpPr txBox="1"/>
          <p:nvPr/>
        </p:nvSpPr>
        <p:spPr>
          <a:xfrm>
            <a:off x="1947307" y="4409681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768902" y="3812627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857549D-5576-4976-8B9D-C34639868E8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0284411"/>
              </p:ext>
            </p:extLst>
          </p:nvPr>
        </p:nvGraphicFramePr>
        <p:xfrm>
          <a:off x="768902" y="834031"/>
          <a:ext cx="5631899" cy="290954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33871">
                  <a:extLst>
                    <a:ext uri="{9D8B030D-6E8A-4147-A177-3AD203B41FA5}">
                      <a16:colId xmlns:a16="http://schemas.microsoft.com/office/drawing/2014/main" val="3023644822"/>
                    </a:ext>
                  </a:extLst>
                </a:gridCol>
                <a:gridCol w="1152728">
                  <a:extLst>
                    <a:ext uri="{9D8B030D-6E8A-4147-A177-3AD203B41FA5}">
                      <a16:colId xmlns:a16="http://schemas.microsoft.com/office/drawing/2014/main" val="1795448126"/>
                    </a:ext>
                  </a:extLst>
                </a:gridCol>
                <a:gridCol w="872780">
                  <a:extLst>
                    <a:ext uri="{9D8B030D-6E8A-4147-A177-3AD203B41FA5}">
                      <a16:colId xmlns:a16="http://schemas.microsoft.com/office/drawing/2014/main" val="491048303"/>
                    </a:ext>
                  </a:extLst>
                </a:gridCol>
                <a:gridCol w="2272520">
                  <a:extLst>
                    <a:ext uri="{9D8B030D-6E8A-4147-A177-3AD203B41FA5}">
                      <a16:colId xmlns:a16="http://schemas.microsoft.com/office/drawing/2014/main" val="1904954593"/>
                    </a:ext>
                  </a:extLst>
                </a:gridCol>
              </a:tblGrid>
              <a:tr h="345396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u="none" strike="noStrike" dirty="0">
                          <a:effectLst/>
                        </a:rPr>
                        <a:t> 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2012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>
                          <a:effectLst/>
                        </a:rPr>
                        <a:t>2022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>
                          <a:effectLst/>
                        </a:rPr>
                        <a:t>% increase from 2012-2022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3518110258"/>
                  </a:ext>
                </a:extLst>
              </a:tr>
              <a:tr h="30286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b="1" u="none" strike="noStrike">
                          <a:effectLst/>
                        </a:rPr>
                        <a:t>Rwanda </a:t>
                      </a:r>
                      <a:endParaRPr lang="rw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>
                          <a:effectLst/>
                        </a:rPr>
                        <a:t>10,515,973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>
                          <a:effectLst/>
                        </a:rPr>
                        <a:t>13,246,394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26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1608141545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City of Kigali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1,132,686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1,745,555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54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1564707763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Kicukiro district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318,564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491,731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54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1850350305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Gahanga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27,808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79,082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184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2438755227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Gatenga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48,640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67,084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38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2507701188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Gikondo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17,146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19,803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15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1537923965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Kagarama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14,385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21,277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48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2044241694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Kanombe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44,426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72,346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63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392200671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Kicukiro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16,450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14,039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-15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3812230402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Kigarama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43,907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63,153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44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1000792576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Masaka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39,548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78,788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99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1197706387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Niboye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26,197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26,912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1942076936"/>
                  </a:ext>
                </a:extLst>
              </a:tr>
              <a:tr h="17528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Nyarugunga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40,057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49,247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5560" marR="5560" marT="55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23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0" marR="5560" marT="5560" marB="0" anchor="b"/>
                </a:tc>
                <a:extLst>
                  <a:ext uri="{0D108BD9-81ED-4DB2-BD59-A6C34878D82A}">
                    <a16:rowId xmlns:a16="http://schemas.microsoft.com/office/drawing/2014/main" val="35502909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762000" y="401955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4775504" y="4310307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97F0F4E-B823-4196-86BE-579DABB3B6A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0959" y="677688"/>
            <a:ext cx="4168150" cy="327653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457E3AC-F274-4073-9B67-C9BA18C6518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52205" y="609265"/>
            <a:ext cx="3440431" cy="36668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69831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Kicukiro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310581" y="2990238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A1DB5892-65A9-44F8-B3AE-632E7B8C55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8298946"/>
              </p:ext>
            </p:extLst>
          </p:nvPr>
        </p:nvGraphicFramePr>
        <p:xfrm>
          <a:off x="1435189" y="707575"/>
          <a:ext cx="4704155" cy="20982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3115">
                  <a:extLst>
                    <a:ext uri="{9D8B030D-6E8A-4147-A177-3AD203B41FA5}">
                      <a16:colId xmlns:a16="http://schemas.microsoft.com/office/drawing/2014/main" val="1789248336"/>
                    </a:ext>
                  </a:extLst>
                </a:gridCol>
                <a:gridCol w="733115">
                  <a:extLst>
                    <a:ext uri="{9D8B030D-6E8A-4147-A177-3AD203B41FA5}">
                      <a16:colId xmlns:a16="http://schemas.microsoft.com/office/drawing/2014/main" val="2434116577"/>
                    </a:ext>
                  </a:extLst>
                </a:gridCol>
                <a:gridCol w="733115">
                  <a:extLst>
                    <a:ext uri="{9D8B030D-6E8A-4147-A177-3AD203B41FA5}">
                      <a16:colId xmlns:a16="http://schemas.microsoft.com/office/drawing/2014/main" val="728231379"/>
                    </a:ext>
                  </a:extLst>
                </a:gridCol>
                <a:gridCol w="733115">
                  <a:extLst>
                    <a:ext uri="{9D8B030D-6E8A-4147-A177-3AD203B41FA5}">
                      <a16:colId xmlns:a16="http://schemas.microsoft.com/office/drawing/2014/main" val="2060757014"/>
                    </a:ext>
                  </a:extLst>
                </a:gridCol>
                <a:gridCol w="1771695">
                  <a:extLst>
                    <a:ext uri="{9D8B030D-6E8A-4147-A177-3AD203B41FA5}">
                      <a16:colId xmlns:a16="http://schemas.microsoft.com/office/drawing/2014/main" val="3580906605"/>
                    </a:ext>
                  </a:extLst>
                </a:gridCol>
              </a:tblGrid>
              <a:tr h="328342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Female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b="1" u="none" strike="noStrike" dirty="0">
                          <a:effectLst/>
                        </a:rPr>
                        <a:t>Population density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005240497"/>
                  </a:ext>
                </a:extLst>
              </a:tr>
              <a:tr h="1769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510,900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258,537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252,363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3,059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076699170"/>
                  </a:ext>
                </a:extLst>
              </a:tr>
              <a:tr h="1769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533,837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269,873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263,964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3,196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251107880"/>
                  </a:ext>
                </a:extLst>
              </a:tr>
              <a:tr h="1769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557,373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281,483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275,890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3,337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797194037"/>
                  </a:ext>
                </a:extLst>
              </a:tr>
              <a:tr h="1769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581,465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293,355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288,110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3,481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286558519"/>
                  </a:ext>
                </a:extLst>
              </a:tr>
              <a:tr h="1769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606,193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305,568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300,625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3,629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565315651"/>
                  </a:ext>
                </a:extLst>
              </a:tr>
              <a:tr h="1769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631,666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318,193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313,473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3,782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170296626"/>
                  </a:ext>
                </a:extLst>
              </a:tr>
              <a:tr h="1769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657,819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331,175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326,644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3,938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39442483"/>
                  </a:ext>
                </a:extLst>
              </a:tr>
              <a:tr h="1769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684,506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344,398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340,108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4,098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968153548"/>
                  </a:ext>
                </a:extLst>
              </a:tr>
              <a:tr h="1769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711,703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357,867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353,836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4,261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908747941"/>
                  </a:ext>
                </a:extLst>
              </a:tr>
              <a:tr h="1769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739,518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371,669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367,849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4,427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7675356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55638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7190003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Kicukiro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897760" y="3708311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507711F-2ED2-416D-A104-E44051FDCC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17071" y="598017"/>
            <a:ext cx="3230118" cy="344331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F9FE431-30B0-4286-A5F5-27ADBE0DB15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9881" y="740798"/>
            <a:ext cx="4931523" cy="281901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801DFCD-CCDA-4B70-9791-C23F389DBF1C}"/>
              </a:ext>
            </a:extLst>
          </p:cNvPr>
          <p:cNvSpPr txBox="1"/>
          <p:nvPr/>
        </p:nvSpPr>
        <p:spPr>
          <a:xfrm>
            <a:off x="2999803" y="1276786"/>
            <a:ext cx="1156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Kicukiro, 2022</a:t>
            </a:r>
            <a:endParaRPr lang="en-RW" sz="12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9C7520DC-C27C-4E29-9C5B-70BB91842D13}"/>
              </a:ext>
            </a:extLst>
          </p:cNvPr>
          <p:cNvSpPr txBox="1"/>
          <p:nvPr/>
        </p:nvSpPr>
        <p:spPr>
          <a:xfrm>
            <a:off x="6493065" y="1200150"/>
            <a:ext cx="1156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Kicukiro, 2012</a:t>
            </a:r>
            <a:endParaRPr lang="en-RW" sz="12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 (%)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75785" y="4258205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RPHC5 2022</a:t>
            </a:r>
            <a:endParaRPr kumimoji="0" lang="en-RW" sz="11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F6E4C042-8E73-0A6A-3370-A34E2A9DA0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28623576"/>
              </p:ext>
            </p:extLst>
          </p:nvPr>
        </p:nvGraphicFramePr>
        <p:xfrm>
          <a:off x="776247" y="1030720"/>
          <a:ext cx="7755612" cy="3138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" name="Oval 2">
            <a:extLst>
              <a:ext uri="{FF2B5EF4-FFF2-40B4-BE49-F238E27FC236}">
                <a16:creationId xmlns:a16="http://schemas.microsoft.com/office/drawing/2014/main" id="{BA28024A-3F1B-438C-B59F-1199202EF0B9}"/>
              </a:ext>
            </a:extLst>
          </p:cNvPr>
          <p:cNvSpPr/>
          <p:nvPr/>
        </p:nvSpPr>
        <p:spPr>
          <a:xfrm>
            <a:off x="7162800" y="1200150"/>
            <a:ext cx="1017219" cy="15240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399" y="103661"/>
            <a:ext cx="57506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ratio(%)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113892"/>
              </p:ext>
            </p:extLst>
          </p:nvPr>
        </p:nvGraphicFramePr>
        <p:xfrm>
          <a:off x="163196" y="735397"/>
          <a:ext cx="8817607" cy="3617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572AABC-4EAE-46E8-8169-EB16EFD6C813}"/>
              </a:ext>
            </a:extLst>
          </p:cNvPr>
          <p:cNvSpPr/>
          <p:nvPr/>
        </p:nvSpPr>
        <p:spPr>
          <a:xfrm>
            <a:off x="7427024" y="1021463"/>
            <a:ext cx="1291170" cy="152679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6F74D5C-6FA7-D8E1-EC95-E5649139143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2548402"/>
              </p:ext>
            </p:extLst>
          </p:nvPr>
        </p:nvGraphicFramePr>
        <p:xfrm>
          <a:off x="193678" y="1015848"/>
          <a:ext cx="8493122" cy="3215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370" name="chart">
            <a:extLst>
              <a:ext uri="{FF2B5EF4-FFF2-40B4-BE49-F238E27FC236}">
                <a16:creationId xmlns:a16="http://schemas.microsoft.com/office/drawing/2014/main" id="{56F0E1D2-D6B1-4EB2-96B6-36CABCC92CC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7232510" y="827932"/>
            <a:ext cx="1002393" cy="1667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3268953"/>
              </p:ext>
            </p:extLst>
          </p:nvPr>
        </p:nvGraphicFramePr>
        <p:xfrm>
          <a:off x="495617" y="894864"/>
          <a:ext cx="8191183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370" name="chart">
            <a:extLst>
              <a:ext uri="{FF2B5EF4-FFF2-40B4-BE49-F238E27FC236}">
                <a16:creationId xmlns:a16="http://schemas.microsoft.com/office/drawing/2014/main" id="{7AB703FD-406B-4089-8E34-4169B748418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6140" y="2647949"/>
            <a:ext cx="1077071" cy="1096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Share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 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% of agriculture HH without any livestock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7200796"/>
              </p:ext>
            </p:extLst>
          </p:nvPr>
        </p:nvGraphicFramePr>
        <p:xfrm>
          <a:off x="458473" y="974091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730738A-8B93-45A2-BDD8-AF6D35B913C6}"/>
              </a:ext>
            </a:extLst>
          </p:cNvPr>
          <p:cNvSpPr/>
          <p:nvPr/>
        </p:nvSpPr>
        <p:spPr>
          <a:xfrm flipH="1">
            <a:off x="7224903" y="1885950"/>
            <a:ext cx="904038" cy="121348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% of HH with Agriculture land below 0.5 Ha 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21720284"/>
              </p:ext>
            </p:extLst>
          </p:nvPr>
        </p:nvGraphicFramePr>
        <p:xfrm>
          <a:off x="304800" y="691823"/>
          <a:ext cx="8562975" cy="3251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TextBox 1">
            <a:extLst>
              <a:ext uri="{FF2B5EF4-FFF2-40B4-BE49-F238E27FC236}">
                <a16:creationId xmlns:a16="http://schemas.microsoft.com/office/drawing/2014/main" id="{B1ED7C97-8DEC-C06F-0856-FBF6C937D32B}"/>
              </a:ext>
            </a:extLst>
          </p:cNvPr>
          <p:cNvSpPr txBox="1"/>
          <p:nvPr/>
        </p:nvSpPr>
        <p:spPr>
          <a:xfrm>
            <a:off x="905192" y="3923133"/>
            <a:ext cx="1258576" cy="204798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SAS, 2024</a:t>
            </a:r>
            <a:endParaRPr kumimoji="0" lang="en-RW" sz="1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8354C600-1E6B-4DC8-BD47-D4F969FE43CC}"/>
              </a:ext>
            </a:extLst>
          </p:cNvPr>
          <p:cNvSpPr/>
          <p:nvPr/>
        </p:nvSpPr>
        <p:spPr>
          <a:xfrm>
            <a:off x="7190613" y="1625131"/>
            <a:ext cx="1284821" cy="127491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Agricultural land use per district (000Ha) 2020-2024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ADD85E9B-0A63-43B1-A056-FF141ACD84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3953644"/>
              </p:ext>
            </p:extLst>
          </p:nvPr>
        </p:nvGraphicFramePr>
        <p:xfrm>
          <a:off x="1385257" y="1175620"/>
          <a:ext cx="6872493" cy="2533414"/>
        </p:xfrm>
        <a:graphic>
          <a:graphicData uri="http://schemas.openxmlformats.org/drawingml/2006/table">
            <a:tbl>
              <a:tblPr/>
              <a:tblGrid>
                <a:gridCol w="1155612">
                  <a:extLst>
                    <a:ext uri="{9D8B030D-6E8A-4147-A177-3AD203B41FA5}">
                      <a16:colId xmlns:a16="http://schemas.microsoft.com/office/drawing/2014/main" val="4113860059"/>
                    </a:ext>
                  </a:extLst>
                </a:gridCol>
                <a:gridCol w="1753811">
                  <a:extLst>
                    <a:ext uri="{9D8B030D-6E8A-4147-A177-3AD203B41FA5}">
                      <a16:colId xmlns:a16="http://schemas.microsoft.com/office/drawing/2014/main" val="382886242"/>
                    </a:ext>
                  </a:extLst>
                </a:gridCol>
                <a:gridCol w="1386735">
                  <a:extLst>
                    <a:ext uri="{9D8B030D-6E8A-4147-A177-3AD203B41FA5}">
                      <a16:colId xmlns:a16="http://schemas.microsoft.com/office/drawing/2014/main" val="3579360632"/>
                    </a:ext>
                  </a:extLst>
                </a:gridCol>
                <a:gridCol w="917692">
                  <a:extLst>
                    <a:ext uri="{9D8B030D-6E8A-4147-A177-3AD203B41FA5}">
                      <a16:colId xmlns:a16="http://schemas.microsoft.com/office/drawing/2014/main" val="4071339377"/>
                    </a:ext>
                  </a:extLst>
                </a:gridCol>
                <a:gridCol w="1658643">
                  <a:extLst>
                    <a:ext uri="{9D8B030D-6E8A-4147-A177-3AD203B41FA5}">
                      <a16:colId xmlns:a16="http://schemas.microsoft.com/office/drawing/2014/main" val="3380579983"/>
                    </a:ext>
                  </a:extLst>
                </a:gridCol>
              </a:tblGrid>
              <a:tr h="52708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District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 Total land area excluding water bodies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Agriculture land in Hectares (000s)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Percentage Changes 2020-2024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0011754"/>
                  </a:ext>
                </a:extLst>
              </a:tr>
              <a:tr h="4250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2020/2021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2023/2024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54396380"/>
                  </a:ext>
                </a:extLst>
              </a:tr>
              <a:tr h="5270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Nyarugenge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       13.1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6.2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5.2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-16.3%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29691495"/>
                  </a:ext>
                </a:extLst>
              </a:tr>
              <a:tr h="5270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Gasabo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       42.7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22.3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21.3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-4.6%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9945552"/>
                  </a:ext>
                </a:extLst>
              </a:tr>
              <a:tr h="5270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Kicukiro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       16.6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6.6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5.8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-13.2%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62388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03600611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E038C843-A6C4-9B2B-50A7-7068338CFEA1}"/>
              </a:ext>
            </a:extLst>
          </p:cNvPr>
          <p:cNvSpPr txBox="1"/>
          <p:nvPr/>
        </p:nvSpPr>
        <p:spPr>
          <a:xfrm>
            <a:off x="1066800" y="4377157"/>
            <a:ext cx="24384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i="1" dirty="0">
                <a:latin typeface="+mj-lt"/>
              </a:rPr>
              <a:t>Source: </a:t>
            </a:r>
            <a:r>
              <a:rPr lang="en-US" sz="1050" i="1" dirty="0" err="1">
                <a:latin typeface="+mj-lt"/>
              </a:rPr>
              <a:t>Labour</a:t>
            </a:r>
            <a:r>
              <a:rPr lang="en-US" sz="1050" i="1" dirty="0">
                <a:latin typeface="+mj-lt"/>
              </a:rPr>
              <a:t> force survey 2024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DF866C68-743E-415F-9A1F-B6260F851510}"/>
              </a:ext>
            </a:extLst>
          </p:cNvPr>
          <p:cNvSpPr/>
          <p:nvPr/>
        </p:nvSpPr>
        <p:spPr>
          <a:xfrm>
            <a:off x="7086600" y="1123950"/>
            <a:ext cx="992530" cy="1219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Youth Not in Employment, Education or Training or subsistence agriculture(NEETS)</a:t>
            </a:r>
            <a:endParaRPr kumimoji="0" lang="en-RW" sz="16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58708121"/>
              </p:ext>
            </p:extLst>
          </p:nvPr>
        </p:nvGraphicFramePr>
        <p:xfrm>
          <a:off x="674864" y="894668"/>
          <a:ext cx="7853274" cy="3310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FAE20E4-BD96-45A5-B139-AC21258B6329}"/>
              </a:ext>
            </a:extLst>
          </p:cNvPr>
          <p:cNvSpPr/>
          <p:nvPr/>
        </p:nvSpPr>
        <p:spPr>
          <a:xfrm>
            <a:off x="6454826" y="1830070"/>
            <a:ext cx="1481918" cy="138961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City of Kigali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A9B47FC-0ADE-8CB5-9E53-BAE27219A5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3970253"/>
              </p:ext>
            </p:extLst>
          </p:nvPr>
        </p:nvGraphicFramePr>
        <p:xfrm>
          <a:off x="304800" y="1115074"/>
          <a:ext cx="8379459" cy="2964804"/>
        </p:xfrm>
        <a:graphic>
          <a:graphicData uri="http://schemas.openxmlformats.org/drawingml/2006/table">
            <a:tbl>
              <a:tblPr/>
              <a:tblGrid>
                <a:gridCol w="2239555">
                  <a:extLst>
                    <a:ext uri="{9D8B030D-6E8A-4147-A177-3AD203B41FA5}">
                      <a16:colId xmlns:a16="http://schemas.microsoft.com/office/drawing/2014/main" val="4178114182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1680965893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4247224276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3398965359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3630270425"/>
                    </a:ext>
                  </a:extLst>
                </a:gridCol>
              </a:tblGrid>
              <a:tr h="419599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22626021"/>
                  </a:ext>
                </a:extLst>
              </a:tr>
              <a:tr h="419599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8754406"/>
                  </a:ext>
                </a:extLst>
              </a:tr>
              <a:tr h="44853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9625848"/>
                  </a:ext>
                </a:extLst>
              </a:tr>
              <a:tr h="41827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City of Kigali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5720379"/>
                  </a:ext>
                </a:extLst>
              </a:tr>
              <a:tr h="41959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Nyarugenge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415030"/>
                  </a:ext>
                </a:extLst>
              </a:tr>
              <a:tr h="41959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Gasabo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113239"/>
                  </a:ext>
                </a:extLst>
              </a:tr>
              <a:tr h="41959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Kicukiro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0929726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F0AEDBA0-2644-40FA-A730-B999C5D0E48B}"/>
              </a:ext>
            </a:extLst>
          </p:cNvPr>
          <p:cNvGrpSpPr/>
          <p:nvPr/>
        </p:nvGrpSpPr>
        <p:grpSpPr>
          <a:xfrm flipV="1">
            <a:off x="1498959" y="742950"/>
            <a:ext cx="606281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20C319D-6B91-4263-B5B8-312EE79CBE3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FCE64232-6771-4B2B-BE8D-869BED25646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7F1C785-E33E-415C-9563-F7527F70E63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Shik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have ever attended secondary school in City of Kigali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2758888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684B6A3A-135E-4146-B515-15768E555952}"/>
              </a:ext>
            </a:extLst>
          </p:cNvPr>
          <p:cNvSpPr/>
          <p:nvPr/>
        </p:nvSpPr>
        <p:spPr>
          <a:xfrm flipH="1">
            <a:off x="4075404" y="882856"/>
            <a:ext cx="1106195" cy="129343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3FC17FF5-8772-4FEF-A20A-5E44643A1FDD}"/>
              </a:ext>
            </a:extLst>
          </p:cNvPr>
          <p:cNvGrpSpPr/>
          <p:nvPr/>
        </p:nvGrpSpPr>
        <p:grpSpPr>
          <a:xfrm flipV="1">
            <a:off x="1498959" y="773431"/>
            <a:ext cx="6062818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8DB22C8-1081-40FA-960D-87AEADA7BFD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AA756181-82E5-4BFA-99E6-5538E0BAB51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39AB0BB7-EA88-440B-8840-84121075D5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4EC95ED-6724-CA33-2FEC-5C43FE44AE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2669719"/>
              </p:ext>
            </p:extLst>
          </p:nvPr>
        </p:nvGraphicFramePr>
        <p:xfrm>
          <a:off x="381635" y="1276984"/>
          <a:ext cx="8147685" cy="2775583"/>
        </p:xfrm>
        <a:graphic>
          <a:graphicData uri="http://schemas.openxmlformats.org/drawingml/2006/table">
            <a:tbl>
              <a:tblPr/>
              <a:tblGrid>
                <a:gridCol w="1629537">
                  <a:extLst>
                    <a:ext uri="{9D8B030D-6E8A-4147-A177-3AD203B41FA5}">
                      <a16:colId xmlns:a16="http://schemas.microsoft.com/office/drawing/2014/main" val="1920862596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919338498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626530830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3001799817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3757907524"/>
                    </a:ext>
                  </a:extLst>
                </a:gridCol>
              </a:tblGrid>
              <a:tr h="35388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38252161"/>
                  </a:ext>
                </a:extLst>
              </a:tr>
              <a:tr h="652291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083058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9162088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City of Kigali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24.9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32.9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4201522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Kicukiro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33.8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37.2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1927608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Nyarugenge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24.2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30.1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33.0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2448549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Gasabo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22.4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23.8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30.3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6077384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10C226B-3D59-410B-8AAE-4DFB7BCB294F}"/>
              </a:ext>
            </a:extLst>
          </p:cNvPr>
          <p:cNvGrpSpPr/>
          <p:nvPr/>
        </p:nvGrpSpPr>
        <p:grpSpPr>
          <a:xfrm flipV="1">
            <a:off x="1498959" y="773431"/>
            <a:ext cx="606281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3B344E4B-78BC-473C-A0BA-8622600F1D5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8CA8E5A-04D7-432D-8F3C-5DCCD1549EA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FB940C6-DB63-4464-91EB-03059C3429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498959" y="438150"/>
            <a:ext cx="6062818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9217297"/>
              </p:ext>
            </p:extLst>
          </p:nvPr>
        </p:nvGraphicFramePr>
        <p:xfrm>
          <a:off x="609600" y="805740"/>
          <a:ext cx="8153400" cy="367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794626" y="66866"/>
            <a:ext cx="548512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175C7258-C54B-4A04-AE37-C92D5B41DEA5}"/>
              </a:ext>
            </a:extLst>
          </p:cNvPr>
          <p:cNvSpPr/>
          <p:nvPr/>
        </p:nvSpPr>
        <p:spPr>
          <a:xfrm flipH="1">
            <a:off x="4117491" y="829481"/>
            <a:ext cx="1592138" cy="142603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05997" y="306263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742639"/>
              </p:ext>
            </p:extLst>
          </p:nvPr>
        </p:nvGraphicFramePr>
        <p:xfrm>
          <a:off x="533400" y="1006021"/>
          <a:ext cx="8229600" cy="33183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AE18A286-3762-3C77-FC81-C0881619BC72}"/>
              </a:ext>
            </a:extLst>
          </p:cNvPr>
          <p:cNvGrpSpPr/>
          <p:nvPr/>
        </p:nvGrpSpPr>
        <p:grpSpPr>
          <a:xfrm>
            <a:off x="1295400" y="652011"/>
            <a:ext cx="5651925" cy="45719"/>
            <a:chOff x="616909" y="1028105"/>
            <a:chExt cx="2859458" cy="2397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A8BFA314-3E7D-DD5B-DA15-9FF7F27327AF}"/>
                </a:ext>
              </a:extLst>
            </p:cNvPr>
            <p:cNvSpPr/>
            <p:nvPr/>
          </p:nvSpPr>
          <p:spPr>
            <a:xfrm>
              <a:off x="616909" y="1028107"/>
              <a:ext cx="937652" cy="2395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>
              <a:defPPr>
                <a:defRPr kern="0"/>
              </a:defPPr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D93CD4AE-2B02-F049-538C-6B3EDFF45B0A}"/>
                </a:ext>
              </a:extLst>
            </p:cNvPr>
            <p:cNvSpPr/>
            <p:nvPr/>
          </p:nvSpPr>
          <p:spPr>
            <a:xfrm>
              <a:off x="1571450" y="1028106"/>
              <a:ext cx="937652" cy="2395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>
              <a:defPPr>
                <a:defRPr kern="0"/>
              </a:defPPr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B61827A7-4918-40E5-9D1F-FCB5C54ED124}"/>
                </a:ext>
              </a:extLst>
            </p:cNvPr>
            <p:cNvSpPr/>
            <p:nvPr/>
          </p:nvSpPr>
          <p:spPr>
            <a:xfrm>
              <a:off x="2538715" y="1028105"/>
              <a:ext cx="937652" cy="2395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>
              <a:defPPr>
                <a:defRPr kern="0"/>
              </a:defPPr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47" name="Oval 246">
            <a:extLst>
              <a:ext uri="{FF2B5EF4-FFF2-40B4-BE49-F238E27FC236}">
                <a16:creationId xmlns:a16="http://schemas.microsoft.com/office/drawing/2014/main" id="{EB293E9F-69E1-491A-B590-D127892F44E9}"/>
              </a:ext>
            </a:extLst>
          </p:cNvPr>
          <p:cNvSpPr/>
          <p:nvPr/>
        </p:nvSpPr>
        <p:spPr>
          <a:xfrm flipH="1">
            <a:off x="3962399" y="952119"/>
            <a:ext cx="1317511" cy="135426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5313629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08D6A6A0-B7BF-838A-C45F-6077620835A1}"/>
              </a:ext>
            </a:extLst>
          </p:cNvPr>
          <p:cNvGrpSpPr/>
          <p:nvPr/>
        </p:nvGrpSpPr>
        <p:grpSpPr>
          <a:xfrm flipV="1">
            <a:off x="986580" y="873391"/>
            <a:ext cx="6845333" cy="45719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2157A00F-46F9-E4B8-A2CD-8F4CAA00FEE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DDE570DC-747E-8612-57FE-ED3B83D8B5C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92090BFF-F4B8-E9AA-BE2B-51382F4B592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C787946F-CB32-4A37-9DEA-CC8C8FBEAC87}"/>
              </a:ext>
            </a:extLst>
          </p:cNvPr>
          <p:cNvSpPr/>
          <p:nvPr/>
        </p:nvSpPr>
        <p:spPr>
          <a:xfrm>
            <a:off x="7066140" y="1885950"/>
            <a:ext cx="1161075" cy="151257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7474" y="339562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5937660"/>
              </p:ext>
            </p:extLst>
          </p:nvPr>
        </p:nvGraphicFramePr>
        <p:xfrm>
          <a:off x="1297087" y="995254"/>
          <a:ext cx="6712525" cy="35222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" name="object 176">
            <a:extLst>
              <a:ext uri="{FF2B5EF4-FFF2-40B4-BE49-F238E27FC236}">
                <a16:creationId xmlns:a16="http://schemas.microsoft.com/office/drawing/2014/main" id="{78C4D63B-123D-BB7A-3E4A-CF02CE6435FD}"/>
              </a:ext>
            </a:extLst>
          </p:cNvPr>
          <p:cNvGrpSpPr/>
          <p:nvPr/>
        </p:nvGrpSpPr>
        <p:grpSpPr>
          <a:xfrm>
            <a:off x="2173046" y="712766"/>
            <a:ext cx="4258234" cy="45719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F1216C74-B062-629F-9CDA-7383551E1AF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BB0C5967-8D9F-AAA2-BEA4-D2DAFCB86B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8B124F5F-91BD-14A1-88A3-D73AAC4758C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6F75A8EA-BBD7-4F31-8179-99E175A5A06B}"/>
              </a:ext>
            </a:extLst>
          </p:cNvPr>
          <p:cNvSpPr/>
          <p:nvPr/>
        </p:nvSpPr>
        <p:spPr>
          <a:xfrm flipH="1">
            <a:off x="5560403" y="938422"/>
            <a:ext cx="1132501" cy="177620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1723" y="108560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4735331"/>
              </p:ext>
            </p:extLst>
          </p:nvPr>
        </p:nvGraphicFramePr>
        <p:xfrm>
          <a:off x="138152" y="535875"/>
          <a:ext cx="8472447" cy="4071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AA70E69-F70D-4454-9B15-CEF1A2547870}"/>
              </a:ext>
            </a:extLst>
          </p:cNvPr>
          <p:cNvGrpSpPr/>
          <p:nvPr/>
        </p:nvGrpSpPr>
        <p:grpSpPr>
          <a:xfrm>
            <a:off x="2619817" y="453515"/>
            <a:ext cx="3156702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9729B42-E4DD-4092-ACC6-0015EF7A195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BA22BE2-D9A5-44DE-BB03-2B29411AE12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83E1812-6FA5-4BC4-B842-8BFB981D04C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BF69247E-0C6B-43BB-AEEC-A560AD77E5C4}"/>
              </a:ext>
            </a:extLst>
          </p:cNvPr>
          <p:cNvSpPr/>
          <p:nvPr/>
        </p:nvSpPr>
        <p:spPr>
          <a:xfrm>
            <a:off x="6998843" y="687116"/>
            <a:ext cx="1291378" cy="165603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9200" y="285751"/>
            <a:ext cx="6487160" cy="416221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4742345"/>
              </p:ext>
            </p:extLst>
          </p:nvPr>
        </p:nvGraphicFramePr>
        <p:xfrm>
          <a:off x="975785" y="1088337"/>
          <a:ext cx="7566870" cy="32889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" name="object 176">
            <a:extLst>
              <a:ext uri="{FF2B5EF4-FFF2-40B4-BE49-F238E27FC236}">
                <a16:creationId xmlns:a16="http://schemas.microsoft.com/office/drawing/2014/main" id="{B60A3198-759C-A4E4-0CB6-7DF59EB65506}"/>
              </a:ext>
            </a:extLst>
          </p:cNvPr>
          <p:cNvGrpSpPr/>
          <p:nvPr/>
        </p:nvGrpSpPr>
        <p:grpSpPr>
          <a:xfrm flipV="1">
            <a:off x="975785" y="766991"/>
            <a:ext cx="6790302" cy="65874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5868CC12-46D0-67C0-7E9A-618A4918A80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34F527C1-FE85-9E10-E4B0-40FD6C7B43F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3F2386DC-C5BC-2B42-61C3-416D5E80D12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21226B66-F54C-4C21-B652-27E855CC5435}"/>
              </a:ext>
            </a:extLst>
          </p:cNvPr>
          <p:cNvSpPr/>
          <p:nvPr/>
        </p:nvSpPr>
        <p:spPr>
          <a:xfrm flipH="1">
            <a:off x="5776506" y="1004094"/>
            <a:ext cx="1414261" cy="11813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 dirty="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95968918"/>
              </p:ext>
            </p:extLst>
          </p:nvPr>
        </p:nvGraphicFramePr>
        <p:xfrm>
          <a:off x="975784" y="1011526"/>
          <a:ext cx="6965285" cy="33916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5D3C8F14-A10F-6AB3-BEE6-4CDC6686DA8D}"/>
              </a:ext>
            </a:extLst>
          </p:cNvPr>
          <p:cNvGrpSpPr/>
          <p:nvPr/>
        </p:nvGrpSpPr>
        <p:grpSpPr>
          <a:xfrm>
            <a:off x="2451154" y="692015"/>
            <a:ext cx="4787846" cy="48288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9AA144A7-A40E-F257-0CC6-F90382585FC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2F57959E-A186-9C57-C658-CB9696517EF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0A4778D0-8B3A-9AA7-35B0-FBE479EB26EF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EA4BB568-B571-49A3-95B6-8B16B394CCCE}"/>
              </a:ext>
            </a:extLst>
          </p:cNvPr>
          <p:cNvSpPr/>
          <p:nvPr/>
        </p:nvSpPr>
        <p:spPr>
          <a:xfrm flipH="1">
            <a:off x="6246011" y="1176608"/>
            <a:ext cx="1393179" cy="131894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1980006" cy="13234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City of Kigali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the country&#10;&#10;AI-generated content may be incorrect.">
            <a:extLst>
              <a:ext uri="{FF2B5EF4-FFF2-40B4-BE49-F238E27FC236}">
                <a16:creationId xmlns:a16="http://schemas.microsoft.com/office/drawing/2014/main" id="{B2A3643A-8432-D9F2-FDFF-7DFA8C0F7FC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3447" y="535876"/>
            <a:ext cx="5751344" cy="38674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176788"/>
              </p:ext>
            </p:extLst>
          </p:nvPr>
        </p:nvGraphicFramePr>
        <p:xfrm>
          <a:off x="975785" y="1302515"/>
          <a:ext cx="7391968" cy="3143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0228B7C2-C5DF-E46E-DAD6-9D29FEE2C877}"/>
              </a:ext>
            </a:extLst>
          </p:cNvPr>
          <p:cNvGrpSpPr/>
          <p:nvPr/>
        </p:nvGrpSpPr>
        <p:grpSpPr>
          <a:xfrm>
            <a:off x="2269427" y="777138"/>
            <a:ext cx="5156987" cy="45719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F5532D5D-9317-1385-F0CD-787BFAE0348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9A861EC6-EB33-26C1-F624-1E34F2CBAE3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3BB12E76-6EF7-F822-89E6-875C9E80949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285A10C0-AF78-4023-9AD9-03ADACAE246C}"/>
              </a:ext>
            </a:extLst>
          </p:cNvPr>
          <p:cNvSpPr/>
          <p:nvPr/>
        </p:nvSpPr>
        <p:spPr>
          <a:xfrm flipH="1">
            <a:off x="4075404" y="1176608"/>
            <a:ext cx="1334796" cy="131894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A28B581-0460-72A3-1EFB-A2183565F0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9181908"/>
              </p:ext>
            </p:extLst>
          </p:nvPr>
        </p:nvGraphicFramePr>
        <p:xfrm>
          <a:off x="533400" y="1123950"/>
          <a:ext cx="7298514" cy="2743200"/>
        </p:xfrm>
        <a:graphic>
          <a:graphicData uri="http://schemas.openxmlformats.org/drawingml/2006/table">
            <a:tbl>
              <a:tblPr/>
              <a:tblGrid>
                <a:gridCol w="1469499">
                  <a:extLst>
                    <a:ext uri="{9D8B030D-6E8A-4147-A177-3AD203B41FA5}">
                      <a16:colId xmlns:a16="http://schemas.microsoft.com/office/drawing/2014/main" val="3010617509"/>
                    </a:ext>
                  </a:extLst>
                </a:gridCol>
                <a:gridCol w="1943005">
                  <a:extLst>
                    <a:ext uri="{9D8B030D-6E8A-4147-A177-3AD203B41FA5}">
                      <a16:colId xmlns:a16="http://schemas.microsoft.com/office/drawing/2014/main" val="612025422"/>
                    </a:ext>
                  </a:extLst>
                </a:gridCol>
                <a:gridCol w="1943005">
                  <a:extLst>
                    <a:ext uri="{9D8B030D-6E8A-4147-A177-3AD203B41FA5}">
                      <a16:colId xmlns:a16="http://schemas.microsoft.com/office/drawing/2014/main" val="3575500188"/>
                    </a:ext>
                  </a:extLst>
                </a:gridCol>
                <a:gridCol w="1943005">
                  <a:extLst>
                    <a:ext uri="{9D8B030D-6E8A-4147-A177-3AD203B41FA5}">
                      <a16:colId xmlns:a16="http://schemas.microsoft.com/office/drawing/2014/main" val="1442467446"/>
                    </a:ext>
                  </a:extLst>
                </a:gridCol>
              </a:tblGrid>
              <a:tr h="949944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0582500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3522567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City of Kigali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3482942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Nyarugenge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1697847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Gasabo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8018201"/>
                  </a:ext>
                </a:extLst>
              </a:tr>
              <a:tr h="35865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Kicukiro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5406032"/>
                  </a:ext>
                </a:extLst>
              </a:tr>
            </a:tbl>
          </a:graphicData>
        </a:graphic>
      </p:graphicFrame>
      <p:grpSp>
        <p:nvGrpSpPr>
          <p:cNvPr id="3" name="object 176">
            <a:extLst>
              <a:ext uri="{FF2B5EF4-FFF2-40B4-BE49-F238E27FC236}">
                <a16:creationId xmlns:a16="http://schemas.microsoft.com/office/drawing/2014/main" id="{490A71F8-4919-8D13-7374-7A8B1B2025C4}"/>
              </a:ext>
            </a:extLst>
          </p:cNvPr>
          <p:cNvGrpSpPr/>
          <p:nvPr/>
        </p:nvGrpSpPr>
        <p:grpSpPr>
          <a:xfrm>
            <a:off x="2617286" y="693395"/>
            <a:ext cx="4026404" cy="52710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732C05C4-0AE7-D739-B32E-E776D7E8D4A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C28FE39A-EEAD-50C9-3F75-DA6F606D1A26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228820F6-0CF2-14A9-44F7-4A236E6349D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060340" y="1687125"/>
            <a:ext cx="1304735" cy="5516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The city of Kigali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lowest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lang="en-US" sz="900" spc="-10" dirty="0">
                <a:solidFill>
                  <a:srgbClr val="005CAA"/>
                </a:solidFill>
                <a:latin typeface="Tahoma"/>
                <a:cs typeface="Tahoma"/>
              </a:rPr>
              <a:t> rate and extreme poverty rate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.</a:t>
            </a:r>
            <a:endParaRPr sz="900" dirty="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val 369"/>
          <p:cNvSpPr/>
          <p:nvPr/>
        </p:nvSpPr>
        <p:spPr>
          <a:xfrm>
            <a:off x="4724671" y="2377941"/>
            <a:ext cx="889800" cy="1374714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57417" y="561755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 in City of Kigali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2504327"/>
              </p:ext>
            </p:extLst>
          </p:nvPr>
        </p:nvGraphicFramePr>
        <p:xfrm>
          <a:off x="257488" y="895350"/>
          <a:ext cx="8524240" cy="3670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" name="Oval 2">
            <a:extLst>
              <a:ext uri="{FF2B5EF4-FFF2-40B4-BE49-F238E27FC236}">
                <a16:creationId xmlns:a16="http://schemas.microsoft.com/office/drawing/2014/main" id="{50A2765A-9D96-4DD8-9FF3-4BD05AB7BE6E}"/>
              </a:ext>
            </a:extLst>
          </p:cNvPr>
          <p:cNvSpPr/>
          <p:nvPr/>
        </p:nvSpPr>
        <p:spPr>
          <a:xfrm>
            <a:off x="5490133" y="2114550"/>
            <a:ext cx="1145882" cy="13716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>
              <a:noFill/>
            </a:endParaRPr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3975</TotalTime>
  <Words>1793</Words>
  <Application>Microsoft Office PowerPoint</Application>
  <PresentationFormat>On-screen Show (16:9)</PresentationFormat>
  <Paragraphs>580</Paragraphs>
  <Slides>44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 in City of Kigali  </vt:lpstr>
      <vt:lpstr>Poverty rate by Sectors of Kicukiro district </vt:lpstr>
      <vt:lpstr>Poverty rate by Cells of Kicukiro district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Kicukiro district in 2012 Vs 2022</vt:lpstr>
      <vt:lpstr>Demographic Dependency ratio (%)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City of Kigali</vt:lpstr>
      <vt:lpstr>Proportion of population aged 16+ and 16-30 years who have ever attended secondary school in City of Kigali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253</cp:revision>
  <dcterms:created xsi:type="dcterms:W3CDTF">2025-04-16T12:56:48Z</dcterms:created>
  <dcterms:modified xsi:type="dcterms:W3CDTF">2025-07-16T12:38:04Z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