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notesSlides/notesSlide9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10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11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drawings/drawing2.xml" ContentType="application/vnd.openxmlformats-officedocument.drawingml.chartshapes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12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6"/>
  </p:notesMasterIdLst>
  <p:sldIdLst>
    <p:sldId id="341" r:id="rId2"/>
    <p:sldId id="342" r:id="rId3"/>
    <p:sldId id="259" r:id="rId4"/>
    <p:sldId id="462" r:id="rId5"/>
    <p:sldId id="278" r:id="rId6"/>
    <p:sldId id="279" r:id="rId7"/>
    <p:sldId id="280" r:id="rId8"/>
    <p:sldId id="281" r:id="rId9"/>
    <p:sldId id="394" r:id="rId10"/>
    <p:sldId id="472" r:id="rId11"/>
    <p:sldId id="473" r:id="rId12"/>
    <p:sldId id="431" r:id="rId13"/>
    <p:sldId id="464" r:id="rId14"/>
    <p:sldId id="478" r:id="rId15"/>
    <p:sldId id="479" r:id="rId16"/>
    <p:sldId id="480" r:id="rId17"/>
    <p:sldId id="474" r:id="rId18"/>
    <p:sldId id="443" r:id="rId19"/>
    <p:sldId id="400" r:id="rId20"/>
    <p:sldId id="430" r:id="rId21"/>
    <p:sldId id="402" r:id="rId22"/>
    <p:sldId id="403" r:id="rId23"/>
    <p:sldId id="404" r:id="rId24"/>
    <p:sldId id="405" r:id="rId25"/>
    <p:sldId id="407" r:id="rId26"/>
    <p:sldId id="410" r:id="rId27"/>
    <p:sldId id="411" r:id="rId28"/>
    <p:sldId id="412" r:id="rId29"/>
    <p:sldId id="413" r:id="rId30"/>
    <p:sldId id="414" r:id="rId31"/>
    <p:sldId id="415" r:id="rId32"/>
    <p:sldId id="455" r:id="rId33"/>
    <p:sldId id="419" r:id="rId34"/>
    <p:sldId id="463" r:id="rId35"/>
    <p:sldId id="422" r:id="rId36"/>
    <p:sldId id="423" r:id="rId37"/>
    <p:sldId id="424" r:id="rId38"/>
    <p:sldId id="425" r:id="rId39"/>
    <p:sldId id="426" r:id="rId40"/>
    <p:sldId id="428" r:id="rId41"/>
    <p:sldId id="429" r:id="rId42"/>
    <p:sldId id="471" r:id="rId43"/>
    <p:sldId id="481" r:id="rId44"/>
    <p:sldId id="477" r:id="rId45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5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chartUserShapes" Target="../drawings/drawing2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5.2238805970149252E-2"/>
          <c:w val="0.96474358974358976"/>
          <c:h val="0.698579151486661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Kicukiro</c:v>
                </c:pt>
                <c:pt idx="4">
                  <c:v>Nyarugenge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 formatCode="0.0">
                  <c:v>39.799999999999997</c:v>
                </c:pt>
                <c:pt idx="1">
                  <c:v>14.3</c:v>
                </c:pt>
                <c:pt idx="2" formatCode="0.0">
                  <c:v>18.10134</c:v>
                </c:pt>
                <c:pt idx="3" formatCode="0.0">
                  <c:v>8.1922100000000011</c:v>
                </c:pt>
                <c:pt idx="4" formatCode="0.0">
                  <c:v>11.617189999999999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E3A-44B7-BE79-81D81CAD1F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Kicukiro</c:v>
                </c:pt>
                <c:pt idx="4">
                  <c:v>Nyarugenge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 formatCode="0.0">
                  <c:v>27.4</c:v>
                </c:pt>
                <c:pt idx="1">
                  <c:v>9.1</c:v>
                </c:pt>
                <c:pt idx="2" formatCode="0.0">
                  <c:v>11.0587</c:v>
                </c:pt>
                <c:pt idx="3" formatCode="0.0">
                  <c:v>6.9250500000000006</c:v>
                </c:pt>
                <c:pt idx="4" formatCode="0.0">
                  <c:v>6.7999299999999998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E3A-44B7-BE79-81D81CAD1F9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628127332707267"/>
          <c:y val="0.88601017860572295"/>
          <c:w val="0.26539382118519589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811046106084133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Nyagrugenge</c:v>
                </c:pt>
                <c:pt idx="1">
                  <c:v>Gasabo</c:v>
                </c:pt>
                <c:pt idx="2">
                  <c:v>Kicukiro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23.9</c:v>
                </c:pt>
                <c:pt idx="1">
                  <c:v>21.5</c:v>
                </c:pt>
                <c:pt idx="2">
                  <c:v>22.2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09523809523808E-2"/>
          <c:y val="3.7690828648711823E-2"/>
          <c:w val="0.96507936507936509"/>
          <c:h val="0.6894185568221882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Kicukiro</c:v>
                </c:pt>
                <c:pt idx="3">
                  <c:v>Nyarugenge</c:v>
                </c:pt>
                <c:pt idx="4">
                  <c:v>Gasabo</c:v>
                </c:pt>
              </c:strCache>
            </c:strRef>
          </c:cat>
          <c:val>
            <c:numRef>
              <c:f>Sheet1!$B$2:$B$6</c:f>
              <c:numCache>
                <c:formatCode>#,##0.0</c:formatCode>
                <c:ptCount val="5"/>
                <c:pt idx="0" formatCode="General">
                  <c:v>31.6</c:v>
                </c:pt>
                <c:pt idx="1">
                  <c:v>55.180191938303921</c:v>
                </c:pt>
                <c:pt idx="2">
                  <c:v>61.445212548267797</c:v>
                </c:pt>
                <c:pt idx="3">
                  <c:v>51.924443001593417</c:v>
                </c:pt>
                <c:pt idx="4">
                  <c:v>53.087835943936547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EA4-4B2F-B071-AEEDA5282F1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Kicukiro</c:v>
                </c:pt>
                <c:pt idx="3">
                  <c:v>Nyarugenge</c:v>
                </c:pt>
                <c:pt idx="4">
                  <c:v>Gasabo</c:v>
                </c:pt>
              </c:strCache>
            </c:strRef>
          </c:cat>
          <c:val>
            <c:numRef>
              <c:f>Sheet1!$C$2:$C$6</c:f>
              <c:numCache>
                <c:formatCode>#,##0.0</c:formatCode>
                <c:ptCount val="5"/>
                <c:pt idx="0" formatCode="General">
                  <c:v>49.9</c:v>
                </c:pt>
                <c:pt idx="1">
                  <c:v>65.451954916679071</c:v>
                </c:pt>
                <c:pt idx="2">
                  <c:v>70.678167136604245</c:v>
                </c:pt>
                <c:pt idx="3">
                  <c:v>65.140854311354047</c:v>
                </c:pt>
                <c:pt idx="4">
                  <c:v>62.536673541946229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EA4-4B2F-B071-AEEDA5282F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221259842519686"/>
          <c:y val="0.86937081811581007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2905291044226941E-3"/>
          <c:y val="2.3748010934758659E-2"/>
          <c:w val="0.98530101511234125"/>
          <c:h val="0.7500868676667656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Kicukiro</c:v>
                </c:pt>
                <c:pt idx="3">
                  <c:v>Gasabo</c:v>
                </c:pt>
                <c:pt idx="4">
                  <c:v>Nyarugenge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84.6</c:v>
                </c:pt>
                <c:pt idx="1">
                  <c:v>91.4</c:v>
                </c:pt>
                <c:pt idx="2">
                  <c:v>93.1</c:v>
                </c:pt>
                <c:pt idx="3">
                  <c:v>89.5</c:v>
                </c:pt>
                <c:pt idx="4">
                  <c:v>94.5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20-41A7-8A37-9DEF47AAC74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Kicukiro</c:v>
                </c:pt>
                <c:pt idx="3">
                  <c:v>Gasabo</c:v>
                </c:pt>
                <c:pt idx="4">
                  <c:v>Nyarugenge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87.7</c:v>
                </c:pt>
                <c:pt idx="1">
                  <c:v>94.1</c:v>
                </c:pt>
                <c:pt idx="2">
                  <c:v>95.8</c:v>
                </c:pt>
                <c:pt idx="3">
                  <c:v>93.5</c:v>
                </c:pt>
                <c:pt idx="4">
                  <c:v>92.9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C20-41A7-8A37-9DEF47AAC7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95597484276729E-2"/>
          <c:y val="3.5483870967741936E-2"/>
          <c:w val="0.96540880503144655"/>
          <c:h val="0.7431427482854965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Kicukiro</c:v>
                </c:pt>
                <c:pt idx="3">
                  <c:v>  Nyarugenge</c:v>
                </c:pt>
                <c:pt idx="4">
                  <c:v>  Gasabo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87.5</c:v>
                </c:pt>
                <c:pt idx="1">
                  <c:v>96.2</c:v>
                </c:pt>
                <c:pt idx="2" formatCode="0.0">
                  <c:v>95.2</c:v>
                </c:pt>
                <c:pt idx="3" formatCode="0.0">
                  <c:v>96.9</c:v>
                </c:pt>
                <c:pt idx="4" formatCode="0.0">
                  <c:v>95.8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F27-43C0-BE2B-E6B03D8165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Kicukiro</c:v>
                </c:pt>
                <c:pt idx="3">
                  <c:v>  Nyarugenge</c:v>
                </c:pt>
                <c:pt idx="4">
                  <c:v>  Gasabo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89.7</c:v>
                </c:pt>
                <c:pt idx="1">
                  <c:v>97.9</c:v>
                </c:pt>
                <c:pt idx="2" formatCode="0.0">
                  <c:v>99.661323110485412</c:v>
                </c:pt>
                <c:pt idx="3" formatCode="0.0">
                  <c:v>99.400794586709381</c:v>
                </c:pt>
                <c:pt idx="4" formatCode="0.0">
                  <c:v>96.267244369389459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F27-43C0-BE2B-E6B03D8165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806418065666317"/>
          <c:y val="0.87768072136144271"/>
          <c:w val="0.18387163868667361"/>
          <c:h val="7.393218186436373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2.6095190643801194E-2"/>
          <c:w val="0.95915755812483194"/>
          <c:h val="0.694604542020926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Nyarugenge</c:v>
                </c:pt>
                <c:pt idx="4">
                  <c:v>Kicukiro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 formatCode="General">
                  <c:v>21.3</c:v>
                </c:pt>
                <c:pt idx="1">
                  <c:v>9.1999999999999993</c:v>
                </c:pt>
                <c:pt idx="2">
                  <c:v>12.3</c:v>
                </c:pt>
                <c:pt idx="3">
                  <c:v>7</c:v>
                </c:pt>
                <c:pt idx="4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065087258829489E-2"/>
          <c:y val="4.2857064741907265E-2"/>
          <c:w val="0.97756561679790022"/>
          <c:h val="0.711497187851518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Nyarugenge</c:v>
                </c:pt>
                <c:pt idx="3">
                  <c:v>  Kicukiro</c:v>
                </c:pt>
                <c:pt idx="4">
                  <c:v>  Gasabo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52.8</c:v>
                </c:pt>
                <c:pt idx="1">
                  <c:v>53.7</c:v>
                </c:pt>
                <c:pt idx="2">
                  <c:v>49.8</c:v>
                </c:pt>
                <c:pt idx="3">
                  <c:v>49.1</c:v>
                </c:pt>
                <c:pt idx="4">
                  <c:v>57.1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Nyarugenge</c:v>
                </c:pt>
                <c:pt idx="3">
                  <c:v>  Kicukiro</c:v>
                </c:pt>
                <c:pt idx="4">
                  <c:v>  Gasabo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45.4</c:v>
                </c:pt>
                <c:pt idx="1">
                  <c:v>33.9</c:v>
                </c:pt>
                <c:pt idx="2" formatCode="0.0">
                  <c:v>54.957671786540871</c:v>
                </c:pt>
                <c:pt idx="3" formatCode="0.0">
                  <c:v>29.080341342447113</c:v>
                </c:pt>
                <c:pt idx="4" formatCode="0.0">
                  <c:v>27.569790985785819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bg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6190745715709419E-2"/>
          <c:y val="4.8000000000000001E-2"/>
          <c:w val="0.94714249734601463"/>
          <c:h val="0.7445149492269783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Nyarugenge</c:v>
                </c:pt>
                <c:pt idx="3">
                  <c:v>Gasabo</c:v>
                </c:pt>
                <c:pt idx="4">
                  <c:v>Kicukiro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86.2</c:v>
                </c:pt>
                <c:pt idx="1">
                  <c:v>94.5</c:v>
                </c:pt>
                <c:pt idx="2">
                  <c:v>99.3</c:v>
                </c:pt>
                <c:pt idx="3">
                  <c:v>92.8</c:v>
                </c:pt>
                <c:pt idx="4">
                  <c:v>94.5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Nyarugenge</c:v>
                </c:pt>
                <c:pt idx="3">
                  <c:v>Gasabo</c:v>
                </c:pt>
                <c:pt idx="4">
                  <c:v>Kicukiro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 formatCode="0.0">
                  <c:v>94.347531485831936</c:v>
                </c:pt>
                <c:pt idx="1">
                  <c:v>99.4</c:v>
                </c:pt>
                <c:pt idx="2">
                  <c:v>100</c:v>
                </c:pt>
                <c:pt idx="3">
                  <c:v>100</c:v>
                </c:pt>
                <c:pt idx="4">
                  <c:v>98.9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Nyarugenge</c:v>
                </c:pt>
                <c:pt idx="3">
                  <c:v>  Kicukiro</c:v>
                </c:pt>
                <c:pt idx="4">
                  <c:v>  Gasabo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34.4</c:v>
                </c:pt>
                <c:pt idx="1">
                  <c:v>79.300000000000011</c:v>
                </c:pt>
                <c:pt idx="2">
                  <c:v>82.6</c:v>
                </c:pt>
                <c:pt idx="3">
                  <c:v>84.7</c:v>
                </c:pt>
                <c:pt idx="4">
                  <c:v>75.7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2B1-443C-80C1-36696486545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solidFill>
                <a:schemeClr val="bg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Nyarugenge</c:v>
                </c:pt>
                <c:pt idx="3">
                  <c:v>  Kicukiro</c:v>
                </c:pt>
                <c:pt idx="4">
                  <c:v>  Gasabo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72.099999999999994</c:v>
                </c:pt>
                <c:pt idx="1">
                  <c:v>91.600000000000009</c:v>
                </c:pt>
                <c:pt idx="2" formatCode="0.0">
                  <c:v>94.749257793191873</c:v>
                </c:pt>
                <c:pt idx="3" formatCode="0.0">
                  <c:v>94.740385387071953</c:v>
                </c:pt>
                <c:pt idx="4" formatCode="0.0">
                  <c:v>88.715862750486721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2B1-443C-80C1-3669648654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49740976"/>
        <c:axId val="1449741456"/>
      </c:barChart>
      <c:catAx>
        <c:axId val="1449740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49741456"/>
        <c:crosses val="autoZero"/>
        <c:auto val="1"/>
        <c:lblAlgn val="ctr"/>
        <c:lblOffset val="100"/>
        <c:noMultiLvlLbl val="0"/>
      </c:catAx>
      <c:valAx>
        <c:axId val="1449741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49740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819027218086809"/>
          <c:y val="0.89899260684017557"/>
          <c:w val="0.23281978093255193"/>
          <c:h val="7.810662980104586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Nyarugenge</c:v>
                </c:pt>
                <c:pt idx="3">
                  <c:v>  Gasabo</c:v>
                </c:pt>
                <c:pt idx="4">
                  <c:v>  Kicukiro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84.6</c:v>
                </c:pt>
                <c:pt idx="1">
                  <c:v>96.3</c:v>
                </c:pt>
                <c:pt idx="2" formatCode="0.0">
                  <c:v>94.058228713603555</c:v>
                </c:pt>
                <c:pt idx="3" formatCode="0.0">
                  <c:v>96.508636736234351</c:v>
                </c:pt>
                <c:pt idx="4" formatCode="0.0">
                  <c:v>97.631485865692426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Nyarugenge</c:v>
                </c:pt>
                <c:pt idx="3">
                  <c:v>  Gasabo</c:v>
                </c:pt>
                <c:pt idx="4">
                  <c:v>  Kicukiro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 formatCode="0.0">
                  <c:v>34.299999999999997</c:v>
                </c:pt>
                <c:pt idx="1">
                  <c:v>69.2</c:v>
                </c:pt>
                <c:pt idx="2" formatCode="0.0">
                  <c:v>68.959970423848219</c:v>
                </c:pt>
                <c:pt idx="3" formatCode="0.0">
                  <c:v>66.953324110764314</c:v>
                </c:pt>
                <c:pt idx="4" formatCode="0.0">
                  <c:v>73.658430370475926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881939431236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Kicukiro</c:v>
                </c:pt>
                <c:pt idx="3">
                  <c:v>  Nyarugenge</c:v>
                </c:pt>
                <c:pt idx="4">
                  <c:v>  Gasabo</c:v>
                </c:pt>
              </c:strCache>
            </c:strRef>
          </c:cat>
          <c:val>
            <c:numRef>
              <c:f>Sheet1!$B$2:$B$6</c:f>
              <c:numCache>
                <c:formatCode>_-* #,##0.0_-;\-* #,##0.0_-;_-* "-"_-;_-@_-</c:formatCode>
                <c:ptCount val="5"/>
                <c:pt idx="0" formatCode="General">
                  <c:v>27.4</c:v>
                </c:pt>
                <c:pt idx="1">
                  <c:v>73.2</c:v>
                </c:pt>
                <c:pt idx="2">
                  <c:v>76.599999999999994</c:v>
                </c:pt>
                <c:pt idx="3">
                  <c:v>76.3</c:v>
                </c:pt>
                <c:pt idx="4">
                  <c:v>70.7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Kicukiro</c:v>
                </c:pt>
                <c:pt idx="3">
                  <c:v>  Nyarugenge</c:v>
                </c:pt>
                <c:pt idx="4">
                  <c:v>  Gasabo</c:v>
                </c:pt>
              </c:strCache>
            </c:strRef>
          </c:cat>
          <c:val>
            <c:numRef>
              <c:f>Sheet1!$C$2:$C$6</c:f>
              <c:numCache>
                <c:formatCode>0.0</c:formatCode>
                <c:ptCount val="5"/>
                <c:pt idx="0" formatCode="General">
                  <c:v>39.200000000000003</c:v>
                </c:pt>
                <c:pt idx="1">
                  <c:v>84.1</c:v>
                </c:pt>
                <c:pt idx="2">
                  <c:v>90.012375013842259</c:v>
                </c:pt>
                <c:pt idx="3">
                  <c:v>83.906963744727221</c:v>
                </c:pt>
                <c:pt idx="4">
                  <c:v>81.153410906080182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0485192888624777E-2"/>
          <c:y val="2.4847072687342653E-2"/>
          <c:w val="0.90637015302332491"/>
          <c:h val="0.91629224918313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78E-4BD9-965E-0537DBD35F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Dependence ratio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Nyarugenge</c:v>
                </c:pt>
                <c:pt idx="4">
                  <c:v>Kicukiro</c:v>
                </c:pt>
              </c:strCache>
            </c:strRef>
          </c:cat>
          <c:val>
            <c:numRef>
              <c:f>Sheet1!$B$2:$B$6</c:f>
              <c:numCache>
                <c:formatCode>#,##0.0</c:formatCode>
                <c:ptCount val="5"/>
                <c:pt idx="0" formatCode="General">
                  <c:v>76</c:v>
                </c:pt>
                <c:pt idx="1">
                  <c:v>57.45892333984375</c:v>
                </c:pt>
                <c:pt idx="2">
                  <c:v>61.549789428710938</c:v>
                </c:pt>
                <c:pt idx="3">
                  <c:v>55.107746124267578</c:v>
                </c:pt>
                <c:pt idx="4">
                  <c:v>52.177455902099609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FBE-456E-9663-68F66BB83C7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275384592"/>
        <c:axId val="1275385072"/>
      </c:barChart>
      <c:catAx>
        <c:axId val="12753845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275385072"/>
        <c:crosses val="autoZero"/>
        <c:auto val="1"/>
        <c:lblAlgn val="ctr"/>
        <c:lblOffset val="100"/>
        <c:noMultiLvlLbl val="0"/>
      </c:catAx>
      <c:valAx>
        <c:axId val="127538507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75384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6774760722240322E-3"/>
          <c:y val="4.5814378810648829E-2"/>
          <c:w val="0.98515348703675931"/>
          <c:h val="0.7649117098127400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Gasabo</c:v>
                </c:pt>
                <c:pt idx="3">
                  <c:v>  Nyarugenge</c:v>
                </c:pt>
                <c:pt idx="4">
                  <c:v>  Kicukiro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75.400000000000006</c:v>
                </c:pt>
                <c:pt idx="1">
                  <c:v>64.099999999999994</c:v>
                </c:pt>
                <c:pt idx="2" formatCode="0.#">
                  <c:v>64.696664871491166</c:v>
                </c:pt>
                <c:pt idx="3" formatCode="0.#">
                  <c:v>63.753042885891269</c:v>
                </c:pt>
                <c:pt idx="4" formatCode="0.#">
                  <c:v>63.181105529780829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6D-43B7-8EE5-C7F8044B111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  Gasabo</c:v>
                </c:pt>
                <c:pt idx="3">
                  <c:v>  Nyarugenge</c:v>
                </c:pt>
                <c:pt idx="4">
                  <c:v>  Kicukiro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80</c:v>
                </c:pt>
                <c:pt idx="1">
                  <c:v>73</c:v>
                </c:pt>
                <c:pt idx="2">
                  <c:v>74</c:v>
                </c:pt>
                <c:pt idx="3">
                  <c:v>73.099999999999994</c:v>
                </c:pt>
                <c:pt idx="4">
                  <c:v>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36D-43B7-8EE5-C7F8044B11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61417743"/>
        <c:axId val="1361419183"/>
      </c:barChart>
      <c:catAx>
        <c:axId val="13614177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61419183"/>
        <c:crosses val="autoZero"/>
        <c:auto val="1"/>
        <c:lblAlgn val="ctr"/>
        <c:lblOffset val="100"/>
        <c:noMultiLvlLbl val="0"/>
      </c:catAx>
      <c:valAx>
        <c:axId val="13614191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614177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742138135510836"/>
          <c:y val="0.90348629248743084"/>
          <c:w val="0.19287328667249931"/>
          <c:h val="7.463176889916044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Nyarugenge</c:v>
                </c:pt>
                <c:pt idx="4">
                  <c:v>Kicukiro</c:v>
                </c:pt>
              </c:strCache>
            </c:strRef>
          </c:cat>
          <c:val>
            <c:numRef>
              <c:f>Sheet1!$B$2:$B$6</c:f>
              <c:numCache>
                <c:formatCode>0</c:formatCode>
                <c:ptCount val="5"/>
                <c:pt idx="0" formatCode="General">
                  <c:v>133</c:v>
                </c:pt>
                <c:pt idx="1">
                  <c:v>139</c:v>
                </c:pt>
                <c:pt idx="2">
                  <c:v>138.0924</c:v>
                </c:pt>
                <c:pt idx="3">
                  <c:v>140.4333</c:v>
                </c:pt>
                <c:pt idx="4">
                  <c:v>139.81819999999999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CD5-476D-8132-5C0AD344F5A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Nyarugenge</c:v>
                </c:pt>
                <c:pt idx="4">
                  <c:v>Kicukiro</c:v>
                </c:pt>
              </c:strCache>
            </c:strRef>
          </c:cat>
          <c:val>
            <c:numRef>
              <c:f>Sheet1!$C$2:$C$6</c:f>
              <c:numCache>
                <c:formatCode>0</c:formatCode>
                <c:ptCount val="5"/>
                <c:pt idx="0" formatCode="General">
                  <c:v>106</c:v>
                </c:pt>
                <c:pt idx="1">
                  <c:v>109.2</c:v>
                </c:pt>
                <c:pt idx="2">
                  <c:v>110.6767</c:v>
                </c:pt>
                <c:pt idx="3">
                  <c:v>110.0954</c:v>
                </c:pt>
                <c:pt idx="4">
                  <c:v>105.8734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CD5-476D-8132-5C0AD344F5A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79404847"/>
        <c:axId val="1379401967"/>
      </c:barChart>
      <c:catAx>
        <c:axId val="137940484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79401967"/>
        <c:crosses val="autoZero"/>
        <c:auto val="1"/>
        <c:lblAlgn val="ctr"/>
        <c:lblOffset val="100"/>
        <c:noMultiLvlLbl val="0"/>
      </c:catAx>
      <c:valAx>
        <c:axId val="1379401967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79404847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833126146074438"/>
          <c:y val="0.89187888474001897"/>
          <c:w val="0.20632813234049857"/>
          <c:h val="8.360750296688700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Agriculture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Nyarugenge</c:v>
                </c:pt>
                <c:pt idx="4">
                  <c:v>Kicukiro</c:v>
                </c:pt>
              </c:strCache>
            </c:strRef>
          </c:cat>
          <c:val>
            <c:numRef>
              <c:f>Sheet1!$B$2:$B$6</c:f>
              <c:numCache>
                <c:formatCode>#,##0.0</c:formatCode>
                <c:ptCount val="5"/>
                <c:pt idx="0" formatCode="_-* #,##0.0_-;\-* #,##0.0_-;_-* &quot;-&quot;_-;_-@_-">
                  <c:v>61.583902831289699</c:v>
                </c:pt>
                <c:pt idx="1">
                  <c:v>13.235946983905666</c:v>
                </c:pt>
                <c:pt idx="2">
                  <c:v>16.822476248032896</c:v>
                </c:pt>
                <c:pt idx="3">
                  <c:v>11.297962274463508</c:v>
                </c:pt>
                <c:pt idx="4">
                  <c:v>7.9029168390090412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85-475B-86F1-75ACEB3A16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45090751"/>
        <c:axId val="1645086911"/>
      </c:barChart>
      <c:catAx>
        <c:axId val="16450907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45086911"/>
        <c:crosses val="autoZero"/>
        <c:auto val="1"/>
        <c:lblAlgn val="ctr"/>
        <c:lblOffset val="100"/>
        <c:noMultiLvlLbl val="0"/>
      </c:catAx>
      <c:valAx>
        <c:axId val="1645086911"/>
        <c:scaling>
          <c:orientation val="minMax"/>
        </c:scaling>
        <c:delete val="1"/>
        <c:axPos val="l"/>
        <c:numFmt formatCode="_-* #,##0.0_-;\-* #,##0.0_-;_-* &quot;-&quot;_-;_-@_-" sourceLinked="1"/>
        <c:majorTickMark val="none"/>
        <c:minorTickMark val="none"/>
        <c:tickLblPos val="nextTo"/>
        <c:crossAx val="16450907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Any_livestock!$B$4:$B$8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Nyarugenge</c:v>
                </c:pt>
                <c:pt idx="4">
                  <c:v>Kicukiro</c:v>
                </c:pt>
              </c:strCache>
            </c:strRef>
          </c:cat>
          <c:val>
            <c:numRef>
              <c:f>Any_livestock!$C$4:$C$8</c:f>
              <c:numCache>
                <c:formatCode>General</c:formatCode>
                <c:ptCount val="5"/>
                <c:pt idx="0">
                  <c:v>30.8</c:v>
                </c:pt>
                <c:pt idx="1">
                  <c:v>16.8</c:v>
                </c:pt>
                <c:pt idx="2" formatCode="0.0">
                  <c:v>18.98774975694036</c:v>
                </c:pt>
                <c:pt idx="3" formatCode="0.0">
                  <c:v>15.797658866837494</c:v>
                </c:pt>
                <c:pt idx="4" formatCode="0.0">
                  <c:v>13.378819020814323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B34-4896-86E3-E6CA46038D4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1388703"/>
        <c:axId val="521391583"/>
      </c:barChart>
      <c:catAx>
        <c:axId val="5213887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1391583"/>
        <c:crosses val="autoZero"/>
        <c:auto val="1"/>
        <c:lblAlgn val="ctr"/>
        <c:lblOffset val="100"/>
        <c:noMultiLvlLbl val="0"/>
      </c:catAx>
      <c:valAx>
        <c:axId val="5213915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13887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440194918670255E-2"/>
          <c:y val="0.10029209003846244"/>
          <c:w val="0.96057347670250892"/>
          <c:h val="0.712465806357600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 Less than 0.5ha 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1761-48C7-9D33-CFA466B2F1C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Nyarugenge</c:v>
                </c:pt>
                <c:pt idx="4">
                  <c:v>Kicukiro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 formatCode="_(* #,##0.0_);_(* \(#,##0.0\);_(* &quot;-&quot;??_);_(@_)">
                  <c:v>71.8</c:v>
                </c:pt>
                <c:pt idx="1">
                  <c:v>67.8</c:v>
                </c:pt>
                <c:pt idx="2" formatCode="_(* #,##0.0_);_(* \(#,##0.0\);_(* &quot;-&quot;??_);_(@_)">
                  <c:v>80.98</c:v>
                </c:pt>
                <c:pt idx="3" formatCode="_(* #,##0.0_);_(* \(#,##0.0\);_(* &quot;-&quot;??_);_(@_)">
                  <c:v>69.400000000000006</c:v>
                </c:pt>
                <c:pt idx="4" formatCode="_(* #,##0.0_);_(* \(#,##0.0\);_(* &quot;-&quot;??_);_(@_)">
                  <c:v>28.81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61-48C7-9D33-CFA466B2F1C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Above 0.5ha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City of Kigali</c:v>
                </c:pt>
                <c:pt idx="2">
                  <c:v>Gasabo</c:v>
                </c:pt>
                <c:pt idx="3">
                  <c:v>Nyarugenge</c:v>
                </c:pt>
                <c:pt idx="4">
                  <c:v>Kicukiro</c:v>
                </c:pt>
              </c:strCache>
            </c:strRef>
          </c:cat>
          <c:val>
            <c:numRef>
              <c:f>Sheet1!$C$2:$C$6</c:f>
            </c:numRef>
          </c:val>
          <c:extLst>
            <c:ext xmlns:c16="http://schemas.microsoft.com/office/drawing/2014/chart" uri="{C3380CC4-5D6E-409C-BE32-E72D297353CC}">
              <c16:uniqueId val="{00000001-1761-48C7-9D33-CFA466B2F1C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6274335"/>
        <c:axId val="1186273855"/>
      </c:barChart>
      <c:catAx>
        <c:axId val="11862743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6273855"/>
        <c:crosses val="autoZero"/>
        <c:auto val="1"/>
        <c:lblAlgn val="ctr"/>
        <c:lblOffset val="100"/>
        <c:noMultiLvlLbl val="0"/>
      </c:catAx>
      <c:valAx>
        <c:axId val="1186273855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18627433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215195954337793E-2"/>
          <c:y val="4.0138877914786222E-2"/>
          <c:w val="0.93213950927147771"/>
          <c:h val="0.79564747494327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Rwanda</c:v>
                </c:pt>
                <c:pt idx="1">
                  <c:v>Kigali city</c:v>
                </c:pt>
                <c:pt idx="2">
                  <c:v>Gasabo</c:v>
                </c:pt>
                <c:pt idx="3">
                  <c:v>Nyarugenge</c:v>
                </c:pt>
                <c:pt idx="4">
                  <c:v>Kicukiro</c:v>
                </c:pt>
              </c:strCache>
            </c:strRef>
          </c:cat>
          <c:val>
            <c:numRef>
              <c:f>Sheet1!$B$2:$B$6</c:f>
              <c:numCache>
                <c:formatCode>#,##0.0</c:formatCode>
                <c:ptCount val="5"/>
                <c:pt idx="0" formatCode="General">
                  <c:v>28.4</c:v>
                </c:pt>
                <c:pt idx="1">
                  <c:v>23.04500527564532</c:v>
                </c:pt>
                <c:pt idx="2">
                  <c:v>24.640012889939037</c:v>
                </c:pt>
                <c:pt idx="3">
                  <c:v>22.695560726767127</c:v>
                </c:pt>
                <c:pt idx="4">
                  <c:v>20.893225992841629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3C8-46AE-9492-9EAF576BE6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0.08841</cdr:x>
      <cdr:y>0.02099</cdr:y>
    </cdr:from>
    <cdr:to>
      <cdr:x>0.11485</cdr:x>
      <cdr:y>0.85284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A4CA51B0-52F5-4F4E-9C63-6AC089AC5E36}"/>
            </a:ext>
          </a:extLst>
        </cdr:cNvPr>
        <cdr:cNvSpPr/>
      </cdr:nvSpPr>
      <cdr:spPr>
        <a:xfrm xmlns:a="http://schemas.openxmlformats.org/drawingml/2006/main" flipH="1">
          <a:off x="714071" y="78369"/>
          <a:ext cx="213613" cy="3105966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0.43548</cdr:x>
      <cdr:y>0.38387</cdr:y>
    </cdr:from>
    <cdr:to>
      <cdr:x>0.56452</cdr:x>
      <cdr:y>0.61613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19C5603E-17F7-E10E-7C0F-ADA257210CC8}"/>
            </a:ext>
          </a:extLst>
        </cdr:cNvPr>
        <cdr:cNvSpPr txBox="1"/>
      </cdr:nvSpPr>
      <cdr:spPr>
        <a:xfrm xmlns:a="http://schemas.openxmlformats.org/drawingml/2006/main">
          <a:off x="3086100" y="1511300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0.06599</cdr:x>
      <cdr:y>0.91009</cdr:y>
    </cdr:from>
    <cdr:to>
      <cdr:x>0.20577</cdr:x>
      <cdr:y>0.94703</cdr:y>
    </cdr:to>
    <cdr:sp macro="" textlink="">
      <cdr:nvSpPr>
        <cdr:cNvPr id="3" name="TextBox 2">
          <a:extLst xmlns:a="http://schemas.openxmlformats.org/drawingml/2006/main">
            <a:ext uri="{FF2B5EF4-FFF2-40B4-BE49-F238E27FC236}">
              <a16:creationId xmlns:a16="http://schemas.microsoft.com/office/drawing/2014/main" id="{EF3A95BB-86F5-608F-B6B9-D428F9F134F9}"/>
            </a:ext>
          </a:extLst>
        </cdr:cNvPr>
        <cdr:cNvSpPr txBox="1"/>
      </cdr:nvSpPr>
      <cdr:spPr>
        <a:xfrm xmlns:a="http://schemas.openxmlformats.org/drawingml/2006/main">
          <a:off x="467610" y="3583029"/>
          <a:ext cx="990600" cy="14541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61089350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20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69248400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21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18696696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6213656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1820251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5289057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6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78290463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9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269325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247249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1181327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18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0230326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jpe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jpe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.xml"/><Relationship Id="rId4" Type="http://schemas.openxmlformats.org/officeDocument/2006/relationships/image" Target="../media/image6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8.png"/><Relationship Id="rId4" Type="http://schemas.openxmlformats.org/officeDocument/2006/relationships/image" Target="../media/image6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6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9.png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26" Type="http://schemas.openxmlformats.org/officeDocument/2006/relationships/image" Target="../media/image38.png"/><Relationship Id="rId3" Type="http://schemas.openxmlformats.org/officeDocument/2006/relationships/image" Target="../media/image17.png"/><Relationship Id="rId21" Type="http://schemas.openxmlformats.org/officeDocument/2006/relationships/image" Target="../media/image33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5" Type="http://schemas.openxmlformats.org/officeDocument/2006/relationships/image" Target="../media/image2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10" Type="http://schemas.openxmlformats.org/officeDocument/2006/relationships/image" Target="../media/image22.png"/><Relationship Id="rId19" Type="http://schemas.openxmlformats.org/officeDocument/2006/relationships/image" Target="../media/image31.png"/><Relationship Id="rId4" Type="http://schemas.openxmlformats.org/officeDocument/2006/relationships/image" Target="../media/image1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2.xml"/><Relationship Id="rId4" Type="http://schemas.openxmlformats.org/officeDocument/2006/relationships/image" Target="../media/image38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6" Type="http://schemas.openxmlformats.org/officeDocument/2006/relationships/chart" Target="../charts/chart13.xml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6.xml"/><Relationship Id="rId4" Type="http://schemas.openxmlformats.org/officeDocument/2006/relationships/image" Target="../media/image38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7.xml"/><Relationship Id="rId4" Type="http://schemas.openxmlformats.org/officeDocument/2006/relationships/image" Target="../media/image38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9.jpe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2.png"/><Relationship Id="rId5" Type="http://schemas.openxmlformats.org/officeDocument/2006/relationships/image" Target="../media/image71.png"/><Relationship Id="rId4" Type="http://schemas.openxmlformats.org/officeDocument/2006/relationships/image" Target="../media/image70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4.png"/><Relationship Id="rId4" Type="http://schemas.openxmlformats.org/officeDocument/2006/relationships/image" Target="../media/image73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10" Type="http://schemas.openxmlformats.org/officeDocument/2006/relationships/image" Target="../media/image38.png"/><Relationship Id="rId4" Type="http://schemas.openxmlformats.org/officeDocument/2006/relationships/image" Target="../media/image56.png"/><Relationship Id="rId9" Type="http://schemas.openxmlformats.org/officeDocument/2006/relationships/image" Target="../media/image6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7475" y="0"/>
            <a:ext cx="9182725" cy="5162550"/>
            <a:chOff x="0" y="0"/>
            <a:chExt cx="9220616" cy="516255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305591" y="1905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328731" y="2826678"/>
              <a:ext cx="3815766" cy="102239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</a:t>
            </a:r>
            <a:r>
              <a:rPr sz="12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67200" y="2340508"/>
            <a:ext cx="4468325" cy="136736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   GASABO DISTRICT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3476357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Sectors of Gasabo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2A596EC-814C-45FA-90C5-5020F9ACBEB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55095" y="553569"/>
            <a:ext cx="3861653" cy="3861653"/>
          </a:xfrm>
          <a:prstGeom prst="rect">
            <a:avLst/>
          </a:prstGeom>
        </p:spPr>
      </p:pic>
      <p:sp>
        <p:nvSpPr>
          <p:cNvPr id="371" name="TextBox 370">
            <a:extLst>
              <a:ext uri="{FF2B5EF4-FFF2-40B4-BE49-F238E27FC236}">
                <a16:creationId xmlns:a16="http://schemas.microsoft.com/office/drawing/2014/main" id="{94F01B89-5C6F-4E33-847E-FCB1F0CF5B23}"/>
              </a:ext>
            </a:extLst>
          </p:cNvPr>
          <p:cNvSpPr txBox="1"/>
          <p:nvPr/>
        </p:nvSpPr>
        <p:spPr>
          <a:xfrm>
            <a:off x="1288695" y="4362220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45960236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Cells of Gasabo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5837E646-0267-415A-BA30-E53B08484F5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1459" y="701972"/>
            <a:ext cx="3515777" cy="3515777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29582205-A166-4B74-8FDC-A61B95B1C477}"/>
              </a:ext>
            </a:extLst>
          </p:cNvPr>
          <p:cNvSpPr txBox="1"/>
          <p:nvPr/>
        </p:nvSpPr>
        <p:spPr>
          <a:xfrm>
            <a:off x="1288695" y="4362220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28947473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7279487B-2201-7854-1683-C6F38CA229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69292E0-0E29-CB17-084B-C2EB12F98B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7EEDD7F-2FFA-332E-A4D8-BD66C54B590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6C810E9-3AEF-81AB-6F7E-4A75436C7DB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A353A14-B7B3-A73E-B373-20FA30BEF65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84A5AFD-5C50-5C6C-CFE5-4664E4C4CF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EF357A9-FE7C-23A8-F071-24DF5675658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EE75F16-4A70-EC5F-026F-9D496A80F7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70C099-3FEF-3989-F4D0-3E4684D6904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A5AE611-7B22-2305-4934-4D9515EF34E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34E0E67-5462-2012-6290-6F68AC381FC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9E85E09-37E6-F6EB-4866-1D4F3DD641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3131812-2222-73CB-F1CE-9A6815EC294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2900721-20CE-78B1-1C0A-E78F5A771F4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55782EF-417B-F404-ED62-9CE6373728E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E386A62-ACF8-4A06-4CC8-5DE645E95741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46464E1-CAA6-225C-A806-5C3B48873B5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A822C3D-0997-977B-27BD-B71619F28B9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D155869-100F-2C3F-AB64-B611BDF4B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240A-7411-D6E0-3901-E84738649DE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4D23744-C98E-6536-C728-45C44EB0165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75557E-4F26-B1DB-AF9B-416F6D51783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ADE658F-1D84-EEF9-4416-1E4E237F0C6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A71D7DB-A594-4F73-3B33-DD3E4C715C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B9203BB-1CDA-9753-4F10-E751DA5051C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EFE501C-269A-C63C-EF62-3D2548740FD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05EC3A-4070-1E89-72D9-51F851D4187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0694B5A-7B84-F324-4A9E-BB95BE25586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A355235-C126-332C-FCA8-2B83D7866B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67B1EA0-C9B7-CB38-56DF-7F475163EE5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1231AD5-802D-B2B6-5C00-5EFD5EA358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4D1DB8A-0D40-B789-C099-A842678F67B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E5371ECB-F092-E0EC-D7F0-0C748F85F26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7B7AD6A5-9509-5CB6-BA44-04D062810BF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DBCBB46-B44F-E19F-ABDB-92964E18B225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B2641A0-162C-3248-C7D3-A7773024760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1306A364-40D1-AC57-5C52-17A684CBBD43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57EF1DE4-2461-E104-3855-44B2E783EF7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00BCD08-7C16-601F-ACF6-1BEB67F1588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CD9925-888B-6111-29C8-C926C3E18C7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6D488AB-9880-B90F-0C98-FE85F5D2412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F461191-739E-26AB-2120-657F43D4D8C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1B0BE3E-AFBB-47CC-6C05-E8C416E33D19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013756A-8238-A61B-B489-27CC5F575A2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D014591-8BBA-2BEB-A8F7-0DE722C7E70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CAB0230-9C25-FF4E-B890-480E67B5BEF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C1103B-F0F3-B923-22F4-DDAAF201FDA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6A15823-B8F7-E002-BD95-781D45C4DC6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8723B4D-79B3-1897-A0FE-3EF1B46F362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EA42BAB-907D-DA48-4C10-FA1CFC955EE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961E7F3-E3D3-0320-9578-F1F604F86B3E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ACA59A90-4D89-2C67-F59B-CB6B6376859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977E23-651D-626B-1FA3-C748484D1E53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757A1CD-7CB2-12E3-939C-1F419DD4EF0F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F0DBC1F-804B-10CA-935F-2257297D04E6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0E92322-721A-A7EF-C848-3BEDDFBA3F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B3D45E4-E742-F289-59F1-DB576F6341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A6DAA8-A379-7AC4-E148-FCF653CD2E58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05D393A-4A97-8A8F-2BF6-89BD6C26FD2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5A448F92-BBAF-60AB-B015-931401BD7B0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8B0DD4E-2A74-B633-C0F5-F99B914AD0E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190D7D-9EBF-95CD-1DFF-83613D4A77F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6A82CCD-4005-45C2-459C-5D5EB51F5B1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64FC82E-B040-858B-205B-D0DE558FB59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7694530-0958-B923-F184-D478633A38C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B6E6AF5-B52B-E1EA-D161-D8A4649F778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A57B13B-AFE5-6D8A-B5B9-6E9A719C2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EADB0509-5ABA-4143-9A23-841530C57C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823556D4-35BC-E1B6-C0D5-87F783A8D95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D9C09C0-87AB-2936-DF6D-F7E76B4AFB0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7FEAA1A-F0C7-987D-D471-47955631541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A75C68AB-DDBF-B0FB-4271-9363960D7CF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0C1A093-C42D-07C2-6B95-478DD5271CF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7635A55-C6EE-FBBA-7D6D-5EF5A094BD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30A5479A-8C26-2A0A-17EB-7E817B00887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DF53DFE-17A9-6207-6A62-B4CA861804D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CFBF36-7D25-EFB5-D789-BFDE4A07EB2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156298E-249F-78CA-89DF-F58A15BAF3B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A77B92-742F-3A4B-31F6-C17A5E38B8D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A95E107-7C2E-5875-7768-1731B67D2A9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7AECFF0-736E-5393-EE04-83516499B12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1A1E0FB-61C9-5CC0-4C97-29C3C80E0B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72AB127-0573-59FC-F8BE-32367D70AC0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D51589-8FD8-8609-5A99-CD2DB91B92F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0E122F0-3FAF-77D0-D218-096FF865B43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BD7D2D8-99C8-43D5-635B-6725849D74E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22706C3-E4F7-B792-2123-D350E173B87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225BC94-2E44-90B9-10E8-361839E6C2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2B01286-2BC0-8B9C-4610-0B7ACFEBB478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00C6CBF-27FC-9750-CC02-04B25E8318A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AF6E759-2334-94DE-B889-0F2C127C099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C491BE3-92D4-125D-8353-664171C1182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321BBF3-71F8-A16B-C5EB-99B28D2BC7F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5331677-F800-72AD-EEA9-17B57823C1F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FCF97FFD-3BE3-C745-8626-3D56EDF90E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9B3DD20-2B09-918B-D70B-6B0F3DE716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4CF5319-76A3-290B-A189-ED102FB38F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8379262-BF99-1848-CCEE-95696D955B4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272FDF7-83E4-BDA2-B765-A02765A1BD2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43B5B53-7201-AD66-BBC4-41D5059DB00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C69B42-A1CC-78B0-4BED-23D4E465DD9F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08235F3-D119-4279-56DA-08F08369048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45B6E7B-0DF2-985D-8F1C-4037A650126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54342524-5A7C-4A08-305F-DDFFC58161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8FBB7A3-201C-38D9-5CC8-A38FFFBF756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49E1A4A-2BF3-6EFE-FA01-052A18AA6BD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12D5EC1-0B56-A793-77B4-1C6826E50A3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CBDC39-2E21-AB3B-3ED8-310F7C7BD0A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EF9FB2D-A1BF-B0C4-EE08-E389144896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DEC320C-8F5B-80B3-F68E-C0FF80BADC7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A6E87C2-3781-C19E-46B4-B5E6DE0D9D4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F573951-43EC-C154-08E4-F1D86C28CF5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627AA966-FB13-856A-65AC-EFB9627D788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4ABE966-0468-C06F-7D80-99F3F35C19A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4247BC-71EF-F823-92A2-72F6F2E34A4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A4B2C01-0ACC-26A5-8234-75E8204216F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3260283-6AED-DAD3-9771-32A7880783C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E6DCFD7E-586A-2231-2E71-3141E8065B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C54E735-2FA0-4CEB-2AA4-F984CB3CA3A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3832AE-0D25-6DF1-6A44-F6BED7E9A18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671D6C4-C983-584F-9660-1D9501D86B8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A3978E-F199-D05F-001D-7758400BCD0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D6D00D-9655-275D-4479-95A35EE7A12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2502C8B-F2DE-421A-1FA1-36DB2F421D3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75D082B8-0599-9CB8-29A0-EC9F4FCF241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9C52A79B-F65F-AAD2-EC31-D4B041833AF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1C9A32E-6BC7-D6CD-07FD-D5A5E122347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33F7E36-F35A-D163-F814-13D72A6141E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EE5F5DB-46E5-36BC-5A67-0225B40420D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5092B912-CDF7-5B11-EFB2-86E77FD7476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696A58A-27AA-A444-7D66-E29A94A8933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6728F31-C4C2-4E3E-9454-D64FF874794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BC521360-30CF-8A31-2DAA-679B33A2FCB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13B67DC-3B66-BEA8-E71A-DE7AF7CFD2AB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6E46D19-E257-6E27-BD42-F3E371740BE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2E0B9DDF-3C50-8BD6-9EA2-4988C31A00F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F78671CE-7883-8F31-08A3-F6EAA6A9ED9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891E4A2D-98FF-5E70-F5CC-C5B34D253E6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8674D98-BE31-1B28-D51F-20BBDCEB392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0C4AF65-5C6D-5C7F-91E9-6BE78A134FA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520A68C-DD14-5E9C-13A6-6EAE6E2CCD8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A1159D9-19A3-C465-6A16-9D52CFBCD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782306A-A2DE-B8B8-207E-FCB3C8C0036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AE2895C-226E-0DFD-FCEB-287FD6B5037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A2C02BF-7E0B-EDFE-8B46-63F95BCC156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FF0E481-6B62-B7D9-F1F6-5B9E3F87725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57CAC3B1-E0A5-74E2-0B58-DE22BD398E4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50631D4-8299-3A22-428A-DD5C0EC0F3E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96FD1A13-1F82-3934-AFBB-6FB1011F94F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330974-F54A-3492-80A3-2C2FE0F0A5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E24D076-5E30-CEF3-3F15-713D8C0576D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EF89F50-1FE3-F2CB-4198-951B505417D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1E32588-069B-93E3-9B07-941DBC70B19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D9B767F-2808-8B72-E49B-0C0B439FDDD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22CB5EB-0D3F-45F9-F571-60DC8CE8CAB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D0EFC04-01E1-248B-ECFC-68F1FE285DF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0A1FD9A-9CFB-D2E6-7F09-3F357865597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92BEFEB-01D3-F68A-BBE3-EECF3B6B92D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8BFF82A-1AF3-2D2A-379B-98D0C15476D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2FBF79A-8EA3-ABF2-CD01-CB3BA996C4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2DF9D31A-21DC-52F7-0FE7-C2F618D456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82B2556-697A-AAF8-64B1-085DDF4792C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97733C4-B0CC-00B7-B662-43917553ACB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2281157-56F2-ECD3-71C5-0F1327FCADF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74AAAD6-481E-D531-BE3B-68F3586ABD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82C6888-9D41-7DA9-BA3D-EDA5F8A15BD8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02217BB-B38E-DB5B-1BC6-A1E3FB5C4075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68B4C1A-477B-3E2C-18D3-D701AB86EB7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F5D77D3-A3A0-5ABA-D29D-B91735693463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15079B8-3D79-A69A-F8F2-E4AA3643AC8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D4ED8C-B1FB-55C6-4865-92D7F480D16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352F80B-712C-09FE-A3C7-A1028B383A9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B6EFBC6-7188-DCCC-BD68-6E7DE8899AC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9E51CFB-9D30-1376-1D0D-427790A8DFE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B4095F8-A3D6-2607-004D-BFA200F627BD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582129F-DC57-2518-7457-00187797B82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E2A24EDA-54BB-8171-0D14-123EAD415A1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9974AEE-41D5-822E-FD26-241AB4BFD71B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03D47CD-2B03-BCAE-4CC9-383193417A55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7377D6A-0C79-7356-01A1-5317C1709C8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C8F52E8-48A6-B5BB-9FB9-C5D87D6D9AAB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9455740-67B9-121A-509B-0730C88300B7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A2F0306-4C46-AE2B-F04C-E698495A5B3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CDAD8057-96F7-5FF6-F6FA-038F514B071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BAE3364-F405-0A0D-028F-7DA4A82F570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5C5183-FADB-F600-0100-836D75121E0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E33E1F3-8F6E-C544-0441-BFADA48A02A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2883C11-7CD2-35A5-D69A-865C59110E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4FB8E78-F944-0A8A-3FEB-DF8A824456E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0976361-9C58-5927-429D-55240A0887E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2031A50-2CA2-302C-B926-97FBBCC102E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B2B80D84-5C22-131A-0EF9-7F554E29AE8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9176A89-2CF2-9967-4509-9484136616F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0FD411D-60BC-60B3-628F-24E197F21D0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A4A49E5-3356-AA80-5329-21CC1C1C5DB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710CD7B-FF70-EDEC-488A-1240BB24F62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0E51658-3091-D6CF-AAD1-C96EE8C7B199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91ECB91-68D0-CEE1-C5A9-F5751D4D230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E694020-82FF-3530-690F-6EDEFA8FEA0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A9482BD-85D6-7E24-AB0A-F432A126886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C99EE3D-B095-543E-79D7-BD5E57EA04D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07DAD8C-7947-9B54-AEFD-A1DFBEBAB82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0F9F287-6AC2-A57B-C901-D92E4B1ABD8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458EB6-B27D-0BDF-B703-35D555A720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3ACD7D5-02D7-3356-EDA6-694ADF76E7B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68069C-C4DE-BCEE-EAD6-CC01CE7E718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00BF9C0-01D2-8777-D21E-40692C852D6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2682C73-AE0D-E301-EB8D-81325ECCDC0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E9148FE1-8170-35EA-5C63-7719FDC9763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E9D4B0C-6D83-6B9E-3A88-950D89B0D74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06DE48F-10C0-3488-78BC-C5662A116AD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3BC0A53E-8F14-9597-5427-1AA189F43A2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0680B98-0BED-CB00-3666-A4F30507B498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93F8B61-7717-EABC-F5B1-507AB66CBC3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8BCB5D-E325-E2C2-8349-B60A44D7464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38693D1-6F11-7663-0289-C43E163B73B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D97FE11-EB83-B410-7144-9CA14541A47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B825A9D-89C9-E8AD-31EA-0ADBAE8E819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626AD16-6828-08F6-8C3B-8BFD8E2272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8461DE9-741E-B50A-F137-E143EC73956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9471567-3F39-3CC9-A17B-F9977D618F1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6FD2613-6294-50B6-7762-20E54E55491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FFBFFA88-AFB3-2768-DB90-F7A13A3E7D2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A8B8EFC-A08D-8F64-B75F-A60F8E2BA1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F47C6C2-3277-E364-89F5-78FD9E2F7C3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AD53411-D2E6-BE8A-E894-F143DD082EE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4398F83-EEF1-ADBD-9873-024377863CC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A8CDB66-8916-9FFF-9115-5575D91A4462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CD02FD6D-1EBA-660C-C545-399534E24FF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7D74F9C-6EC8-DB95-091A-0905E605B9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723A3CE-74B1-BC9D-5309-6078181E01B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9394F8C-1352-848B-8A15-658B4CB4FDF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3892C871-9601-A12B-D3E8-2FDC190ECE5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42638E2D-4C41-2361-95ED-35DC914060C3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3E7374B-5C78-61BE-3101-960DF540A0A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5F7C746-D8AA-50A9-102C-FE7CEF2FA00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579AC6-1E1B-5D6D-8996-B2473A9FEB0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FA9BB62-8A1E-3420-EB1D-C09C38E4F0B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1F19E1CC-18A4-A0F6-5E55-59AC85BC7F49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0CE7667-9B6D-E93E-1A9F-9D2F0E0E012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EA3E2A6-B9F4-3202-E807-3EFA6BD8B87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5066E261-BFFD-0C3B-6C87-08A6B3337618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3684BFB-2FA5-97E6-5C23-7064699ED4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B1FA20A-CC18-1F94-3605-CCF7A276C89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AC28357-5D23-65D2-04E7-AB2A47AD216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56F0A12-68FE-454F-BA1A-A77831D22F9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2695EE88-0DAF-6969-D83F-82575860F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4989" y="1982724"/>
            <a:ext cx="7005004" cy="307777"/>
          </a:xfrm>
        </p:spPr>
        <p:txBody>
          <a:bodyPr/>
          <a:lstStyle/>
          <a:p>
            <a:pPr algn="ctr"/>
            <a:r>
              <a:rPr lang="en-US" sz="20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000" dirty="0"/>
          </a:p>
        </p:txBody>
      </p:sp>
    </p:spTree>
    <p:extLst>
      <p:ext uri="{BB962C8B-B14F-4D97-AF65-F5344CB8AC3E}">
        <p14:creationId xmlns:p14="http://schemas.microsoft.com/office/powerpoint/2010/main" val="109632403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253E21-8965-4EEE-B580-D6269869AE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56" y="285162"/>
            <a:ext cx="6988809" cy="307777"/>
          </a:xfrm>
        </p:spPr>
        <p:txBody>
          <a:bodyPr/>
          <a:lstStyle/>
          <a:p>
            <a:r>
              <a:rPr lang="en-US" sz="2000" dirty="0"/>
              <a:t>Trends of  population  size by sector (2012 &amp; 2022)</a:t>
            </a:r>
          </a:p>
        </p:txBody>
      </p:sp>
      <p:grpSp>
        <p:nvGrpSpPr>
          <p:cNvPr id="5" name="object 202">
            <a:extLst>
              <a:ext uri="{FF2B5EF4-FFF2-40B4-BE49-F238E27FC236}">
                <a16:creationId xmlns:a16="http://schemas.microsoft.com/office/drawing/2014/main" id="{2155AD9A-7EDF-4718-A09D-0CABD4850EB5}"/>
              </a:ext>
            </a:extLst>
          </p:cNvPr>
          <p:cNvGrpSpPr/>
          <p:nvPr/>
        </p:nvGrpSpPr>
        <p:grpSpPr>
          <a:xfrm>
            <a:off x="8229600" y="174431"/>
            <a:ext cx="683880" cy="720919"/>
            <a:chOff x="7774320" y="192309"/>
            <a:chExt cx="804545" cy="805180"/>
          </a:xfrm>
        </p:grpSpPr>
        <p:pic>
          <p:nvPicPr>
            <p:cNvPr id="6" name="object 203">
              <a:extLst>
                <a:ext uri="{FF2B5EF4-FFF2-40B4-BE49-F238E27FC236}">
                  <a16:creationId xmlns:a16="http://schemas.microsoft.com/office/drawing/2014/main" id="{3DF275FC-DE41-46C9-B476-B5ED68F717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7" name="object 204">
              <a:extLst>
                <a:ext uri="{FF2B5EF4-FFF2-40B4-BE49-F238E27FC236}">
                  <a16:creationId xmlns:a16="http://schemas.microsoft.com/office/drawing/2014/main" id="{9F5C5DB8-020A-4D3A-9EE3-135F4AE2143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205">
              <a:extLst>
                <a:ext uri="{FF2B5EF4-FFF2-40B4-BE49-F238E27FC236}">
                  <a16:creationId xmlns:a16="http://schemas.microsoft.com/office/drawing/2014/main" id="{3D1537AD-0E49-4D76-9963-BA79E4A3710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206">
              <a:extLst>
                <a:ext uri="{FF2B5EF4-FFF2-40B4-BE49-F238E27FC236}">
                  <a16:creationId xmlns:a16="http://schemas.microsoft.com/office/drawing/2014/main" id="{A6690B61-76D6-48C5-963F-E6EFECCC38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207">
              <a:extLst>
                <a:ext uri="{FF2B5EF4-FFF2-40B4-BE49-F238E27FC236}">
                  <a16:creationId xmlns:a16="http://schemas.microsoft.com/office/drawing/2014/main" id="{9715B991-3390-484A-BE30-11082EDA6FF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208">
              <a:extLst>
                <a:ext uri="{FF2B5EF4-FFF2-40B4-BE49-F238E27FC236}">
                  <a16:creationId xmlns:a16="http://schemas.microsoft.com/office/drawing/2014/main" id="{FBF70656-4DB0-4B18-84CF-85F12629A9B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209">
              <a:extLst>
                <a:ext uri="{FF2B5EF4-FFF2-40B4-BE49-F238E27FC236}">
                  <a16:creationId xmlns:a16="http://schemas.microsoft.com/office/drawing/2014/main" id="{C7FEC456-7C58-4386-BBA1-20B60522E93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210">
              <a:extLst>
                <a:ext uri="{FF2B5EF4-FFF2-40B4-BE49-F238E27FC236}">
                  <a16:creationId xmlns:a16="http://schemas.microsoft.com/office/drawing/2014/main" id="{7867AB6D-009E-457C-9D9B-7BAB1A12CF8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211">
              <a:extLst>
                <a:ext uri="{FF2B5EF4-FFF2-40B4-BE49-F238E27FC236}">
                  <a16:creationId xmlns:a16="http://schemas.microsoft.com/office/drawing/2014/main" id="{957DEC93-44C4-4837-96B8-755FC98F9B5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212">
              <a:extLst>
                <a:ext uri="{FF2B5EF4-FFF2-40B4-BE49-F238E27FC236}">
                  <a16:creationId xmlns:a16="http://schemas.microsoft.com/office/drawing/2014/main" id="{4CAD71A7-D92D-4D68-B09E-094553C6979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213">
              <a:extLst>
                <a:ext uri="{FF2B5EF4-FFF2-40B4-BE49-F238E27FC236}">
                  <a16:creationId xmlns:a16="http://schemas.microsoft.com/office/drawing/2014/main" id="{572439D6-A642-4227-8FE1-CCAE6AF41C3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214">
              <a:extLst>
                <a:ext uri="{FF2B5EF4-FFF2-40B4-BE49-F238E27FC236}">
                  <a16:creationId xmlns:a16="http://schemas.microsoft.com/office/drawing/2014/main" id="{18D28ECC-FB19-4727-AE0C-5BB804B645B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215">
              <a:extLst>
                <a:ext uri="{FF2B5EF4-FFF2-40B4-BE49-F238E27FC236}">
                  <a16:creationId xmlns:a16="http://schemas.microsoft.com/office/drawing/2014/main" id="{1C6854C4-4756-411A-9564-5F545A23CDF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216">
              <a:extLst>
                <a:ext uri="{FF2B5EF4-FFF2-40B4-BE49-F238E27FC236}">
                  <a16:creationId xmlns:a16="http://schemas.microsoft.com/office/drawing/2014/main" id="{A9D74C0E-446C-4ABB-A27D-04595215BFE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17">
              <a:extLst>
                <a:ext uri="{FF2B5EF4-FFF2-40B4-BE49-F238E27FC236}">
                  <a16:creationId xmlns:a16="http://schemas.microsoft.com/office/drawing/2014/main" id="{DAB716D8-478B-4A5B-9AB5-CAFCC3C51A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8">
              <a:extLst>
                <a:ext uri="{FF2B5EF4-FFF2-40B4-BE49-F238E27FC236}">
                  <a16:creationId xmlns:a16="http://schemas.microsoft.com/office/drawing/2014/main" id="{B3BD8BF9-DC35-4E9F-A4E8-9A7D4605DBA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19">
              <a:extLst>
                <a:ext uri="{FF2B5EF4-FFF2-40B4-BE49-F238E27FC236}">
                  <a16:creationId xmlns:a16="http://schemas.microsoft.com/office/drawing/2014/main" id="{C0EB8539-862B-4088-A283-2D901D48013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20">
              <a:extLst>
                <a:ext uri="{FF2B5EF4-FFF2-40B4-BE49-F238E27FC236}">
                  <a16:creationId xmlns:a16="http://schemas.microsoft.com/office/drawing/2014/main" id="{09FE799E-31FE-4A5A-8B24-8E05FD62C01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21">
              <a:extLst>
                <a:ext uri="{FF2B5EF4-FFF2-40B4-BE49-F238E27FC236}">
                  <a16:creationId xmlns:a16="http://schemas.microsoft.com/office/drawing/2014/main" id="{5131E62F-E4D2-4CFC-ABF4-FB781AA9E44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22">
              <a:extLst>
                <a:ext uri="{FF2B5EF4-FFF2-40B4-BE49-F238E27FC236}">
                  <a16:creationId xmlns:a16="http://schemas.microsoft.com/office/drawing/2014/main" id="{AF8F248E-9D03-4999-A34A-ECDCC2F90D1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23">
              <a:extLst>
                <a:ext uri="{FF2B5EF4-FFF2-40B4-BE49-F238E27FC236}">
                  <a16:creationId xmlns:a16="http://schemas.microsoft.com/office/drawing/2014/main" id="{18E224E3-B721-44CE-8C50-526D7A8DD01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24">
              <a:extLst>
                <a:ext uri="{FF2B5EF4-FFF2-40B4-BE49-F238E27FC236}">
                  <a16:creationId xmlns:a16="http://schemas.microsoft.com/office/drawing/2014/main" id="{4B417707-2EB4-431F-9EBD-8D0B78141EC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25">
              <a:extLst>
                <a:ext uri="{FF2B5EF4-FFF2-40B4-BE49-F238E27FC236}">
                  <a16:creationId xmlns:a16="http://schemas.microsoft.com/office/drawing/2014/main" id="{ECA17C1B-77FA-475A-AF2A-3BF02EC58C2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26">
              <a:extLst>
                <a:ext uri="{FF2B5EF4-FFF2-40B4-BE49-F238E27FC236}">
                  <a16:creationId xmlns:a16="http://schemas.microsoft.com/office/drawing/2014/main" id="{275B1D3F-DB31-48E9-A43C-DAD411BD39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227">
              <a:extLst>
                <a:ext uri="{FF2B5EF4-FFF2-40B4-BE49-F238E27FC236}">
                  <a16:creationId xmlns:a16="http://schemas.microsoft.com/office/drawing/2014/main" id="{64B0C701-647F-48D4-9C30-3011E740EC4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228">
              <a:extLst>
                <a:ext uri="{FF2B5EF4-FFF2-40B4-BE49-F238E27FC236}">
                  <a16:creationId xmlns:a16="http://schemas.microsoft.com/office/drawing/2014/main" id="{3DCF90CE-F0DE-404C-848B-8CC6F55FC99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229">
              <a:extLst>
                <a:ext uri="{FF2B5EF4-FFF2-40B4-BE49-F238E27FC236}">
                  <a16:creationId xmlns:a16="http://schemas.microsoft.com/office/drawing/2014/main" id="{2066C578-6093-41A1-ABDA-21022738E56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230">
              <a:extLst>
                <a:ext uri="{FF2B5EF4-FFF2-40B4-BE49-F238E27FC236}">
                  <a16:creationId xmlns:a16="http://schemas.microsoft.com/office/drawing/2014/main" id="{AC8DF11E-06ED-4086-8CA6-27E1837A5B0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231">
              <a:extLst>
                <a:ext uri="{FF2B5EF4-FFF2-40B4-BE49-F238E27FC236}">
                  <a16:creationId xmlns:a16="http://schemas.microsoft.com/office/drawing/2014/main" id="{580047D0-37C4-4DF4-ADC0-46E2769FDB3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232">
              <a:extLst>
                <a:ext uri="{FF2B5EF4-FFF2-40B4-BE49-F238E27FC236}">
                  <a16:creationId xmlns:a16="http://schemas.microsoft.com/office/drawing/2014/main" id="{DADBA930-4669-4166-AD1D-89A7AA6BDD2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233">
              <a:extLst>
                <a:ext uri="{FF2B5EF4-FFF2-40B4-BE49-F238E27FC236}">
                  <a16:creationId xmlns:a16="http://schemas.microsoft.com/office/drawing/2014/main" id="{BD79910A-3E7E-4269-BA15-705E9CED4C2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234">
              <a:extLst>
                <a:ext uri="{FF2B5EF4-FFF2-40B4-BE49-F238E27FC236}">
                  <a16:creationId xmlns:a16="http://schemas.microsoft.com/office/drawing/2014/main" id="{68E36584-4548-410A-BCA7-4ED74DCE584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235">
              <a:extLst>
                <a:ext uri="{FF2B5EF4-FFF2-40B4-BE49-F238E27FC236}">
                  <a16:creationId xmlns:a16="http://schemas.microsoft.com/office/drawing/2014/main" id="{89CE139B-116E-4A43-92FA-09F950C1053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236">
              <a:extLst>
                <a:ext uri="{FF2B5EF4-FFF2-40B4-BE49-F238E27FC236}">
                  <a16:creationId xmlns:a16="http://schemas.microsoft.com/office/drawing/2014/main" id="{6FAA9B49-99A3-4686-9D4E-7B20E7C866A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237">
              <a:extLst>
                <a:ext uri="{FF2B5EF4-FFF2-40B4-BE49-F238E27FC236}">
                  <a16:creationId xmlns:a16="http://schemas.microsoft.com/office/drawing/2014/main" id="{450B1624-AAA2-466F-9486-BA97C143068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238">
              <a:extLst>
                <a:ext uri="{FF2B5EF4-FFF2-40B4-BE49-F238E27FC236}">
                  <a16:creationId xmlns:a16="http://schemas.microsoft.com/office/drawing/2014/main" id="{62A81E0C-7320-462D-8CBE-095B92F339E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239">
              <a:extLst>
                <a:ext uri="{FF2B5EF4-FFF2-40B4-BE49-F238E27FC236}">
                  <a16:creationId xmlns:a16="http://schemas.microsoft.com/office/drawing/2014/main" id="{84AD3C37-56AF-4FCF-8457-3D6348DFB1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240">
              <a:extLst>
                <a:ext uri="{FF2B5EF4-FFF2-40B4-BE49-F238E27FC236}">
                  <a16:creationId xmlns:a16="http://schemas.microsoft.com/office/drawing/2014/main" id="{FB4E7C70-D019-4F0E-A35F-D864BD6E79E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241">
              <a:extLst>
                <a:ext uri="{FF2B5EF4-FFF2-40B4-BE49-F238E27FC236}">
                  <a16:creationId xmlns:a16="http://schemas.microsoft.com/office/drawing/2014/main" id="{E1AF9FEC-3C3C-44D7-987F-5486DC28114A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242">
              <a:extLst>
                <a:ext uri="{FF2B5EF4-FFF2-40B4-BE49-F238E27FC236}">
                  <a16:creationId xmlns:a16="http://schemas.microsoft.com/office/drawing/2014/main" id="{FFF69299-0F22-47C5-A617-9410C77707A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243">
              <a:extLst>
                <a:ext uri="{FF2B5EF4-FFF2-40B4-BE49-F238E27FC236}">
                  <a16:creationId xmlns:a16="http://schemas.microsoft.com/office/drawing/2014/main" id="{C44A3C2D-A4F8-46CC-A103-2A0DEA8F8AA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244">
              <a:extLst>
                <a:ext uri="{FF2B5EF4-FFF2-40B4-BE49-F238E27FC236}">
                  <a16:creationId xmlns:a16="http://schemas.microsoft.com/office/drawing/2014/main" id="{F694D4B8-DBFC-4811-8006-B50C2F65FE6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45">
              <a:extLst>
                <a:ext uri="{FF2B5EF4-FFF2-40B4-BE49-F238E27FC236}">
                  <a16:creationId xmlns:a16="http://schemas.microsoft.com/office/drawing/2014/main" id="{EE41D7D3-2E63-49C6-841A-E1B7E68E6AF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46">
              <a:extLst>
                <a:ext uri="{FF2B5EF4-FFF2-40B4-BE49-F238E27FC236}">
                  <a16:creationId xmlns:a16="http://schemas.microsoft.com/office/drawing/2014/main" id="{8C9DE1A1-464F-4773-A6EA-C7CBE6EBE83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47">
              <a:extLst>
                <a:ext uri="{FF2B5EF4-FFF2-40B4-BE49-F238E27FC236}">
                  <a16:creationId xmlns:a16="http://schemas.microsoft.com/office/drawing/2014/main" id="{2BB31D07-0370-4E9C-B79B-B21ABC12ECB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48">
              <a:extLst>
                <a:ext uri="{FF2B5EF4-FFF2-40B4-BE49-F238E27FC236}">
                  <a16:creationId xmlns:a16="http://schemas.microsoft.com/office/drawing/2014/main" id="{7409B87F-1B02-4438-9329-BD0E7F5C519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9">
              <a:extLst>
                <a:ext uri="{FF2B5EF4-FFF2-40B4-BE49-F238E27FC236}">
                  <a16:creationId xmlns:a16="http://schemas.microsoft.com/office/drawing/2014/main" id="{B2B40F73-3812-4D5E-824F-D934142968E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0">
              <a:extLst>
                <a:ext uri="{FF2B5EF4-FFF2-40B4-BE49-F238E27FC236}">
                  <a16:creationId xmlns:a16="http://schemas.microsoft.com/office/drawing/2014/main" id="{488F1FB1-1478-4030-A97F-B935170A4832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51">
              <a:extLst>
                <a:ext uri="{FF2B5EF4-FFF2-40B4-BE49-F238E27FC236}">
                  <a16:creationId xmlns:a16="http://schemas.microsoft.com/office/drawing/2014/main" id="{F951E256-612D-4720-B9C7-931450A5625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52">
              <a:extLst>
                <a:ext uri="{FF2B5EF4-FFF2-40B4-BE49-F238E27FC236}">
                  <a16:creationId xmlns:a16="http://schemas.microsoft.com/office/drawing/2014/main" id="{E6569AE7-1C5E-4A41-A446-CFD2E6522AB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53">
              <a:extLst>
                <a:ext uri="{FF2B5EF4-FFF2-40B4-BE49-F238E27FC236}">
                  <a16:creationId xmlns:a16="http://schemas.microsoft.com/office/drawing/2014/main" id="{C6852654-6545-4804-BA3E-91FC2CE5087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54">
              <a:extLst>
                <a:ext uri="{FF2B5EF4-FFF2-40B4-BE49-F238E27FC236}">
                  <a16:creationId xmlns:a16="http://schemas.microsoft.com/office/drawing/2014/main" id="{46B0DFBA-B365-4EF8-BAFD-175245EF675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255">
              <a:extLst>
                <a:ext uri="{FF2B5EF4-FFF2-40B4-BE49-F238E27FC236}">
                  <a16:creationId xmlns:a16="http://schemas.microsoft.com/office/drawing/2014/main" id="{21FFB0D0-7273-4302-9DDA-218CA954CC1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256">
              <a:extLst>
                <a:ext uri="{FF2B5EF4-FFF2-40B4-BE49-F238E27FC236}">
                  <a16:creationId xmlns:a16="http://schemas.microsoft.com/office/drawing/2014/main" id="{D787314C-CFAE-4706-A654-F456C869B78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257">
              <a:extLst>
                <a:ext uri="{FF2B5EF4-FFF2-40B4-BE49-F238E27FC236}">
                  <a16:creationId xmlns:a16="http://schemas.microsoft.com/office/drawing/2014/main" id="{69252C4A-353F-4DE9-9C9E-CBE0C6630CA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258">
              <a:extLst>
                <a:ext uri="{FF2B5EF4-FFF2-40B4-BE49-F238E27FC236}">
                  <a16:creationId xmlns:a16="http://schemas.microsoft.com/office/drawing/2014/main" id="{CDB293EB-FD00-4989-B5E0-AEC06E05E02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259">
              <a:extLst>
                <a:ext uri="{FF2B5EF4-FFF2-40B4-BE49-F238E27FC236}">
                  <a16:creationId xmlns:a16="http://schemas.microsoft.com/office/drawing/2014/main" id="{93B30786-F1FD-4648-AE44-6A8C09D4478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260">
              <a:extLst>
                <a:ext uri="{FF2B5EF4-FFF2-40B4-BE49-F238E27FC236}">
                  <a16:creationId xmlns:a16="http://schemas.microsoft.com/office/drawing/2014/main" id="{B4DB1DDE-CC00-4D4F-AD99-3D5C92F2B81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261">
              <a:extLst>
                <a:ext uri="{FF2B5EF4-FFF2-40B4-BE49-F238E27FC236}">
                  <a16:creationId xmlns:a16="http://schemas.microsoft.com/office/drawing/2014/main" id="{6882513C-500E-42E4-8117-7BD9FB6408B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262">
              <a:extLst>
                <a:ext uri="{FF2B5EF4-FFF2-40B4-BE49-F238E27FC236}">
                  <a16:creationId xmlns:a16="http://schemas.microsoft.com/office/drawing/2014/main" id="{678B55F2-ABA5-4EDE-9AC8-46F1D009940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263">
              <a:extLst>
                <a:ext uri="{FF2B5EF4-FFF2-40B4-BE49-F238E27FC236}">
                  <a16:creationId xmlns:a16="http://schemas.microsoft.com/office/drawing/2014/main" id="{F52F84FD-AA1A-4F0C-9819-22729582395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264">
              <a:extLst>
                <a:ext uri="{FF2B5EF4-FFF2-40B4-BE49-F238E27FC236}">
                  <a16:creationId xmlns:a16="http://schemas.microsoft.com/office/drawing/2014/main" id="{64CEC81B-D514-4A02-8981-B063445AB6B2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265">
              <a:extLst>
                <a:ext uri="{FF2B5EF4-FFF2-40B4-BE49-F238E27FC236}">
                  <a16:creationId xmlns:a16="http://schemas.microsoft.com/office/drawing/2014/main" id="{05C49A78-5E65-4121-901B-ADD7B3C1D33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266">
              <a:extLst>
                <a:ext uri="{FF2B5EF4-FFF2-40B4-BE49-F238E27FC236}">
                  <a16:creationId xmlns:a16="http://schemas.microsoft.com/office/drawing/2014/main" id="{D6539BF3-EEC1-4EF6-9DAC-32A8DC3F13F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267">
              <a:extLst>
                <a:ext uri="{FF2B5EF4-FFF2-40B4-BE49-F238E27FC236}">
                  <a16:creationId xmlns:a16="http://schemas.microsoft.com/office/drawing/2014/main" id="{933768AE-B5A4-4496-BFF2-7911D7D936C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268">
              <a:extLst>
                <a:ext uri="{FF2B5EF4-FFF2-40B4-BE49-F238E27FC236}">
                  <a16:creationId xmlns:a16="http://schemas.microsoft.com/office/drawing/2014/main" id="{257B1DB6-C1FC-49DF-9A54-31894083C89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269">
              <a:extLst>
                <a:ext uri="{FF2B5EF4-FFF2-40B4-BE49-F238E27FC236}">
                  <a16:creationId xmlns:a16="http://schemas.microsoft.com/office/drawing/2014/main" id="{97B61CEC-BA53-4EEF-811C-4144A6931C8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270">
              <a:extLst>
                <a:ext uri="{FF2B5EF4-FFF2-40B4-BE49-F238E27FC236}">
                  <a16:creationId xmlns:a16="http://schemas.microsoft.com/office/drawing/2014/main" id="{F58961C3-B027-45A3-B1A2-DB483FECA52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271">
              <a:extLst>
                <a:ext uri="{FF2B5EF4-FFF2-40B4-BE49-F238E27FC236}">
                  <a16:creationId xmlns:a16="http://schemas.microsoft.com/office/drawing/2014/main" id="{0BCE2C1D-C994-4885-AF7B-6F82604440B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272">
              <a:extLst>
                <a:ext uri="{FF2B5EF4-FFF2-40B4-BE49-F238E27FC236}">
                  <a16:creationId xmlns:a16="http://schemas.microsoft.com/office/drawing/2014/main" id="{0133E5EE-28AC-4DB5-A94B-D4E9BA4953C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273">
              <a:extLst>
                <a:ext uri="{FF2B5EF4-FFF2-40B4-BE49-F238E27FC236}">
                  <a16:creationId xmlns:a16="http://schemas.microsoft.com/office/drawing/2014/main" id="{98E2BC1C-A863-450C-80FA-0F88BE5EE96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274">
              <a:extLst>
                <a:ext uri="{FF2B5EF4-FFF2-40B4-BE49-F238E27FC236}">
                  <a16:creationId xmlns:a16="http://schemas.microsoft.com/office/drawing/2014/main" id="{41FAABAD-E2C2-4CA8-9830-205B87FB4E8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275">
              <a:extLst>
                <a:ext uri="{FF2B5EF4-FFF2-40B4-BE49-F238E27FC236}">
                  <a16:creationId xmlns:a16="http://schemas.microsoft.com/office/drawing/2014/main" id="{9C3B3BF4-B99C-4A5C-A15B-A10361DEF9F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276">
              <a:extLst>
                <a:ext uri="{FF2B5EF4-FFF2-40B4-BE49-F238E27FC236}">
                  <a16:creationId xmlns:a16="http://schemas.microsoft.com/office/drawing/2014/main" id="{D21FD10F-9A3D-450F-BA01-2A2A1C84D61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277">
              <a:extLst>
                <a:ext uri="{FF2B5EF4-FFF2-40B4-BE49-F238E27FC236}">
                  <a16:creationId xmlns:a16="http://schemas.microsoft.com/office/drawing/2014/main" id="{F98B2FBF-A5D7-4655-97DE-899CAF2120F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278">
              <a:extLst>
                <a:ext uri="{FF2B5EF4-FFF2-40B4-BE49-F238E27FC236}">
                  <a16:creationId xmlns:a16="http://schemas.microsoft.com/office/drawing/2014/main" id="{2A6C1C8A-B5BB-43D4-B370-FED630E75500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279">
              <a:extLst>
                <a:ext uri="{FF2B5EF4-FFF2-40B4-BE49-F238E27FC236}">
                  <a16:creationId xmlns:a16="http://schemas.microsoft.com/office/drawing/2014/main" id="{16979AA2-48C2-447E-8B53-1B55675174E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280">
              <a:extLst>
                <a:ext uri="{FF2B5EF4-FFF2-40B4-BE49-F238E27FC236}">
                  <a16:creationId xmlns:a16="http://schemas.microsoft.com/office/drawing/2014/main" id="{F190C371-6609-4F05-AD0D-259F9C8E4836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281">
              <a:extLst>
                <a:ext uri="{FF2B5EF4-FFF2-40B4-BE49-F238E27FC236}">
                  <a16:creationId xmlns:a16="http://schemas.microsoft.com/office/drawing/2014/main" id="{BE0F5059-2EE6-4075-AFD2-73A6F81F144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282">
              <a:extLst>
                <a:ext uri="{FF2B5EF4-FFF2-40B4-BE49-F238E27FC236}">
                  <a16:creationId xmlns:a16="http://schemas.microsoft.com/office/drawing/2014/main" id="{C107C2E9-DF73-4574-8C13-D647FC5F40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283">
              <a:extLst>
                <a:ext uri="{FF2B5EF4-FFF2-40B4-BE49-F238E27FC236}">
                  <a16:creationId xmlns:a16="http://schemas.microsoft.com/office/drawing/2014/main" id="{6BA28250-8061-433F-8875-2C3938D3250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284">
              <a:extLst>
                <a:ext uri="{FF2B5EF4-FFF2-40B4-BE49-F238E27FC236}">
                  <a16:creationId xmlns:a16="http://schemas.microsoft.com/office/drawing/2014/main" id="{787549BE-535C-46CD-AB25-DD0B3EEF680F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285">
              <a:extLst>
                <a:ext uri="{FF2B5EF4-FFF2-40B4-BE49-F238E27FC236}">
                  <a16:creationId xmlns:a16="http://schemas.microsoft.com/office/drawing/2014/main" id="{BE5F2693-9693-4E60-AD5C-612BD9DE8C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86">
              <a:extLst>
                <a:ext uri="{FF2B5EF4-FFF2-40B4-BE49-F238E27FC236}">
                  <a16:creationId xmlns:a16="http://schemas.microsoft.com/office/drawing/2014/main" id="{B2CC65B8-D074-4409-9C8A-B1A23EB764B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87">
              <a:extLst>
                <a:ext uri="{FF2B5EF4-FFF2-40B4-BE49-F238E27FC236}">
                  <a16:creationId xmlns:a16="http://schemas.microsoft.com/office/drawing/2014/main" id="{2C56DE52-76B9-4253-98A9-03AD80F25FA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88">
              <a:extLst>
                <a:ext uri="{FF2B5EF4-FFF2-40B4-BE49-F238E27FC236}">
                  <a16:creationId xmlns:a16="http://schemas.microsoft.com/office/drawing/2014/main" id="{72F0435F-6734-44A9-B6BA-78DBD8E11A1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89">
              <a:extLst>
                <a:ext uri="{FF2B5EF4-FFF2-40B4-BE49-F238E27FC236}">
                  <a16:creationId xmlns:a16="http://schemas.microsoft.com/office/drawing/2014/main" id="{32BAB84E-071C-4395-9480-AA0A11BBB13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90">
              <a:extLst>
                <a:ext uri="{FF2B5EF4-FFF2-40B4-BE49-F238E27FC236}">
                  <a16:creationId xmlns:a16="http://schemas.microsoft.com/office/drawing/2014/main" id="{2FA0747D-544E-403F-98BF-A87F561FD41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91">
              <a:extLst>
                <a:ext uri="{FF2B5EF4-FFF2-40B4-BE49-F238E27FC236}">
                  <a16:creationId xmlns:a16="http://schemas.microsoft.com/office/drawing/2014/main" id="{B8417057-CAF9-4C39-AB7B-F7CDAE4A57B5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92">
              <a:extLst>
                <a:ext uri="{FF2B5EF4-FFF2-40B4-BE49-F238E27FC236}">
                  <a16:creationId xmlns:a16="http://schemas.microsoft.com/office/drawing/2014/main" id="{AFA6A0F8-3544-4224-A8C8-23825F4144A6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93">
              <a:extLst>
                <a:ext uri="{FF2B5EF4-FFF2-40B4-BE49-F238E27FC236}">
                  <a16:creationId xmlns:a16="http://schemas.microsoft.com/office/drawing/2014/main" id="{2483F4C6-D48C-4D49-8058-24166EC2E78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94">
              <a:extLst>
                <a:ext uri="{FF2B5EF4-FFF2-40B4-BE49-F238E27FC236}">
                  <a16:creationId xmlns:a16="http://schemas.microsoft.com/office/drawing/2014/main" id="{407DA6AF-360F-43BE-839F-DAAB4418B3B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5">
              <a:extLst>
                <a:ext uri="{FF2B5EF4-FFF2-40B4-BE49-F238E27FC236}">
                  <a16:creationId xmlns:a16="http://schemas.microsoft.com/office/drawing/2014/main" id="{A32F056B-CAFB-4B43-A55B-ED2C104C227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296">
              <a:extLst>
                <a:ext uri="{FF2B5EF4-FFF2-40B4-BE49-F238E27FC236}">
                  <a16:creationId xmlns:a16="http://schemas.microsoft.com/office/drawing/2014/main" id="{4C853488-E7FE-4DC1-8DD5-DA9E406FEA7B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297">
              <a:extLst>
                <a:ext uri="{FF2B5EF4-FFF2-40B4-BE49-F238E27FC236}">
                  <a16:creationId xmlns:a16="http://schemas.microsoft.com/office/drawing/2014/main" id="{8628BDA6-50AF-478C-9568-32E12492F1A1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298">
              <a:extLst>
                <a:ext uri="{FF2B5EF4-FFF2-40B4-BE49-F238E27FC236}">
                  <a16:creationId xmlns:a16="http://schemas.microsoft.com/office/drawing/2014/main" id="{C861E429-9C87-4930-B6C0-8219B20A2D5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299">
              <a:extLst>
                <a:ext uri="{FF2B5EF4-FFF2-40B4-BE49-F238E27FC236}">
                  <a16:creationId xmlns:a16="http://schemas.microsoft.com/office/drawing/2014/main" id="{FF8FEA17-F1C8-4EF2-AB4D-8FFE2730A37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00">
              <a:extLst>
                <a:ext uri="{FF2B5EF4-FFF2-40B4-BE49-F238E27FC236}">
                  <a16:creationId xmlns:a16="http://schemas.microsoft.com/office/drawing/2014/main" id="{20C1F6A4-3D9C-497F-82D2-E17A1290242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01">
              <a:extLst>
                <a:ext uri="{FF2B5EF4-FFF2-40B4-BE49-F238E27FC236}">
                  <a16:creationId xmlns:a16="http://schemas.microsoft.com/office/drawing/2014/main" id="{AD54B6DC-2726-4E04-A4B7-2C268484825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02">
              <a:extLst>
                <a:ext uri="{FF2B5EF4-FFF2-40B4-BE49-F238E27FC236}">
                  <a16:creationId xmlns:a16="http://schemas.microsoft.com/office/drawing/2014/main" id="{E1DC4D8E-E58C-41FA-B8A3-B6FA196A355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03">
              <a:extLst>
                <a:ext uri="{FF2B5EF4-FFF2-40B4-BE49-F238E27FC236}">
                  <a16:creationId xmlns:a16="http://schemas.microsoft.com/office/drawing/2014/main" id="{E630998D-4C76-45CA-820C-6136D9A6D61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04">
              <a:extLst>
                <a:ext uri="{FF2B5EF4-FFF2-40B4-BE49-F238E27FC236}">
                  <a16:creationId xmlns:a16="http://schemas.microsoft.com/office/drawing/2014/main" id="{A1815E3D-3D4F-4BE2-91EF-DB4E6B7A74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05">
              <a:extLst>
                <a:ext uri="{FF2B5EF4-FFF2-40B4-BE49-F238E27FC236}">
                  <a16:creationId xmlns:a16="http://schemas.microsoft.com/office/drawing/2014/main" id="{DB476FDB-077F-4D34-8DFE-ABF0929D854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306">
              <a:extLst>
                <a:ext uri="{FF2B5EF4-FFF2-40B4-BE49-F238E27FC236}">
                  <a16:creationId xmlns:a16="http://schemas.microsoft.com/office/drawing/2014/main" id="{EC4C6441-9678-40B7-A730-82601997133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307">
              <a:extLst>
                <a:ext uri="{FF2B5EF4-FFF2-40B4-BE49-F238E27FC236}">
                  <a16:creationId xmlns:a16="http://schemas.microsoft.com/office/drawing/2014/main" id="{AA602635-E769-4729-9C9D-5C60472752E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308">
              <a:extLst>
                <a:ext uri="{FF2B5EF4-FFF2-40B4-BE49-F238E27FC236}">
                  <a16:creationId xmlns:a16="http://schemas.microsoft.com/office/drawing/2014/main" id="{852DDB6A-D189-4940-9D7B-A9A0A99DC15A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309">
              <a:extLst>
                <a:ext uri="{FF2B5EF4-FFF2-40B4-BE49-F238E27FC236}">
                  <a16:creationId xmlns:a16="http://schemas.microsoft.com/office/drawing/2014/main" id="{80DBCAFA-8CCA-4871-8E3D-14C1FAFD310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310">
              <a:extLst>
                <a:ext uri="{FF2B5EF4-FFF2-40B4-BE49-F238E27FC236}">
                  <a16:creationId xmlns:a16="http://schemas.microsoft.com/office/drawing/2014/main" id="{00A3EE8A-4246-48D2-8B85-E2546578DF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311">
              <a:extLst>
                <a:ext uri="{FF2B5EF4-FFF2-40B4-BE49-F238E27FC236}">
                  <a16:creationId xmlns:a16="http://schemas.microsoft.com/office/drawing/2014/main" id="{0B6FB946-494C-4485-A3D0-4F81DF3F64A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312">
              <a:extLst>
                <a:ext uri="{FF2B5EF4-FFF2-40B4-BE49-F238E27FC236}">
                  <a16:creationId xmlns:a16="http://schemas.microsoft.com/office/drawing/2014/main" id="{0DD3F70B-8C28-413B-8084-6567FEC1B33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313">
              <a:extLst>
                <a:ext uri="{FF2B5EF4-FFF2-40B4-BE49-F238E27FC236}">
                  <a16:creationId xmlns:a16="http://schemas.microsoft.com/office/drawing/2014/main" id="{088FAD15-C622-4C2F-8AF0-A9F5B19C5F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314">
              <a:extLst>
                <a:ext uri="{FF2B5EF4-FFF2-40B4-BE49-F238E27FC236}">
                  <a16:creationId xmlns:a16="http://schemas.microsoft.com/office/drawing/2014/main" id="{84810438-BB8B-466E-AF8A-DCB34298D769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315">
              <a:extLst>
                <a:ext uri="{FF2B5EF4-FFF2-40B4-BE49-F238E27FC236}">
                  <a16:creationId xmlns:a16="http://schemas.microsoft.com/office/drawing/2014/main" id="{E186B7B2-60F7-49C9-9CA1-9B35C50A1D8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316">
              <a:extLst>
                <a:ext uri="{FF2B5EF4-FFF2-40B4-BE49-F238E27FC236}">
                  <a16:creationId xmlns:a16="http://schemas.microsoft.com/office/drawing/2014/main" id="{9B470A0F-9878-4426-BBD6-DC7C6217FE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317">
              <a:extLst>
                <a:ext uri="{FF2B5EF4-FFF2-40B4-BE49-F238E27FC236}">
                  <a16:creationId xmlns:a16="http://schemas.microsoft.com/office/drawing/2014/main" id="{A46E58B1-3384-4919-9061-50D36876FAF3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318">
              <a:extLst>
                <a:ext uri="{FF2B5EF4-FFF2-40B4-BE49-F238E27FC236}">
                  <a16:creationId xmlns:a16="http://schemas.microsoft.com/office/drawing/2014/main" id="{92481225-690B-4B4D-BBC6-B35121AF21A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319">
              <a:extLst>
                <a:ext uri="{FF2B5EF4-FFF2-40B4-BE49-F238E27FC236}">
                  <a16:creationId xmlns:a16="http://schemas.microsoft.com/office/drawing/2014/main" id="{7AD5A038-B37A-4306-80E6-DED447F55E9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320">
              <a:extLst>
                <a:ext uri="{FF2B5EF4-FFF2-40B4-BE49-F238E27FC236}">
                  <a16:creationId xmlns:a16="http://schemas.microsoft.com/office/drawing/2014/main" id="{A3ABF7C2-BCB5-4052-9235-0614215DCB5B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321">
              <a:extLst>
                <a:ext uri="{FF2B5EF4-FFF2-40B4-BE49-F238E27FC236}">
                  <a16:creationId xmlns:a16="http://schemas.microsoft.com/office/drawing/2014/main" id="{1E86F3D2-409F-404B-8D08-C0F2B07629A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322">
              <a:extLst>
                <a:ext uri="{FF2B5EF4-FFF2-40B4-BE49-F238E27FC236}">
                  <a16:creationId xmlns:a16="http://schemas.microsoft.com/office/drawing/2014/main" id="{8AB8F4F7-2E86-4485-A65A-FBCD6A0DD4F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323">
              <a:extLst>
                <a:ext uri="{FF2B5EF4-FFF2-40B4-BE49-F238E27FC236}">
                  <a16:creationId xmlns:a16="http://schemas.microsoft.com/office/drawing/2014/main" id="{3EA556F3-D7F8-497D-9F14-1065F40AC4B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324">
              <a:extLst>
                <a:ext uri="{FF2B5EF4-FFF2-40B4-BE49-F238E27FC236}">
                  <a16:creationId xmlns:a16="http://schemas.microsoft.com/office/drawing/2014/main" id="{682E3FA1-AFBF-4531-AF8F-7539B88C79A2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325">
              <a:extLst>
                <a:ext uri="{FF2B5EF4-FFF2-40B4-BE49-F238E27FC236}">
                  <a16:creationId xmlns:a16="http://schemas.microsoft.com/office/drawing/2014/main" id="{24B973A8-7879-4A9E-9955-AD1081EC3B3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326">
              <a:extLst>
                <a:ext uri="{FF2B5EF4-FFF2-40B4-BE49-F238E27FC236}">
                  <a16:creationId xmlns:a16="http://schemas.microsoft.com/office/drawing/2014/main" id="{36A387BC-A999-4D6C-AADB-131578A761E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327">
              <a:extLst>
                <a:ext uri="{FF2B5EF4-FFF2-40B4-BE49-F238E27FC236}">
                  <a16:creationId xmlns:a16="http://schemas.microsoft.com/office/drawing/2014/main" id="{EC02F1CD-273E-410A-B4B6-9E31F5CDBDB1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328">
              <a:extLst>
                <a:ext uri="{FF2B5EF4-FFF2-40B4-BE49-F238E27FC236}">
                  <a16:creationId xmlns:a16="http://schemas.microsoft.com/office/drawing/2014/main" id="{91168954-EEB5-4074-AC0C-6D2F1216D8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329">
              <a:extLst>
                <a:ext uri="{FF2B5EF4-FFF2-40B4-BE49-F238E27FC236}">
                  <a16:creationId xmlns:a16="http://schemas.microsoft.com/office/drawing/2014/main" id="{961BF969-7F7C-4105-8C76-C0F81229822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330">
              <a:extLst>
                <a:ext uri="{FF2B5EF4-FFF2-40B4-BE49-F238E27FC236}">
                  <a16:creationId xmlns:a16="http://schemas.microsoft.com/office/drawing/2014/main" id="{A0C83434-6E5B-4B43-A007-3FA755CCE01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331">
              <a:extLst>
                <a:ext uri="{FF2B5EF4-FFF2-40B4-BE49-F238E27FC236}">
                  <a16:creationId xmlns:a16="http://schemas.microsoft.com/office/drawing/2014/main" id="{722F3544-A1CC-4577-9455-0251DF34FA35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332">
              <a:extLst>
                <a:ext uri="{FF2B5EF4-FFF2-40B4-BE49-F238E27FC236}">
                  <a16:creationId xmlns:a16="http://schemas.microsoft.com/office/drawing/2014/main" id="{2405EDD2-2E44-4BF3-B785-7F26A9D4A9D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333">
              <a:extLst>
                <a:ext uri="{FF2B5EF4-FFF2-40B4-BE49-F238E27FC236}">
                  <a16:creationId xmlns:a16="http://schemas.microsoft.com/office/drawing/2014/main" id="{0AD90623-B8A9-44CC-A80F-16DA6E87081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334">
              <a:extLst>
                <a:ext uri="{FF2B5EF4-FFF2-40B4-BE49-F238E27FC236}">
                  <a16:creationId xmlns:a16="http://schemas.microsoft.com/office/drawing/2014/main" id="{F0ED958D-D5E3-4A18-9032-EC4D0898B43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335">
              <a:extLst>
                <a:ext uri="{FF2B5EF4-FFF2-40B4-BE49-F238E27FC236}">
                  <a16:creationId xmlns:a16="http://schemas.microsoft.com/office/drawing/2014/main" id="{920F9F71-96BA-47E9-98BB-BA908BEB4C5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336">
              <a:extLst>
                <a:ext uri="{FF2B5EF4-FFF2-40B4-BE49-F238E27FC236}">
                  <a16:creationId xmlns:a16="http://schemas.microsoft.com/office/drawing/2014/main" id="{F8997C44-E385-41A0-BB9E-2044FC3E2C7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337">
              <a:extLst>
                <a:ext uri="{FF2B5EF4-FFF2-40B4-BE49-F238E27FC236}">
                  <a16:creationId xmlns:a16="http://schemas.microsoft.com/office/drawing/2014/main" id="{1E9ED1E0-8452-476C-8668-88BA149E05B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338">
              <a:extLst>
                <a:ext uri="{FF2B5EF4-FFF2-40B4-BE49-F238E27FC236}">
                  <a16:creationId xmlns:a16="http://schemas.microsoft.com/office/drawing/2014/main" id="{E43C5A65-4EA9-45EC-B0B6-6A06AAC668B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339">
              <a:extLst>
                <a:ext uri="{FF2B5EF4-FFF2-40B4-BE49-F238E27FC236}">
                  <a16:creationId xmlns:a16="http://schemas.microsoft.com/office/drawing/2014/main" id="{CB9FCCDE-E827-4682-BC4D-9E16045B2D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340">
              <a:extLst>
                <a:ext uri="{FF2B5EF4-FFF2-40B4-BE49-F238E27FC236}">
                  <a16:creationId xmlns:a16="http://schemas.microsoft.com/office/drawing/2014/main" id="{E99B631E-1DE4-4BE4-B65A-C3DF02C42B1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341">
              <a:extLst>
                <a:ext uri="{FF2B5EF4-FFF2-40B4-BE49-F238E27FC236}">
                  <a16:creationId xmlns:a16="http://schemas.microsoft.com/office/drawing/2014/main" id="{8B82329F-7659-4899-81E8-FADC42D103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342">
              <a:extLst>
                <a:ext uri="{FF2B5EF4-FFF2-40B4-BE49-F238E27FC236}">
                  <a16:creationId xmlns:a16="http://schemas.microsoft.com/office/drawing/2014/main" id="{E485E7B1-9AB3-4DBA-B5C3-8A8BFC3563D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343">
              <a:extLst>
                <a:ext uri="{FF2B5EF4-FFF2-40B4-BE49-F238E27FC236}">
                  <a16:creationId xmlns:a16="http://schemas.microsoft.com/office/drawing/2014/main" id="{4262B61B-54D2-403F-9F2D-0881F72ACED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344">
              <a:extLst>
                <a:ext uri="{FF2B5EF4-FFF2-40B4-BE49-F238E27FC236}">
                  <a16:creationId xmlns:a16="http://schemas.microsoft.com/office/drawing/2014/main" id="{A745A3BB-54BA-41D9-9C19-0917BF0C9FB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345">
              <a:extLst>
                <a:ext uri="{FF2B5EF4-FFF2-40B4-BE49-F238E27FC236}">
                  <a16:creationId xmlns:a16="http://schemas.microsoft.com/office/drawing/2014/main" id="{F8F1B8CC-4B00-4256-A905-9837C6879155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346">
              <a:extLst>
                <a:ext uri="{FF2B5EF4-FFF2-40B4-BE49-F238E27FC236}">
                  <a16:creationId xmlns:a16="http://schemas.microsoft.com/office/drawing/2014/main" id="{A2886D4C-D1EA-4666-8383-106FA3DA03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347">
              <a:extLst>
                <a:ext uri="{FF2B5EF4-FFF2-40B4-BE49-F238E27FC236}">
                  <a16:creationId xmlns:a16="http://schemas.microsoft.com/office/drawing/2014/main" id="{CA7C8E9A-30A1-48DA-9262-543D030E9A4E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348">
              <a:extLst>
                <a:ext uri="{FF2B5EF4-FFF2-40B4-BE49-F238E27FC236}">
                  <a16:creationId xmlns:a16="http://schemas.microsoft.com/office/drawing/2014/main" id="{B4DE4AA1-7846-465E-83CE-47E8682D4AB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349">
              <a:extLst>
                <a:ext uri="{FF2B5EF4-FFF2-40B4-BE49-F238E27FC236}">
                  <a16:creationId xmlns:a16="http://schemas.microsoft.com/office/drawing/2014/main" id="{AE44DAA9-E55D-4695-BDC2-B7364F44859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350">
              <a:extLst>
                <a:ext uri="{FF2B5EF4-FFF2-40B4-BE49-F238E27FC236}">
                  <a16:creationId xmlns:a16="http://schemas.microsoft.com/office/drawing/2014/main" id="{C6A86D25-66B9-4317-859C-784CD2CB254D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351">
              <a:extLst>
                <a:ext uri="{FF2B5EF4-FFF2-40B4-BE49-F238E27FC236}">
                  <a16:creationId xmlns:a16="http://schemas.microsoft.com/office/drawing/2014/main" id="{05BBCF04-7974-48E0-8810-71F9BD42D71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365">
            <a:extLst>
              <a:ext uri="{FF2B5EF4-FFF2-40B4-BE49-F238E27FC236}">
                <a16:creationId xmlns:a16="http://schemas.microsoft.com/office/drawing/2014/main" id="{E9909F71-2651-4A4C-A4AA-1F6FB9869B82}"/>
              </a:ext>
            </a:extLst>
          </p:cNvPr>
          <p:cNvSpPr txBox="1"/>
          <p:nvPr/>
        </p:nvSpPr>
        <p:spPr>
          <a:xfrm>
            <a:off x="8411130" y="424904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24FCF2D-B3B0-44A7-BD57-3274154F9588}"/>
              </a:ext>
            </a:extLst>
          </p:cNvPr>
          <p:cNvSpPr txBox="1"/>
          <p:nvPr/>
        </p:nvSpPr>
        <p:spPr>
          <a:xfrm>
            <a:off x="1143000" y="3978844"/>
            <a:ext cx="365760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&amp; fifth  Rwanda population and housing census, 2012 &amp; 2022(NISR)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A118D440-227B-4405-AFE9-B9AA7932A5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9020560"/>
              </p:ext>
            </p:extLst>
          </p:nvPr>
        </p:nvGraphicFramePr>
        <p:xfrm>
          <a:off x="1143000" y="715442"/>
          <a:ext cx="5469128" cy="326340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295320">
                  <a:extLst>
                    <a:ext uri="{9D8B030D-6E8A-4147-A177-3AD203B41FA5}">
                      <a16:colId xmlns:a16="http://schemas.microsoft.com/office/drawing/2014/main" val="1524238308"/>
                    </a:ext>
                  </a:extLst>
                </a:gridCol>
                <a:gridCol w="1119412">
                  <a:extLst>
                    <a:ext uri="{9D8B030D-6E8A-4147-A177-3AD203B41FA5}">
                      <a16:colId xmlns:a16="http://schemas.microsoft.com/office/drawing/2014/main" val="4035796353"/>
                    </a:ext>
                  </a:extLst>
                </a:gridCol>
                <a:gridCol w="847554">
                  <a:extLst>
                    <a:ext uri="{9D8B030D-6E8A-4147-A177-3AD203B41FA5}">
                      <a16:colId xmlns:a16="http://schemas.microsoft.com/office/drawing/2014/main" val="356339154"/>
                    </a:ext>
                  </a:extLst>
                </a:gridCol>
                <a:gridCol w="2206842">
                  <a:extLst>
                    <a:ext uri="{9D8B030D-6E8A-4147-A177-3AD203B41FA5}">
                      <a16:colId xmlns:a16="http://schemas.microsoft.com/office/drawing/2014/main" val="2678403785"/>
                    </a:ext>
                  </a:extLst>
                </a:gridCol>
              </a:tblGrid>
              <a:tr h="163200"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 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18" marR="4118" marT="411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2012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18" marR="4118" marT="4118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2022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18" marR="4118" marT="4118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u="none" strike="noStrike">
                          <a:effectLst/>
                        </a:rPr>
                        <a:t>% increase from 2012-2022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18" marR="4118" marT="4118" marB="0" anchor="b"/>
                </a:tc>
                <a:extLst>
                  <a:ext uri="{0D108BD9-81ED-4DB2-BD59-A6C34878D82A}">
                    <a16:rowId xmlns:a16="http://schemas.microsoft.com/office/drawing/2014/main" val="3252960621"/>
                  </a:ext>
                </a:extLst>
              </a:tr>
              <a:tr h="16320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Rwanda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10,515,973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13,246,394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26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18" marR="4118" marT="4118" marB="0" anchor="b"/>
                </a:tc>
                <a:extLst>
                  <a:ext uri="{0D108BD9-81ED-4DB2-BD59-A6C34878D82A}">
                    <a16:rowId xmlns:a16="http://schemas.microsoft.com/office/drawing/2014/main" val="638126470"/>
                  </a:ext>
                </a:extLst>
              </a:tr>
              <a:tr h="16320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City of Kigali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1,132,686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1,745,555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54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18" marR="4118" marT="4118" marB="0" anchor="b"/>
                </a:tc>
                <a:extLst>
                  <a:ext uri="{0D108BD9-81ED-4DB2-BD59-A6C34878D82A}">
                    <a16:rowId xmlns:a16="http://schemas.microsoft.com/office/drawing/2014/main" val="401025322"/>
                  </a:ext>
                </a:extLst>
              </a:tr>
              <a:tr h="16320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Gasabo district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529,561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879,505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66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18" marR="4118" marT="4118" marB="0" anchor="b"/>
                </a:tc>
                <a:extLst>
                  <a:ext uri="{0D108BD9-81ED-4DB2-BD59-A6C34878D82A}">
                    <a16:rowId xmlns:a16="http://schemas.microsoft.com/office/drawing/2014/main" val="3666420343"/>
                  </a:ext>
                </a:extLst>
              </a:tr>
              <a:tr h="16320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Bumbogo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35,381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112,899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219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18" marR="4118" marT="4118" marB="0" anchor="b"/>
                </a:tc>
                <a:extLst>
                  <a:ext uri="{0D108BD9-81ED-4DB2-BD59-A6C34878D82A}">
                    <a16:rowId xmlns:a16="http://schemas.microsoft.com/office/drawing/2014/main" val="1342788773"/>
                  </a:ext>
                </a:extLst>
              </a:tr>
              <a:tr h="16320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Gatsata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37,110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46,262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25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18" marR="4118" marT="4118" marB="0" anchor="b"/>
                </a:tc>
                <a:extLst>
                  <a:ext uri="{0D108BD9-81ED-4DB2-BD59-A6C34878D82A}">
                    <a16:rowId xmlns:a16="http://schemas.microsoft.com/office/drawing/2014/main" val="152744368"/>
                  </a:ext>
                </a:extLst>
              </a:tr>
              <a:tr h="16320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Gikomero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16,625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19,630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18" marR="4118" marT="4118" marB="0" anchor="b"/>
                </a:tc>
                <a:extLst>
                  <a:ext uri="{0D108BD9-81ED-4DB2-BD59-A6C34878D82A}">
                    <a16:rowId xmlns:a16="http://schemas.microsoft.com/office/drawing/2014/main" val="1446813312"/>
                  </a:ext>
                </a:extLst>
              </a:tr>
              <a:tr h="16320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Gisozi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44,003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75,611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72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18" marR="4118" marT="4118" marB="0" anchor="b"/>
                </a:tc>
                <a:extLst>
                  <a:ext uri="{0D108BD9-81ED-4DB2-BD59-A6C34878D82A}">
                    <a16:rowId xmlns:a16="http://schemas.microsoft.com/office/drawing/2014/main" val="1091854242"/>
                  </a:ext>
                </a:extLst>
              </a:tr>
              <a:tr h="16320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Jabana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33,577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63,862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90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18" marR="4118" marT="4118" marB="0" anchor="b"/>
                </a:tc>
                <a:extLst>
                  <a:ext uri="{0D108BD9-81ED-4DB2-BD59-A6C34878D82A}">
                    <a16:rowId xmlns:a16="http://schemas.microsoft.com/office/drawing/2014/main" val="4214437698"/>
                  </a:ext>
                </a:extLst>
              </a:tr>
              <a:tr h="16320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Jali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25,057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41,156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64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18" marR="4118" marT="4118" marB="0" anchor="b"/>
                </a:tc>
                <a:extLst>
                  <a:ext uri="{0D108BD9-81ED-4DB2-BD59-A6C34878D82A}">
                    <a16:rowId xmlns:a16="http://schemas.microsoft.com/office/drawing/2014/main" val="2342661218"/>
                  </a:ext>
                </a:extLst>
              </a:tr>
              <a:tr h="16320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Kacyiru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37,088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30,036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-19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18" marR="4118" marT="4118" marB="0" anchor="b"/>
                </a:tc>
                <a:extLst>
                  <a:ext uri="{0D108BD9-81ED-4DB2-BD59-A6C34878D82A}">
                    <a16:rowId xmlns:a16="http://schemas.microsoft.com/office/drawing/2014/main" val="2583426639"/>
                  </a:ext>
                </a:extLst>
              </a:tr>
              <a:tr h="16320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Kimihurura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21,672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16,425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-24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18" marR="4118" marT="4118" marB="0" anchor="b"/>
                </a:tc>
                <a:extLst>
                  <a:ext uri="{0D108BD9-81ED-4DB2-BD59-A6C34878D82A}">
                    <a16:rowId xmlns:a16="http://schemas.microsoft.com/office/drawing/2014/main" val="3242498576"/>
                  </a:ext>
                </a:extLst>
              </a:tr>
              <a:tr h="16320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Kimironko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57,430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61,733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7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18" marR="4118" marT="4118" marB="0" anchor="b"/>
                </a:tc>
                <a:extLst>
                  <a:ext uri="{0D108BD9-81ED-4DB2-BD59-A6C34878D82A}">
                    <a16:rowId xmlns:a16="http://schemas.microsoft.com/office/drawing/2014/main" val="2696802279"/>
                  </a:ext>
                </a:extLst>
              </a:tr>
              <a:tr h="16320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Kinyinya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57,846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125,400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117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18" marR="4118" marT="4118" marB="0" anchor="b"/>
                </a:tc>
                <a:extLst>
                  <a:ext uri="{0D108BD9-81ED-4DB2-BD59-A6C34878D82A}">
                    <a16:rowId xmlns:a16="http://schemas.microsoft.com/office/drawing/2014/main" val="3978397677"/>
                  </a:ext>
                </a:extLst>
              </a:tr>
              <a:tr h="16320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Ndera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41,764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95,164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128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18" marR="4118" marT="4118" marB="0" anchor="b"/>
                </a:tc>
                <a:extLst>
                  <a:ext uri="{0D108BD9-81ED-4DB2-BD59-A6C34878D82A}">
                    <a16:rowId xmlns:a16="http://schemas.microsoft.com/office/drawing/2014/main" val="3036048088"/>
                  </a:ext>
                </a:extLst>
              </a:tr>
              <a:tr h="16320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Nduba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25,370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68,424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170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18" marR="4118" marT="4118" marB="0" anchor="b"/>
                </a:tc>
                <a:extLst>
                  <a:ext uri="{0D108BD9-81ED-4DB2-BD59-A6C34878D82A}">
                    <a16:rowId xmlns:a16="http://schemas.microsoft.com/office/drawing/2014/main" val="1020692558"/>
                  </a:ext>
                </a:extLst>
              </a:tr>
              <a:tr h="16320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Remera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43,279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38,648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-11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18" marR="4118" marT="4118" marB="0" anchor="b"/>
                </a:tc>
                <a:extLst>
                  <a:ext uri="{0D108BD9-81ED-4DB2-BD59-A6C34878D82A}">
                    <a16:rowId xmlns:a16="http://schemas.microsoft.com/office/drawing/2014/main" val="3125779846"/>
                  </a:ext>
                </a:extLst>
              </a:tr>
              <a:tr h="16320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Rusororo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35,453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61,787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74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18" marR="4118" marT="4118" marB="0" anchor="b"/>
                </a:tc>
                <a:extLst>
                  <a:ext uri="{0D108BD9-81ED-4DB2-BD59-A6C34878D82A}">
                    <a16:rowId xmlns:a16="http://schemas.microsoft.com/office/drawing/2014/main" val="3083835741"/>
                  </a:ext>
                </a:extLst>
              </a:tr>
              <a:tr h="16320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Rutunga </a:t>
                      </a:r>
                      <a:endParaRPr lang="rw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17,906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22,468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118" marR="4118" marT="4118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25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118" marR="4118" marT="4118" marB="0" anchor="b"/>
                </a:tc>
                <a:extLst>
                  <a:ext uri="{0D108BD9-81ED-4DB2-BD59-A6C34878D82A}">
                    <a16:rowId xmlns:a16="http://schemas.microsoft.com/office/drawing/2014/main" val="315455446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40491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4E2F3-6BD5-356A-74B9-3137D077C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D93FC87-671C-CD5A-6C2A-BDE1DF1440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DDB2511C-673C-9B88-2E4E-BFC689F7AC52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AD3F3DF-67D2-E737-AC06-3F5DE601D6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E3D09E7-5930-FD0A-EA6B-67DA78313A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EF22D33-E1A9-8EED-09BC-C0E5D346324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DE18D8E-03A8-5245-1457-4F17D309DFD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9A366C22-609C-08E5-30F1-F774DFC64B3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4AD7245-05C6-41E0-6F7A-4C845D600F13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340251-5BED-8F65-D1A5-5170F18A039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A79CB29-8485-2419-8497-7DBBC69723C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F11550-09D9-8D7B-AEC4-91CCD761849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BAFABDEC-F5A0-8E7F-CE1C-EEC1C1EFB28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FCC39DB-1BF5-289D-E9A0-2A2E5EED542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F4C010-BDAB-5DFC-FF71-F54F9A65423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9CE793-99B1-8B18-595F-024C7B42F7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35450E5-18FB-0DC0-E0B5-62CBA01E57F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C98D280-6C38-57E2-3D38-3033B553DE0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0B3E1A4-B344-0B9F-4F6E-D2BD510AAF1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695DDE09-E935-23CD-0CC8-8E12BFFD97ED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E1A2790-EE8B-33D6-B578-D41DF43CDF01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1E51E91-E996-46E9-3C49-9D51EC7A899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6F853F3D-9DAD-6172-14C9-D09663EA618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AEBA63C-AD3B-821A-3BBE-920A8E0C7A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3EAD8C4-5735-FC0E-B065-10AB02E9F62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0D61E19-4040-D517-B3A6-7E34EFD4C1E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5698E7F-6AB7-965B-8A3E-F2E631D033B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850BC1B-DA1F-C98E-737D-AD82E8BA98A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EF64479E-A827-88AD-1C53-E8CADF12BAD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89344C2-B2A8-6A84-DC8C-EE7BF261397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6E63AC9-6092-230A-353A-3089425316A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DDFB7C4-B799-0833-C6B4-8F5DC121C177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A4CD487-CFCB-C0A9-93BA-7B74C5ED274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F1B4BE8-D148-7925-31EC-06F9FF1E811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5E88A07-B4F9-711A-9570-440CEDF2816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6391A8E-27B3-3D31-020F-8630AD6242D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F31E1D4-8C47-5526-8BF5-9B919D670734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4161B8D9-8B75-E4FA-36E5-7A2ED9DCBBA7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98FE22D-2ABE-D854-5B69-543FF09F04B1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69D523C-2A62-435E-6BDC-B1D6A3AF64A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49765AC7-F39F-0E27-82C6-DC4FDF91691C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AB4D303-6605-40D6-9632-F973A007611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657B670-14CF-8A8B-8E8E-1832E80F222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55F1AA-5183-9BDC-A019-8E5E6EBDC833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64B25AE-4843-87FF-7AB6-14D537CE8F1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C36CC43-F6D5-AD7A-76A9-6B9517D0CAD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B839AB5-CE07-4DE5-57E7-B209D1CF6F8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CE011C1-C7FA-22D4-851F-3DA1A0C2D5B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1458B60A-A075-20A1-6FBE-E1907371E74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9AB2457-43CD-E301-E45D-3D136BC3D7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B3482B0-1386-C09D-2054-8053BB57322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CEE80B1-5204-5694-8CC0-296313190AD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619EFD1-E1C1-25D8-FA4E-BD578C15732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53A8148-E8C0-053B-CA44-2739310097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AD605538-A7C1-0476-3D3B-5797F843C2F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BF08DA6-FF9E-E7A3-3D7B-D0C55D9B5B9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DA98456-50B4-ABBC-3EB1-B7ED3D3FD37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F77D8BA-DAC8-F8C1-E39E-33317AFEA27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2C66A9C-220D-CFB5-BF6A-2873DF20D41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4BF535A-FD9D-3964-04D7-2DDC5542AD41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E3E24E7-BB80-366C-6816-5B743C3EA2D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9D587A8-0EC8-3B6D-3DD7-F7912F293331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BA76DD5-80E2-0999-E68C-F757AE7D3C0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F2F7B0E-98AD-36B6-E7F1-7A5E0883D72A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3651893-B037-38AE-22A8-19955EA6742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0CAFE10-9F9F-63BF-F8E3-E884C7EFC4A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6F524AD-19DC-089C-5DF0-1AA2BC4395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EFB227C-40AB-289C-DD48-8E991AC6769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8BC7569-409D-3709-2786-F86F393EBC58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988B5C9-8CA2-0BF7-675E-63E3FC76CAD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8C349DB-7FE2-7690-0F15-B9CA268567B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2F03F3CA-DFB3-358D-DB90-69BF09732E8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9EFC0D0-8C3B-B6FC-B9F8-A4B701C54D8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0C946A0-4FCE-CF1E-C110-688158912B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0F715A-B0E9-3F92-A706-4867AA60585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A13F1EC7-CD8C-8487-1E46-FD8EE94799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2DA9B8D1-AB9B-CE4E-12D6-7E6D40414C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2CE96A1-A1CC-9DC8-12AA-7DCFBE99825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8EFEFBBC-90F9-C747-12AF-39C305ED3C29}"/>
              </a:ext>
            </a:extLst>
          </p:cNvPr>
          <p:cNvGrpSpPr/>
          <p:nvPr/>
        </p:nvGrpSpPr>
        <p:grpSpPr>
          <a:xfrm>
            <a:off x="1804619" y="674871"/>
            <a:ext cx="5193081" cy="46381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E9381C6-FCBB-4FD6-A281-8FE0E322DA6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4FC247C-2C83-4C78-2B2D-B652B113BCE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98FB46D4-1452-2060-7B49-349519AF253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37D673E-1265-16D1-DC63-83138E77BBE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8AE6146-FE03-3CF1-47B4-FCBDBDC2678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1351BEE-5B37-2752-7B20-1326ABB86BB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C2ADC9C-AFCA-669C-5D42-94B192AF6E7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4EC8321-F39B-210F-F24A-79EF17B2554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0F773D8-3ADE-B209-9750-F6FCA1311CC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6A03D30-C1D5-8469-39E9-D9545DAAA6B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E385408-2E84-9B39-3105-43517815334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B2EAD99-243E-A115-8451-3D3677FAB93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AEF35FF-A2FC-0AC8-6F3B-B7958D06A1FA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EF4359F-4EEB-DD17-7AC9-9827A1C7FC2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E6DC4F6-FD76-EF4D-D491-8D57566D66F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49905FA-22B9-0A4F-AA52-51DC7748B6AE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D2EC10D-CF27-DBB5-A56D-A75372C8FB4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D1BB2B7-D6E2-975B-444A-4CC210E78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9E9F3C4-CE8A-712E-7F45-E1DD3D874D14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8256097E-D29F-6938-07BF-4F1F8C58817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58C7C-2400-29C9-582A-1B8B9B62EA9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6E938CD-A462-91B0-FCE5-712E673950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C7D34E3-253C-DE2C-A251-4913AD00BB2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E25DE00-7464-4A25-FA04-441A3C35802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7D1B3F4-85C5-43D5-1751-3A34266242BD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818B66A-7AB8-8EB6-E696-9803FEE3A07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5CFC710-F661-A39B-AD87-D977AEA1C1B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992D6BF-E434-931B-282C-75F7F3CAD01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10A10-6903-FCDD-DC6F-23555D39ED2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69BD14F6-440F-33B5-B73A-0F4EC8EE4DF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E8B3EAAA-472B-F12B-646E-F7E28F49883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DC18511-621D-4427-E3A9-80DD81F6688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4718324-CACC-F98F-9A83-2EACA67E3CB5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107FE-FD21-98E0-56FA-D8BD4878794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D504637-8A3D-A865-C896-08AFF60A9F0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248769A-492F-78D0-96D4-C188FA491EB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56AF928-496B-0621-94D0-0328BAA5220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0EB98C3-F6F0-DDE4-0700-A8018401AA9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D254B30-DDDA-B638-D6EB-C2B3F533B4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EF8E249-1168-FA57-5A0C-A2F121CDFF4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166969C-83C6-50D4-AA65-48C87059EC7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77C3890-349E-1FAA-F1BD-776DBBA884E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B32DC44-440A-D973-968B-6A7B17B7858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6C3C0E53-B170-B42D-4CE6-2D5B6CF7F40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C586982-AC37-716A-F224-62FF8AAC97B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49DDD3F-718A-59BC-DB89-E5F3AF0BF76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8107EE2-0753-2378-EE45-7AD523F7FB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0A21466E-D325-62A8-66F4-D4D3C8F60AE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D401DC7-5FA5-A21B-C066-9EEAC05BCF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B8E794-96B7-824F-CF8B-A26EA62DDA0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515EA7D-D33C-BE88-6DF7-4D2018014F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59906EE-6ABE-B6CD-EA9F-0BA920DDEA7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D4F6F9-BA7A-3245-B516-4B5D476EBD87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07160262-73F6-D862-F345-F4D2644B833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EFBF3C4-E0E6-2BE2-3ECE-88C0DF882FF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03F3173-36E0-9334-E6A2-3EEDDB25F47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AE0DF4F-6325-11FE-FDC5-C61DE55070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015F628-6688-CB8D-B2D6-C250B746385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E4CDBAB0-CF03-9528-43F7-AD731063C6A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4E592EB-6998-5134-B0BE-62F0D5D63E5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1C6947D-5CA6-3066-6837-5683469553A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479DA4C-264A-B846-9DC0-C155A75C370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E40B6A1-6BA8-F282-21CE-1276D8B38D0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15DD0AE-D0AC-8381-3782-48C02BDFBBE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8657110-BEC3-9966-625B-D529DAAFC50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EA0EEA93-E8C2-21C5-49FB-F78697DD05A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1F61CFF-1D3D-5DFB-9849-2257C8BE01C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B6A16BB-AE12-CA92-232C-36D6A97E5779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9229961-69C3-9BF1-7500-CD2E536008CB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203F4FC-B726-F8CF-8A2C-E37A99648F1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8632F0C-DCBF-9363-BC75-119421D6090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C5A3E18-CCBA-6F7E-1CF5-EB0ABBAEAA1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E4A83CC-108F-E4E3-379A-E33134A9F8B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081DA71-D42A-5F1C-5EBB-C1E04FD98C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763217-B4CF-2D38-319C-02A16150780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8C5F2AE-4E29-F8F3-273A-2948CD043DF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C1D6BD8-E5A7-415C-2F8B-3F07C3B4CFD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0D0129C-CA7D-A06F-A656-7B88A7C6313E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583F705-1E04-A7F0-ABE4-E23DCC14D81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8D25289-40CB-4D7D-0A04-AA5D5EAC660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181E079-9EE3-F642-4645-2DA5A8D60BE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C60E61E-53EC-7E09-A8B6-A568ED6461AD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7B4AE47-132D-D9BB-2835-C219CD36724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7D8B6-67B9-DC6E-1FCE-64F49CE012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570663C-5E73-3187-838A-7C3F784E185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9E59ADB-4C2F-5D3B-6C8B-9B8F9C6602B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A9DDB1-837C-4D6D-B5B2-03C98526AB2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FC96D83-B4FA-AC2C-A8F3-1BAF690BBC4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D3C3CB1-1644-D965-DD79-3A667E1CD9EB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092D167-4F7B-183C-E81C-BD2BD45CA10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6392E9-7DFF-8023-474D-006C575F2D5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A46CEC42-FFDD-6DDF-5904-EE053F24F56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47962C7F-91AE-3203-211B-00EFC83C146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8C6E21E-4323-C07D-C471-AC6AD66E3FE9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75B468C-12D4-EDCD-944E-EC0727CE33D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2A4D0FE-1514-3EB7-6E70-B33756A517F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CF8B9BA-1A40-5C79-DDA1-D81C2C2F043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DCEE13D-8C95-58F7-8F9D-BEA00D80615A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240F7D0-904A-A200-8A45-E7CABC8FECE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18A0611-6A7E-3A5F-0D78-9546A33E64D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EA49EFC6-8C77-1B18-08D7-A02DB50D789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F479A2F-0BC7-CE1C-0BDB-87C100F4E9F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C44EB2D-84B2-B3F4-143B-02C1A66FF6C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2323D66-BB9E-7814-6336-7E79340F780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2DC7794-6954-0980-61E1-9336F882472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915F139-775F-7515-7730-78125B3E806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6513F3F-9BCC-9EF4-A4B7-B86D9793CBD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799E444-BC97-0FD3-4B8B-8B5245D0BFA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C81AA2C-2A45-4398-09B4-294BC365BCF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28C096D-1A4A-67DE-DCD1-23AA302E31D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48BF4B5-DA7B-3AD0-1240-F4C7B5040C4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E6A787B-1208-B0B5-7C39-72980D8F89D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BB4A2F4-D92F-C3BD-10E9-A888193B06D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A44DF09-E4D1-09C5-A468-964C53D8DE6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581AA0A-9B91-83FB-E308-3A6ED74E797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FDF2946-FC44-A023-244C-421D285DA8B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1D69DC8-B330-1EF5-2356-6CC4E943AD27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F10B598-5C66-AB4D-1091-8734868A060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0D5598-3080-76BB-DA83-8A384B03B505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DD8DC8F-75D3-3799-FB18-7FAA90535BB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293A4E2-FDC7-5C2D-0A09-A31E5EF89E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40A8628-5FAC-6EE8-68EC-290A6BA505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C7AD429-E44C-E771-AEAB-EE6DBC22C8F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1837F29-4682-1D22-7A6A-4CF1F835656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1AB7A8F-6DD6-BB90-1BA5-316DA3422D1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9F3D164-FF2B-2963-5398-288CBD1F2C5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245F980-7889-F8AB-4FF8-FC4A54C9AD1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F7ACE29F-C646-E470-3957-F6321E2FD8D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5396D7D-638A-65EF-36A3-F9CC9A241AC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FFBAE4C-C53A-D69D-FFFF-AD76D798EFA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C2B501A-6E9D-C0BE-2184-DB416249826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B58E136C-0853-C8FC-BB88-77D030D69652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FFF35C-CC13-48EA-AC20-2F39407BD62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5F23092-F3E5-D94F-ECD6-19942E660BB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AD8BDCB-9D33-F52A-8F9C-CAC451C97FF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D3E8D9A-6F98-F32D-9AF6-B787080DA74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563745-777C-FAE3-A2A0-62280F3B7CE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87DA3B4-709D-3B5A-DD15-56BA9F3F546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A037E72-8CED-CFCF-D304-0D2CD82F618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2CBFF8-2C6F-4BBA-B67E-BE64C5CA3D3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9850EEC-4805-E059-63F5-6D40BC1BAB5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2BBC9F6-6EC7-29E8-2748-6EF7C989BBD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ACEC706-1EE3-098C-583E-F9644CAECEB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87FA2A-9B4D-8071-4638-277AFC0660B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39E6771-F319-A0B4-DCEF-8865F4CECA2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92390A0-F6F2-4A33-52B1-87FFEFC83CD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98DA545D-BD06-BD1D-2915-010C0B02F60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A811640-D2F1-4EB2-D9F3-71A75DA0EF2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2108826-6B32-C330-F5F9-BD57E971273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8A79E3-3FDF-AC58-9A1B-2E03B5E3EA5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C74ABC9-37E8-E8A1-646D-755F91BD475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3DC130C-8695-7CA8-0ADD-F43D2706B14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EC32CFE-3029-5AA9-8A14-192D9AF4090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16D0920F-4F91-7DC8-657C-8C1A67DA0A2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8F278F4-5395-BE97-12F7-EFB881611F3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BAC12533-2795-5FB1-C547-D8A07905970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7797190-EB1D-4EF4-6AEF-FEDE5D8ACAE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93D83B6-2897-8C92-795B-D2789CE5DA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6D486F-AF5C-8396-7EBE-B2E6BFD6A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53D983E-EF55-EFFC-2FBB-CFA78E97B82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A65A54F-E97A-8CC6-E5A6-77BA8BC9965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C7B3F3F0-602F-32B8-D1EF-E6CE8CC1A2DC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1847333-065F-7E38-60C0-B9789C80106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C048172-9D17-7F52-DDF6-BCCB4B341C6B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725DBEA-8AB9-24EE-D3DE-66F4CFE856C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8FA21B6-2575-F235-0AF2-B47FD736853A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C38705B-5332-83F6-C5C8-A0F809CDE0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BF4369-ED70-35C5-887F-F3E50AF7EEB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BF1D55-BA0E-80A1-B022-7AD55184DD2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AF4DFD0-A3BD-4D26-27C7-049EE8703FA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D654C1A-2D7D-050A-0A9B-EFF3D9EA94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27209B-2F9D-3FA8-28F6-9617C121614D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E8367A8-47CA-4271-B553-5AABA27969F5}"/>
              </a:ext>
            </a:extLst>
          </p:cNvPr>
          <p:cNvSpPr txBox="1"/>
          <p:nvPr/>
        </p:nvSpPr>
        <p:spPr>
          <a:xfrm>
            <a:off x="227013" y="3905437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BD3DDCB3-C201-4932-BA63-7B2972342AE4}"/>
              </a:ext>
            </a:extLst>
          </p:cNvPr>
          <p:cNvSpPr txBox="1"/>
          <p:nvPr/>
        </p:nvSpPr>
        <p:spPr>
          <a:xfrm>
            <a:off x="4875115" y="4416535"/>
            <a:ext cx="299312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Fourth Rwanda population and housing census, NISR (2012)  </a:t>
            </a:r>
            <a:endParaRPr lang="en-RW" sz="700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4E9F070-F9E1-423F-834D-243A2CF7EE9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82373" y="778047"/>
            <a:ext cx="4006645" cy="3182510"/>
          </a:xfrm>
          <a:prstGeom prst="rect">
            <a:avLst/>
          </a:prstGeom>
        </p:spPr>
      </p:pic>
      <p:pic>
        <p:nvPicPr>
          <p:cNvPr id="85" name="Picture 84">
            <a:extLst>
              <a:ext uri="{FF2B5EF4-FFF2-40B4-BE49-F238E27FC236}">
                <a16:creationId xmlns:a16="http://schemas.microsoft.com/office/drawing/2014/main" id="{4E76CA5B-E579-4707-9693-AEDCE137EE0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044696" y="481153"/>
            <a:ext cx="3248980" cy="38627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769831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Gasabo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28B9FA9C-8262-439D-A5D9-BF5489E5F314}"/>
              </a:ext>
            </a:extLst>
          </p:cNvPr>
          <p:cNvSpPr txBox="1"/>
          <p:nvPr/>
        </p:nvSpPr>
        <p:spPr>
          <a:xfrm>
            <a:off x="870604" y="3250062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78D09A62-32A5-48B6-B737-794C6107168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1705609"/>
              </p:ext>
            </p:extLst>
          </p:nvPr>
        </p:nvGraphicFramePr>
        <p:xfrm>
          <a:off x="1098810" y="828806"/>
          <a:ext cx="4891308" cy="21639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45342">
                  <a:extLst>
                    <a:ext uri="{9D8B030D-6E8A-4147-A177-3AD203B41FA5}">
                      <a16:colId xmlns:a16="http://schemas.microsoft.com/office/drawing/2014/main" val="3484477930"/>
                    </a:ext>
                  </a:extLst>
                </a:gridCol>
                <a:gridCol w="854038">
                  <a:extLst>
                    <a:ext uri="{9D8B030D-6E8A-4147-A177-3AD203B41FA5}">
                      <a16:colId xmlns:a16="http://schemas.microsoft.com/office/drawing/2014/main" val="1738280870"/>
                    </a:ext>
                  </a:extLst>
                </a:gridCol>
                <a:gridCol w="760870">
                  <a:extLst>
                    <a:ext uri="{9D8B030D-6E8A-4147-A177-3AD203B41FA5}">
                      <a16:colId xmlns:a16="http://schemas.microsoft.com/office/drawing/2014/main" val="4225645162"/>
                    </a:ext>
                  </a:extLst>
                </a:gridCol>
                <a:gridCol w="760870">
                  <a:extLst>
                    <a:ext uri="{9D8B030D-6E8A-4147-A177-3AD203B41FA5}">
                      <a16:colId xmlns:a16="http://schemas.microsoft.com/office/drawing/2014/main" val="403163590"/>
                    </a:ext>
                  </a:extLst>
                </a:gridCol>
                <a:gridCol w="1770188">
                  <a:extLst>
                    <a:ext uri="{9D8B030D-6E8A-4147-A177-3AD203B41FA5}">
                      <a16:colId xmlns:a16="http://schemas.microsoft.com/office/drawing/2014/main" val="1297119535"/>
                    </a:ext>
                  </a:extLst>
                </a:gridCol>
              </a:tblGrid>
              <a:tr h="244850"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u="none" strike="noStrike">
                          <a:effectLst/>
                        </a:rPr>
                        <a:t>Year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u="none" strike="noStrike">
                          <a:effectLst/>
                        </a:rPr>
                        <a:t>Both sexes 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u="none" strike="noStrike">
                          <a:effectLst/>
                        </a:rPr>
                        <a:t>Male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u="none" strike="noStrike">
                          <a:effectLst/>
                        </a:rPr>
                        <a:t>Female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rw-RW" sz="1400" u="none" strike="noStrike">
                          <a:effectLst/>
                        </a:rPr>
                        <a:t>Population density</a:t>
                      </a:r>
                      <a:endParaRPr lang="rw-RW" sz="14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609621868"/>
                  </a:ext>
                </a:extLst>
              </a:tr>
              <a:tr h="19191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919,472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463,101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456,371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2,150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68657391"/>
                  </a:ext>
                </a:extLst>
              </a:tr>
              <a:tr h="19191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967,512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486,157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481,355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2,262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4163061187"/>
                  </a:ext>
                </a:extLst>
              </a:tr>
              <a:tr h="19191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1,017,220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509,937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507,283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2,378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4099608248"/>
                  </a:ext>
                </a:extLst>
              </a:tr>
              <a:tr h="19191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1,068,544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534,428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534,116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2,498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679708427"/>
                  </a:ext>
                </a:extLst>
              </a:tr>
              <a:tr h="19191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1,121,662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559,787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561,875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2,622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487673422"/>
                  </a:ext>
                </a:extLst>
              </a:tr>
              <a:tr h="19191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1,176,771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586,141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590,630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2,751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414403588"/>
                  </a:ext>
                </a:extLst>
              </a:tr>
              <a:tr h="19191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1,233,799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613,407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620,392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2,884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297390956"/>
                  </a:ext>
                </a:extLst>
              </a:tr>
              <a:tr h="19191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1,292,489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641,388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651,101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3,022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831142702"/>
                  </a:ext>
                </a:extLst>
              </a:tr>
              <a:tr h="19191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1,352,812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670,084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682,728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3,163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625858818"/>
                  </a:ext>
                </a:extLst>
              </a:tr>
              <a:tr h="19191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1,414,990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699,674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715,316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                               3,308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98279952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855638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1B4E97B-2473-4C25-807D-983AA13AFCF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21275" y="-20750"/>
            <a:ext cx="8114479" cy="670618"/>
          </a:xfrm>
          <a:prstGeom prst="rect">
            <a:avLst/>
          </a:prstGeom>
        </p:spPr>
      </p:pic>
      <p:graphicFrame>
        <p:nvGraphicFramePr>
          <p:cNvPr id="107" name="Content Placeholder 6">
            <a:extLst>
              <a:ext uri="{FF2B5EF4-FFF2-40B4-BE49-F238E27FC236}">
                <a16:creationId xmlns:a16="http://schemas.microsoft.com/office/drawing/2014/main" id="{893F46C7-3B09-4BD0-99CE-430C1FBA0FA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61651791"/>
              </p:ext>
            </p:extLst>
          </p:nvPr>
        </p:nvGraphicFramePr>
        <p:xfrm>
          <a:off x="352767" y="776411"/>
          <a:ext cx="8077200" cy="3733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2651850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2" name="Title 1">
            <a:extLst>
              <a:ext uri="{FF2B5EF4-FFF2-40B4-BE49-F238E27FC236}">
                <a16:creationId xmlns:a16="http://schemas.microsoft.com/office/drawing/2014/main" id="{DC6F64FF-D326-4C57-8D89-BBDAEAB502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8368" y="69911"/>
            <a:ext cx="7924800" cy="384721"/>
          </a:xfrm>
        </p:spPr>
        <p:txBody>
          <a:bodyPr>
            <a:normAutofit/>
          </a:bodyPr>
          <a:lstStyle/>
          <a:p>
            <a:r>
              <a:rPr lang="en-US" sz="25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2500" b="1" dirty="0">
                <a:solidFill>
                  <a:srgbClr val="005CAA"/>
                </a:solidFill>
                <a:latin typeface="Roboto"/>
              </a:rPr>
              <a:t>Gasabo</a:t>
            </a:r>
            <a:r>
              <a:rPr lang="en-US" sz="25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GB" dirty="0"/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6BE55EBA-B43E-4E26-9385-463824A63145}"/>
              </a:ext>
            </a:extLst>
          </p:cNvPr>
          <p:cNvSpPr txBox="1"/>
          <p:nvPr/>
        </p:nvSpPr>
        <p:spPr>
          <a:xfrm>
            <a:off x="171413" y="3589881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4AF90CA-77B8-4C7C-9F04-7F16276E6DC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74831" y="666162"/>
            <a:ext cx="4667980" cy="3048588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5B78093A-9575-419B-A930-584F16B5A28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651646"/>
            <a:ext cx="4516421" cy="28580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C7AF5050-0B0B-400F-AB1D-1CB67B158D43}"/>
              </a:ext>
            </a:extLst>
          </p:cNvPr>
          <p:cNvSpPr txBox="1"/>
          <p:nvPr/>
        </p:nvSpPr>
        <p:spPr>
          <a:xfrm>
            <a:off x="2761931" y="1137132"/>
            <a:ext cx="11480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Gasabo, 2022</a:t>
            </a:r>
            <a:endParaRPr lang="en-RW" sz="1200" dirty="0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45EA8765-713D-4CBE-B6DC-776AFD51DE40}"/>
              </a:ext>
            </a:extLst>
          </p:cNvPr>
          <p:cNvSpPr txBox="1"/>
          <p:nvPr/>
        </p:nvSpPr>
        <p:spPr>
          <a:xfrm>
            <a:off x="6717437" y="1280248"/>
            <a:ext cx="11480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Gasabo, 2012</a:t>
            </a:r>
            <a:endParaRPr lang="en-RW" sz="1200" dirty="0"/>
          </a:p>
        </p:txBody>
      </p:sp>
    </p:spTree>
    <p:extLst>
      <p:ext uri="{BB962C8B-B14F-4D97-AF65-F5344CB8AC3E}">
        <p14:creationId xmlns:p14="http://schemas.microsoft.com/office/powerpoint/2010/main" val="394548993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810385" y="453992"/>
            <a:ext cx="2884805" cy="5808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30564" y="162578"/>
            <a:ext cx="7089063" cy="214791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chemeClr val="tx2"/>
                </a:solidFill>
                <a:latin typeface="Roboto"/>
                <a:cs typeface="Roboto"/>
              </a:rPr>
              <a:t>Demographic Dependency ratio (%)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03EEA2C-5105-708A-4139-FB73971F0D4F}"/>
              </a:ext>
            </a:extLst>
          </p:cNvPr>
          <p:cNvSpPr txBox="1"/>
          <p:nvPr/>
        </p:nvSpPr>
        <p:spPr>
          <a:xfrm>
            <a:off x="975785" y="4258205"/>
            <a:ext cx="172529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RPHC5 2022</a:t>
            </a:r>
            <a:endParaRPr kumimoji="0" lang="en-RW" sz="11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F6E4C042-8E73-0A6A-3370-A34E2A9DA01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28623576"/>
              </p:ext>
            </p:extLst>
          </p:nvPr>
        </p:nvGraphicFramePr>
        <p:xfrm>
          <a:off x="776247" y="1030720"/>
          <a:ext cx="7755612" cy="31386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" name="Oval 2">
            <a:extLst>
              <a:ext uri="{FF2B5EF4-FFF2-40B4-BE49-F238E27FC236}">
                <a16:creationId xmlns:a16="http://schemas.microsoft.com/office/drawing/2014/main" id="{BA28024A-3F1B-438C-B59F-1199202EF0B9}"/>
              </a:ext>
            </a:extLst>
          </p:cNvPr>
          <p:cNvSpPr/>
          <p:nvPr/>
        </p:nvSpPr>
        <p:spPr>
          <a:xfrm>
            <a:off x="4267200" y="1200150"/>
            <a:ext cx="752983" cy="13716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6335375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399" y="103661"/>
            <a:ext cx="57506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Workforce to population ratio(%) 2017 and 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7141F492-E7A1-9251-0205-52A059DC4F4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3113892"/>
              </p:ext>
            </p:extLst>
          </p:nvPr>
        </p:nvGraphicFramePr>
        <p:xfrm>
          <a:off x="163196" y="735397"/>
          <a:ext cx="8817607" cy="36175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D572AABC-4EAE-46E8-8169-EB16EFD6C813}"/>
              </a:ext>
            </a:extLst>
          </p:cNvPr>
          <p:cNvSpPr/>
          <p:nvPr/>
        </p:nvSpPr>
        <p:spPr>
          <a:xfrm>
            <a:off x="3962400" y="1021463"/>
            <a:ext cx="1236674" cy="94068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814374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Economic Dependency ratio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A6F74D5C-6FA7-D8E1-EC95-E5649139143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42548402"/>
              </p:ext>
            </p:extLst>
          </p:nvPr>
        </p:nvGraphicFramePr>
        <p:xfrm>
          <a:off x="193678" y="1015848"/>
          <a:ext cx="8493122" cy="32151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370" name="chart">
            <a:extLst>
              <a:ext uri="{FF2B5EF4-FFF2-40B4-BE49-F238E27FC236}">
                <a16:creationId xmlns:a16="http://schemas.microsoft.com/office/drawing/2014/main" id="{56F0E1D2-D6B1-4EB2-96B6-36CABCC92CC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859301" y="827932"/>
            <a:ext cx="1204081" cy="14390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69075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2209800" y="546991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2011676" y="82434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5CE78A4-1B25-5948-A693-F5AE1C7734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53268953"/>
              </p:ext>
            </p:extLst>
          </p:nvPr>
        </p:nvGraphicFramePr>
        <p:xfrm>
          <a:off x="495617" y="894864"/>
          <a:ext cx="8191183" cy="32942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pic>
        <p:nvPicPr>
          <p:cNvPr id="370" name="chart">
            <a:extLst>
              <a:ext uri="{FF2B5EF4-FFF2-40B4-BE49-F238E27FC236}">
                <a16:creationId xmlns:a16="http://schemas.microsoft.com/office/drawing/2014/main" id="{7AB703FD-406B-4089-8E34-4169B748418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67200" y="2647950"/>
            <a:ext cx="686461" cy="8204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Share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 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% of agriculture HH without any livestock</a:t>
            </a:r>
            <a:endParaRPr kumimoji="0" lang="en-RW" sz="18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3C999C50-F57F-432D-7F01-088D551C1D0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57200796"/>
              </p:ext>
            </p:extLst>
          </p:nvPr>
        </p:nvGraphicFramePr>
        <p:xfrm>
          <a:off x="458473" y="974091"/>
          <a:ext cx="8149586" cy="32383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D730738A-8B93-45A2-BDD8-AF6D35B913C6}"/>
              </a:ext>
            </a:extLst>
          </p:cNvPr>
          <p:cNvSpPr/>
          <p:nvPr/>
        </p:nvSpPr>
        <p:spPr>
          <a:xfrm>
            <a:off x="4191000" y="1885950"/>
            <a:ext cx="649266" cy="776749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% of HH with Agriculture land below 0.5 Ha </a:t>
            </a:r>
            <a:endParaRPr kumimoji="0" lang="en-RW" sz="18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3BD775B-4FCC-6564-6152-6FB9C6EAF0D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21720284"/>
              </p:ext>
            </p:extLst>
          </p:nvPr>
        </p:nvGraphicFramePr>
        <p:xfrm>
          <a:off x="304800" y="691823"/>
          <a:ext cx="8562975" cy="32515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" name="TextBox 1">
            <a:extLst>
              <a:ext uri="{FF2B5EF4-FFF2-40B4-BE49-F238E27FC236}">
                <a16:creationId xmlns:a16="http://schemas.microsoft.com/office/drawing/2014/main" id="{B1ED7C97-8DEC-C06F-0856-FBF6C937D32B}"/>
              </a:ext>
            </a:extLst>
          </p:cNvPr>
          <p:cNvSpPr txBox="1"/>
          <p:nvPr/>
        </p:nvSpPr>
        <p:spPr>
          <a:xfrm>
            <a:off x="905192" y="3923133"/>
            <a:ext cx="1258576" cy="204798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SAS, 2024</a:t>
            </a:r>
            <a:endParaRPr kumimoji="0" lang="en-RW" sz="1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8354C600-1E6B-4DC8-BD47-D4F969FE43CC}"/>
              </a:ext>
            </a:extLst>
          </p:cNvPr>
          <p:cNvSpPr/>
          <p:nvPr/>
        </p:nvSpPr>
        <p:spPr>
          <a:xfrm>
            <a:off x="4224485" y="795018"/>
            <a:ext cx="728515" cy="78613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Agricultural land use per district (000Ha) 2020-2024</a:t>
            </a:r>
            <a:endParaRPr kumimoji="0" lang="en-RW" sz="18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ADD85E9B-0A63-43B1-A056-FF141ACD842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96213"/>
              </p:ext>
            </p:extLst>
          </p:nvPr>
        </p:nvGraphicFramePr>
        <p:xfrm>
          <a:off x="1385257" y="1175620"/>
          <a:ext cx="6872493" cy="2533414"/>
        </p:xfrm>
        <a:graphic>
          <a:graphicData uri="http://schemas.openxmlformats.org/drawingml/2006/table">
            <a:tbl>
              <a:tblPr/>
              <a:tblGrid>
                <a:gridCol w="1155612">
                  <a:extLst>
                    <a:ext uri="{9D8B030D-6E8A-4147-A177-3AD203B41FA5}">
                      <a16:colId xmlns:a16="http://schemas.microsoft.com/office/drawing/2014/main" val="4113860059"/>
                    </a:ext>
                  </a:extLst>
                </a:gridCol>
                <a:gridCol w="1753811">
                  <a:extLst>
                    <a:ext uri="{9D8B030D-6E8A-4147-A177-3AD203B41FA5}">
                      <a16:colId xmlns:a16="http://schemas.microsoft.com/office/drawing/2014/main" val="382886242"/>
                    </a:ext>
                  </a:extLst>
                </a:gridCol>
                <a:gridCol w="1386735">
                  <a:extLst>
                    <a:ext uri="{9D8B030D-6E8A-4147-A177-3AD203B41FA5}">
                      <a16:colId xmlns:a16="http://schemas.microsoft.com/office/drawing/2014/main" val="3579360632"/>
                    </a:ext>
                  </a:extLst>
                </a:gridCol>
                <a:gridCol w="917692">
                  <a:extLst>
                    <a:ext uri="{9D8B030D-6E8A-4147-A177-3AD203B41FA5}">
                      <a16:colId xmlns:a16="http://schemas.microsoft.com/office/drawing/2014/main" val="4071339377"/>
                    </a:ext>
                  </a:extLst>
                </a:gridCol>
                <a:gridCol w="1658643">
                  <a:extLst>
                    <a:ext uri="{9D8B030D-6E8A-4147-A177-3AD203B41FA5}">
                      <a16:colId xmlns:a16="http://schemas.microsoft.com/office/drawing/2014/main" val="3380579983"/>
                    </a:ext>
                  </a:extLst>
                </a:gridCol>
              </a:tblGrid>
              <a:tr h="527082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/>
                        </a:rPr>
                        <a:t>District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/>
                        </a:rPr>
                        <a:t> Total land area excluding water bodies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/>
                        </a:rPr>
                        <a:t>Agriculture land in Hectares (000s)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/>
                        </a:rPr>
                        <a:t>Percentage Changes 2020-2024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0011754"/>
                  </a:ext>
                </a:extLst>
              </a:tr>
              <a:tr h="425086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/>
                        </a:rPr>
                        <a:t>2020/2021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/>
                        </a:rPr>
                        <a:t>2023/2024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54396380"/>
                  </a:ext>
                </a:extLst>
              </a:tr>
              <a:tr h="52708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Nyarugenge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                                 13.1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                     6.2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                          5.2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-16.3%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29691495"/>
                  </a:ext>
                </a:extLst>
              </a:tr>
              <a:tr h="52708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Gasabo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                                 42.7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                   22.3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                        21.3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-4.6%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9945552"/>
                  </a:ext>
                </a:extLst>
              </a:tr>
              <a:tr h="52708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Kicukiro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                                 16.6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                     6.6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                          5.8 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Aptos Narrow" panose="020B0004020202020204"/>
                        </a:rPr>
                        <a:t>-13.2%</a:t>
                      </a:r>
                    </a:p>
                  </a:txBody>
                  <a:tcPr marL="6116" marR="6116" marT="611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9623885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057824F-03E1-EFEC-4D31-B834E453ED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03600611"/>
              </p:ext>
            </p:extLst>
          </p:nvPr>
        </p:nvGraphicFramePr>
        <p:xfrm>
          <a:off x="414496" y="1000861"/>
          <a:ext cx="8315008" cy="33042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E038C843-A6C4-9B2B-50A7-7068338CFEA1}"/>
              </a:ext>
            </a:extLst>
          </p:cNvPr>
          <p:cNvSpPr txBox="1"/>
          <p:nvPr/>
        </p:nvSpPr>
        <p:spPr>
          <a:xfrm>
            <a:off x="1066800" y="4377157"/>
            <a:ext cx="24384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i="1" dirty="0">
                <a:latin typeface="+mj-lt"/>
              </a:rPr>
              <a:t>Source: </a:t>
            </a:r>
            <a:r>
              <a:rPr lang="en-US" sz="1050" i="1" dirty="0" err="1">
                <a:latin typeface="+mj-lt"/>
              </a:rPr>
              <a:t>Labour</a:t>
            </a:r>
            <a:r>
              <a:rPr lang="en-US" sz="1050" i="1" dirty="0">
                <a:latin typeface="+mj-lt"/>
              </a:rPr>
              <a:t> force survey 2024</a:t>
            </a: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DF866C68-743E-415F-9A1F-B6260F851510}"/>
              </a:ext>
            </a:extLst>
          </p:cNvPr>
          <p:cNvSpPr/>
          <p:nvPr/>
        </p:nvSpPr>
        <p:spPr>
          <a:xfrm>
            <a:off x="4114800" y="1123950"/>
            <a:ext cx="792963" cy="945213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Youth Not in Employment, Education or Training or subsistence agriculture(NEETS)</a:t>
            </a:r>
            <a:endParaRPr kumimoji="0" lang="en-RW" sz="16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75280653"/>
              </p:ext>
            </p:extLst>
          </p:nvPr>
        </p:nvGraphicFramePr>
        <p:xfrm>
          <a:off x="674864" y="894668"/>
          <a:ext cx="7853274" cy="33107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FAE20E4-BD96-45A5-B139-AC21258B6329}"/>
              </a:ext>
            </a:extLst>
          </p:cNvPr>
          <p:cNvSpPr/>
          <p:nvPr/>
        </p:nvSpPr>
        <p:spPr>
          <a:xfrm>
            <a:off x="4294839" y="2266950"/>
            <a:ext cx="1039161" cy="95273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City of Kigali</a:t>
            </a:r>
            <a:endParaRPr lang="en-RW" sz="1600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A9B47FC-0ADE-8CB5-9E53-BAE27219A59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6211877"/>
              </p:ext>
            </p:extLst>
          </p:nvPr>
        </p:nvGraphicFramePr>
        <p:xfrm>
          <a:off x="304800" y="1115074"/>
          <a:ext cx="8379459" cy="2964804"/>
        </p:xfrm>
        <a:graphic>
          <a:graphicData uri="http://schemas.openxmlformats.org/drawingml/2006/table">
            <a:tbl>
              <a:tblPr/>
              <a:tblGrid>
                <a:gridCol w="2239555">
                  <a:extLst>
                    <a:ext uri="{9D8B030D-6E8A-4147-A177-3AD203B41FA5}">
                      <a16:colId xmlns:a16="http://schemas.microsoft.com/office/drawing/2014/main" val="4178114182"/>
                    </a:ext>
                  </a:extLst>
                </a:gridCol>
                <a:gridCol w="1534976">
                  <a:extLst>
                    <a:ext uri="{9D8B030D-6E8A-4147-A177-3AD203B41FA5}">
                      <a16:colId xmlns:a16="http://schemas.microsoft.com/office/drawing/2014/main" val="1680965893"/>
                    </a:ext>
                  </a:extLst>
                </a:gridCol>
                <a:gridCol w="1534976">
                  <a:extLst>
                    <a:ext uri="{9D8B030D-6E8A-4147-A177-3AD203B41FA5}">
                      <a16:colId xmlns:a16="http://schemas.microsoft.com/office/drawing/2014/main" val="4247224276"/>
                    </a:ext>
                  </a:extLst>
                </a:gridCol>
                <a:gridCol w="1534976">
                  <a:extLst>
                    <a:ext uri="{9D8B030D-6E8A-4147-A177-3AD203B41FA5}">
                      <a16:colId xmlns:a16="http://schemas.microsoft.com/office/drawing/2014/main" val="3398965359"/>
                    </a:ext>
                  </a:extLst>
                </a:gridCol>
                <a:gridCol w="1534976">
                  <a:extLst>
                    <a:ext uri="{9D8B030D-6E8A-4147-A177-3AD203B41FA5}">
                      <a16:colId xmlns:a16="http://schemas.microsoft.com/office/drawing/2014/main" val="3630270425"/>
                    </a:ext>
                  </a:extLst>
                </a:gridCol>
              </a:tblGrid>
              <a:tr h="419599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16+ years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16-30 "Youth"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22626021"/>
                  </a:ext>
                </a:extLst>
              </a:tr>
              <a:tr h="419599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8754406"/>
                  </a:ext>
                </a:extLst>
              </a:tr>
              <a:tr h="44853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9625848"/>
                  </a:ext>
                </a:extLst>
              </a:tr>
              <a:tr h="41827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City of Kigali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65720379"/>
                  </a:ext>
                </a:extLst>
              </a:tr>
              <a:tr h="419599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Nyarugenge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415030"/>
                  </a:ext>
                </a:extLst>
              </a:tr>
              <a:tr h="419599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Gasabo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3113239"/>
                  </a:ext>
                </a:extLst>
              </a:tr>
              <a:tr h="419599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Kicukiro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0929726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F0AEDBA0-2644-40FA-A730-B999C5D0E48B}"/>
              </a:ext>
            </a:extLst>
          </p:cNvPr>
          <p:cNvGrpSpPr/>
          <p:nvPr/>
        </p:nvGrpSpPr>
        <p:grpSpPr>
          <a:xfrm flipV="1">
            <a:off x="1498959" y="742950"/>
            <a:ext cx="6062818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220C319D-6B91-4263-B5B8-312EE79CBE3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FCE64232-6771-4B2B-BE8D-869BED256465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77F1C785-E33E-415C-9563-F7527F70E63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709969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8" name="object 12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1" name="object 19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Shik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have ever attended secondary school in City of Kigali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53750FB-7D5F-A93A-1040-ACE5AF5E358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72758888"/>
              </p:ext>
            </p:extLst>
          </p:nvPr>
        </p:nvGraphicFramePr>
        <p:xfrm>
          <a:off x="608806" y="991511"/>
          <a:ext cx="8001000" cy="35849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684B6A3A-135E-4146-B515-15768E555952}"/>
              </a:ext>
            </a:extLst>
          </p:cNvPr>
          <p:cNvSpPr/>
          <p:nvPr/>
        </p:nvSpPr>
        <p:spPr>
          <a:xfrm>
            <a:off x="7276602" y="1223550"/>
            <a:ext cx="1039161" cy="95273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3FC17FF5-8772-4FEF-A20A-5E44643A1FDD}"/>
              </a:ext>
            </a:extLst>
          </p:cNvPr>
          <p:cNvGrpSpPr/>
          <p:nvPr/>
        </p:nvGrpSpPr>
        <p:grpSpPr>
          <a:xfrm flipV="1">
            <a:off x="1498959" y="773431"/>
            <a:ext cx="6062818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F8DB22C8-1081-40FA-960D-87AEADA7BFD7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AA756181-82E5-4BFA-99E6-5538E0BAB515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39AB0BB7-EA88-440B-8840-84121075D5D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393447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18years and above and 18-30 years (EICV5 &amp; EICV7)</a:t>
            </a:r>
            <a:endParaRPr lang="en-RW" sz="1600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84EC95ED-6724-CA33-2FEC-5C43FE44AE7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7295718"/>
              </p:ext>
            </p:extLst>
          </p:nvPr>
        </p:nvGraphicFramePr>
        <p:xfrm>
          <a:off x="381635" y="1276984"/>
          <a:ext cx="8147685" cy="2775583"/>
        </p:xfrm>
        <a:graphic>
          <a:graphicData uri="http://schemas.openxmlformats.org/drawingml/2006/table">
            <a:tbl>
              <a:tblPr/>
              <a:tblGrid>
                <a:gridCol w="1629537">
                  <a:extLst>
                    <a:ext uri="{9D8B030D-6E8A-4147-A177-3AD203B41FA5}">
                      <a16:colId xmlns:a16="http://schemas.microsoft.com/office/drawing/2014/main" val="1920862596"/>
                    </a:ext>
                  </a:extLst>
                </a:gridCol>
                <a:gridCol w="1629537">
                  <a:extLst>
                    <a:ext uri="{9D8B030D-6E8A-4147-A177-3AD203B41FA5}">
                      <a16:colId xmlns:a16="http://schemas.microsoft.com/office/drawing/2014/main" val="919338498"/>
                    </a:ext>
                  </a:extLst>
                </a:gridCol>
                <a:gridCol w="1629537">
                  <a:extLst>
                    <a:ext uri="{9D8B030D-6E8A-4147-A177-3AD203B41FA5}">
                      <a16:colId xmlns:a16="http://schemas.microsoft.com/office/drawing/2014/main" val="626530830"/>
                    </a:ext>
                  </a:extLst>
                </a:gridCol>
                <a:gridCol w="1629537">
                  <a:extLst>
                    <a:ext uri="{9D8B030D-6E8A-4147-A177-3AD203B41FA5}">
                      <a16:colId xmlns:a16="http://schemas.microsoft.com/office/drawing/2014/main" val="3001799817"/>
                    </a:ext>
                  </a:extLst>
                </a:gridCol>
                <a:gridCol w="1629537">
                  <a:extLst>
                    <a:ext uri="{9D8B030D-6E8A-4147-A177-3AD203B41FA5}">
                      <a16:colId xmlns:a16="http://schemas.microsoft.com/office/drawing/2014/main" val="3757907524"/>
                    </a:ext>
                  </a:extLst>
                </a:gridCol>
              </a:tblGrid>
              <a:tr h="353882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38252161"/>
                  </a:ext>
                </a:extLst>
              </a:tr>
              <a:tr h="652291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652" marR="5652" marT="565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652" marR="5652" marT="565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652" marR="5652" marT="565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652" marR="5652" marT="565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083058"/>
                  </a:ext>
                </a:extLst>
              </a:tr>
              <a:tr h="35388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9162088"/>
                  </a:ext>
                </a:extLst>
              </a:tr>
              <a:tr h="35388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City of Kigali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24.9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26.7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32.5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32.9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4201522"/>
                  </a:ext>
                </a:extLst>
              </a:tr>
              <a:tr h="35388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Kicukiro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33.8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34.5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37.5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37.2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1927608"/>
                  </a:ext>
                </a:extLst>
              </a:tr>
              <a:tr h="35388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Nyarugenge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20.5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24.2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30.1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33.0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92448549"/>
                  </a:ext>
                </a:extLst>
              </a:tr>
              <a:tr h="35388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Gasabo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22.4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23.8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30.7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30.3</a:t>
                      </a:r>
                    </a:p>
                  </a:txBody>
                  <a:tcPr marL="5652" marR="5652" marT="565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6077384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310C226B-3D59-410B-8AAE-4DFB7BCB294F}"/>
              </a:ext>
            </a:extLst>
          </p:cNvPr>
          <p:cNvGrpSpPr/>
          <p:nvPr/>
        </p:nvGrpSpPr>
        <p:grpSpPr>
          <a:xfrm flipV="1">
            <a:off x="1498959" y="773431"/>
            <a:ext cx="6062818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3B344E4B-78BC-473C-A0BA-8622600F1D5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98CA8E5A-04D7-432D-8F3C-5DCCD1549EA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AFB940C6-DB63-4464-91EB-03059C3429D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491454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796849-FAF4-26BB-0BF1-8FC3525835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D49B1C4-B0C3-AD53-763A-23BD4138A51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A658C8F4-10ED-7568-38CB-A4F588A0EDF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51839A0-E50E-4E13-0A05-F30BDDE4D8D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1600035-CB43-3F7C-5F7A-AF11C2A66B74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1B9875AD-6A69-1689-D1F9-1FC2499CBB2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111E404-A754-8369-56B4-32EC3EBA170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8B685F9-5190-203C-F50B-35C53205113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287BBFF-9197-76DA-E246-3267F0A81054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E9B1A78-2B24-F2F8-D3A6-9949A3CC60A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1B34E1-9089-F508-050B-1E56923BEA1E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286864-B927-1429-FA8C-FA4DF8BA3DD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6C70E1F-111D-B8C1-4188-A7FE748A057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1D49D47-F9CB-1378-318D-4036748EFD34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717E596-B3B7-F921-3424-9DBC611D6AF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B8FFBC5-E6FD-EEEB-D12D-911A970B4A5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A0DAA6-B7B5-89FF-E269-A61A78CFEF8F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A5F1F50-DBE8-2725-0F7B-7D0141173A3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E13CD51-0F60-1F21-6EC6-A4D2B503163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855B12B-C39B-2743-E112-413D60BE3BA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9B172CC-D886-283E-637B-CB4106D37A5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39DBFE2-3C60-F51C-2AA5-4481AE949C9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680B06F-54F8-DE85-79D8-2D2E0F45102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D2704C9-6140-214D-2D2C-4DC527850E1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3C0812C-8E08-7C1D-ADB7-E61DB35A5672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DBF74BC-C624-0995-8EF6-E7FCA2C1781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691876-B01F-130F-7B89-7FC7D28606A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5D3D806-0EE3-9DA8-F86A-662C4AF7CDB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37D3F74-A0F9-CE2D-3B29-93EC1F79CB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B670F1D-3A45-AF01-B896-D9D4121CFF3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A3BDC84-3CAF-0405-B2C8-CDF7C70FDC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FA09833-30A8-4F1C-640E-A2744095151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B9BCACA-0BF0-559F-657E-1EA3AE577D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3B3CEB-8E8D-858B-BD22-D4A3B8F6F52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8E79F64-CC2D-2DC8-45F6-25F4454CA26F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440E6595-D290-8366-C1CF-B6EFB413DBE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FE8F9247-6AD3-1060-89B3-BB778B531FE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B220893-7C22-02D5-7960-9297623309E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80CDC3A9-0AA4-5FCF-C34A-424781B7E85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8A2DFDD-78F8-488A-56DA-0B46575EE14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6684D-EFC7-E8EC-C6B0-DE5523C282A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6BB90DC-98E5-7209-82FF-EE9E3ABD479F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8F0A3C9-7B6C-0E68-2248-B5A0E22C9F1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3C7D77E-B0CC-A9DA-3258-BA780DEC8EE7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A1C4468-031D-39C7-EF87-C6AF2A0CA38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45D2A08-11D0-F2B0-1745-5E7756288D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0A39FD7-E820-783F-8853-AD8FF2008787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A248591-05E9-44E6-7856-EDF58A7F51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1A3ADC2-00F8-6398-074F-639742D8B90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9A3A363-3845-6BBA-1CFE-16A5CE2F744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1E9237-CF65-8FF9-08C3-6BD4C3685EE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F6C8C10-85F2-3E56-2C67-B76B4D08B59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8D8070-932D-20CB-48BB-5ED2B1376B0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915CED2-1F6D-3808-D354-6E106B3603B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F6699B9-E6B7-EEA0-89CD-57F621AA735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65A850-E6FE-C59D-9AAF-623183498D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9DC204D-6B39-94C9-420B-5872F1C5A1B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FD89D6-1688-29BF-E860-AF3AFC2BC9F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981D18A-15CB-F8AD-7419-BB0C3D81DB6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0EB95C0-56EF-2146-8EB9-620FA63483D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340E441-2014-8E8F-DB4C-30B4197B917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B40BDED-23DE-98FF-DA04-7CD6CAA1A86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450664-4E92-5F44-9DBF-5A1889DBC206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777F275-1795-2E20-F7C0-EE214C5D723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189DB47-BC0B-7E49-6737-4F8261172E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8FF4900-36FD-7692-2F1C-41620AB673E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3D736C4-A08E-8CD6-3D86-5146BF14F9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46A00AB7-E917-5155-EEF8-EF91FC5BD9F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CEBE5B2-125E-350A-E9BB-233CA8C8A3A3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CA7F9F6-CD73-6E73-8F18-F8DF00A2898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6C95255F-A259-A0D6-2A5F-F45AE71085B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CC98A41-4231-5E50-3CC3-AD0188D4CF3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BCFDE5E-ED9D-8341-07E8-672716CB824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32C4DAE3-CEFE-D431-BAED-1B01131FE215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B4329C8-C6C7-16A8-BBE1-198D55DC96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2D376CC-9606-7DC4-7F93-A700D17191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BFC9FC1-2E52-6DEB-1F98-E18485BB94F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9CDC3B-FFC8-9EE5-C589-D31F9B4FA4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05626DB-ACAB-D7E1-66EC-A74830F638DF}"/>
              </a:ext>
            </a:extLst>
          </p:cNvPr>
          <p:cNvGrpSpPr/>
          <p:nvPr/>
        </p:nvGrpSpPr>
        <p:grpSpPr>
          <a:xfrm flipV="1">
            <a:off x="1498959" y="438150"/>
            <a:ext cx="6062818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A9E06CE-0223-28BA-8227-0721C60B4907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DE254CE-2EF9-1A7C-062F-5B9C7FA826A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F7E165E-7EC6-15EB-7E33-4635B4F28493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1EBE1D9-6152-EA9E-73EE-DD5591769CC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D22F10B-A51F-2558-118B-018F58FA092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83B55CA-7D3E-6B3E-ABDF-8772E4358B1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E30D6C0-62E9-179B-7BA5-6AFF90D8491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7A5EB2-E04D-D6AA-3DBF-FE1A10B2F6A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A24FDC9-D1BC-31D2-DB75-8269129999B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22C9EB2C-4206-BD91-7519-AF662FAF589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DBA2CFC-4AF4-8497-54E0-5B46C30362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A618CB9-0F5D-0AC9-E6E6-B25AF2EE141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D9642495-BB08-C8C7-156B-5310E9DE8BF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1C1E1E5-91AA-5FF9-2976-E68D1B3735B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CC4843F-CF7E-6981-AD0A-2AE1BDCA3CC1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1E21845-3DC1-D54C-C34B-15D5C970BF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FFB7468-E81F-05AF-9887-4F0BDDBA28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287ECBC-CE34-8D9F-CE9A-9741E03CDFB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A4179D9-C920-F4BA-F011-4C5A56C304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928A863-5517-BDE3-391A-EC3797021DE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652F-DC6C-AFDC-0115-C981939BEA0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47848B0-5A55-CBC8-5767-46AE86C17E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1F254B0-8C70-AD60-1007-9E759E70AC0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6840BC7-0D9D-B542-09ED-003D1A3ACF8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155B795-1D06-7782-98F0-888A99A09A47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1EEC5C5-F7E5-5E14-C438-0BC7170DC895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46A1852E-BA8B-720A-1796-520BC3C6B37A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5327CF1-6BC1-68BA-45E4-FDBC354EC59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07CE2A5-41D0-2B14-8BDB-F64D732454A7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B16FEFFE-E032-CE2D-6FC3-7479A16977B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BDB8C56-5A1B-05DD-B652-6421FA9B1EA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FDA733B-4794-5B93-4665-6F11E61D19DE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D4BC963-9CF0-A56D-B943-3DF4BF4E803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F01B9FA-3B49-5838-240B-1825393456D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115A7383-8714-272B-0164-E68BEDC5BA9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5A0F246-EC84-98DE-2D14-3C97B30EF0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4AB39828-9EA4-427B-7EFF-84931C87E67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484640C-7218-2203-DC0E-8C51E9526495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4A13E31-9E60-F2BD-36B0-8C3AFA769778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962A99F-1625-5785-B7A8-E34CE410BE77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A069997-7E85-E4A7-893C-BF446D57197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BB4BBE2-EB3A-DF9C-24C0-E938DB04C6B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1C005A3-7616-7929-DDA1-1BDB4870480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29396D1-CEF1-F3C0-EA77-1C79FBCDC00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6BCC374-CA73-52C6-9CA1-DF3513E7C18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3D7F3C1-FD8F-03EF-162F-1C4B00913E9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6827487-814C-D445-B54B-8A6A66BCA4F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37F1F70-F357-C7E0-847A-D93DB987E73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2C75B5E-E1B9-1A94-A307-3DDBAF185AD2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9349E-72B3-F5BC-1079-12C16CAADED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C08F20B-5DBC-D44B-6EC2-F63F15E1C2A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409742F-F392-F9E0-F57C-042AB04A8E0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A38867A-9E20-5C4F-4DB5-04CB3802A6C9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E3C9D7D-5F64-5216-F79D-806BFCBEBA8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A5F1FAE4-6E65-4D62-C3A8-B6239277A54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78FCCBF3-672E-0673-29CF-338BF878C5A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7E7F22F-590E-9E15-DCFE-F35C61B86A7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13E1259-4BC8-4454-D845-A1DC9097D39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B82F020-7873-D312-8E9D-A68C4A043EF8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FC4DDD9-8EA2-855D-29A4-D9651F3696C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31568001-0521-3207-27C0-1228EF7E934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82821EA7-7305-BD18-1FB8-3F73B067322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57A231E-E0CD-61B6-2F94-055DBC3AC02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EE0C984-B115-66F5-5025-5B2D78F987F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E4B2824-1864-99C0-9169-4748140499EA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9E26544-FE04-F1E5-CA4F-65D40A7DAA5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15C0454-387C-80DB-FBFA-8E569617F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A57D4C90-DDC9-49E9-5F66-F2CA33A93FA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9FEF202D-88BB-469E-8A14-EA8BB17B06A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CDD898F-884A-E8B2-DF40-83977FF30CB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7A329E6-4482-4115-6019-5014FAD4D5D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CC4E7B7-C53A-CF93-5C26-9AB975EC208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6EA1965-A7C6-71FC-9214-47CD0625592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04E7E36-822B-5BF2-D851-F1D0CDCEF4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FB68577-B45D-1183-AC42-D957563583B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F152823-8CFD-01AF-8DC7-D037EB398F6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45ABE8D9-63E8-AF2D-AB0D-F7BC6C8DE08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444A328-09F2-03D3-7786-90B8BAA49C68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681B42FF-DE76-3A0C-2381-075B0134DBB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D6AC139-C407-F0DB-E0D2-B60C87CC318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6DFA0CD-971B-520D-E0BA-48137299717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88F42FF-0BF0-32A4-CDC1-571219E4C8A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870958-448D-08BA-B979-C39E5775CB6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2FBFF429-F6E9-4D72-5E5D-6F457ED4FD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78AA43A0-D3D6-3CF3-ED76-4B877B851765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ACF89FC-9273-EB47-7827-FE29E643BD2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1BB220C-11D5-A1AC-F0EB-07CDF79C22DA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72E5EBF0-2424-A725-1609-E4F5B320F30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8290570-9F66-EFE0-FF44-BF1C90B77CB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3441CF6-5ED4-2407-49EF-319A479A1AD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87175EB-0D6D-AC98-33CD-A671665F1C5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2A52D0A-1020-2501-651D-6D9DD5FEBA4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AA8AADC-CC8D-C666-0434-91687491FF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EA5DD6B-BB21-C8DD-F855-6F065C25A34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4903A7-7BAA-9C56-481F-2373857839F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5C22193-7776-2AF6-2544-E83298F4A3CB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13E7CE8-8962-D472-49C3-FDF799465B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905B0DC0-DFC3-1732-38E5-790CF046910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7DBC4A6-F7C1-A8FB-D835-46AD9299696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7856B7A-10A6-E9F3-85B8-5A3AF61801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6124FA-B1D1-6FE7-A1FC-76D05E6967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7402A48-E988-D52C-8AD6-99A4B3C2C7B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74779A2-3813-FF0B-C107-99F97333FE0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F356F03-6969-0D12-612A-4F83BB3702A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648BE245-EE84-6125-7AF4-53B834DADEB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9DE627D-9215-5533-2957-4EC5371C00BA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FA96202-4F39-96B1-9CCB-BE3168A7509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F7132B4-1B3E-8D60-CC08-4902F4E893E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7379029-6719-76B7-57D5-2DFDE1770038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8D23BC8-F6E5-0B16-0424-C3FF4C0C5B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143CAD1B-CE27-82F2-C6EC-5DCE6ED28E9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69C3C68-B1B2-1BD6-2117-8ED5C7A8218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A6B2DE13-F900-72C4-019A-6D4D94E8AB7E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655E6570-4FE1-3BAD-F2E4-3595F9930EF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B3E6277-7683-82DC-E00F-BF795E96109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A9786B6-C318-B159-8ADB-390970C053A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945947C-0C8E-6399-CBCB-1F0C2FC974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6E8B91-63D9-298F-51F5-2DDDE261B2E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1E17CA1-3497-1248-9D44-8233C2DEEEC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F8C4F29-0A58-7789-AA1F-F398D101487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806EBF9-E5BD-8AB7-A492-7C05C1AB916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93F1DE0-A475-913E-7A2B-34F66FEC72B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47502B93-FF8A-439C-3D58-FFF1601F24E1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4C69102-3984-51EC-D19A-D1844689354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B427F03-BA9E-F7E2-F2D6-66BD7D81611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579597-FA85-7EF7-3126-742EB7FC660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54538D9-551B-1087-1D5B-7553E8ACC9F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18C07E4-7C03-A68A-C599-70B39FFB59D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983E87-EB83-70DB-13D7-3DFAE2C78268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84243FF-E172-83CA-EFE3-2EEEB1C0FA8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85CA8E7-6972-2D6D-A7DE-C7727218CCC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17DA8CB-3B42-A86E-6044-9AD623622E5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EF1B28EC-6F63-801E-37FB-8CEF0C6C593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7FE2AA1-17C4-D46C-276F-B108D826DC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8E0E8F-2D76-2826-4932-16842B97905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2D8EA04-24E0-036B-8770-A1DC6D7F22E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FD9B4BF0-14E9-893A-CBBC-FFBFFF37944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EC4562B-20AC-DCEC-1A0F-E6CFDE1B8BE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A5CD0E1-8917-6481-CD4C-67A8171CFBD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8A6AED7-9F2D-F71C-0C9F-8F56B3741929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AF565E-8108-2BAB-6746-332F4902F19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5EB2361-23C2-E4D5-B1BE-015EEC03410C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592F2B3-6B7D-3BE4-6C4B-71FE6A489648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CEDFA07-464E-6691-76DA-3230E0A82A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E16EF0F5-2B95-3CF3-8EBE-50F35776806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0DA824B-DF3B-65E4-2ABC-1FBADDF74EF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0C0F277-4340-8601-EEBA-25772966FF2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F47F17C-733E-94FC-D6F1-579148E7BBE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310B0BDA-4E65-2744-2095-6FF98A7EF69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747E76-49BC-EE39-6935-1C681B8341C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7E7BC97-B4A4-A159-62BD-F18A51CDE41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A83A581-CCD4-70DA-4C1D-7D71B64BF851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F21A02-16FC-EE0E-CE7D-AB9DD35D13E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B1B10F9-DFCE-499B-E066-3C3A9E98ADE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53E3C80-125C-A42B-B208-B7F18BB7DA7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330E3FE-B1F9-2716-39DB-216DEDE566C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472615F5-E6A1-B727-C6A8-C03B69C36FF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3C3DD23-C2BE-EC30-D931-D7DE8323F61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9AFAA11-55E0-B039-DD6B-E8DB1F53AF1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1A07A8F-BAE7-0473-0F11-11C0DA3420D4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34E9F7E-76E0-6243-0A5E-542BD0154FC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211EDC-B08C-EB4D-D215-43E7F4A5EB4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FDD2DBD-5AA9-C10B-4FE9-09D2031DC08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3A30D6F-8021-02D9-2539-5407B5ADD5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8227A53-E278-79F9-36D3-E343DAA562B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A38BA0-416F-D857-C207-6BF2F089C25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753882FA-A8DC-5D9D-49A5-19E587E2385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FBB5B34-F3E9-28DC-D12F-E39FEA11C0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C46FDBE-0498-219F-EAC4-58092782EA3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EB88B8-BA03-FD45-F1A3-0451BBAE82E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20C0A02D-0DB9-79C5-573A-9352C74B164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CA8405CF-F7ED-842D-A490-63775EF294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79217297"/>
              </p:ext>
            </p:extLst>
          </p:nvPr>
        </p:nvGraphicFramePr>
        <p:xfrm>
          <a:off x="609600" y="805740"/>
          <a:ext cx="8153400" cy="3676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0527A3DD-F836-3D46-E458-E18C26C6D661}"/>
              </a:ext>
            </a:extLst>
          </p:cNvPr>
          <p:cNvSpPr txBox="1"/>
          <p:nvPr/>
        </p:nvSpPr>
        <p:spPr>
          <a:xfrm>
            <a:off x="1794626" y="66866"/>
            <a:ext cx="548512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4F81BD">
                    <a:lumMod val="75000"/>
                  </a:srgbClr>
                </a:solidFill>
                <a:effectLst/>
                <a:uLnTx/>
                <a:uFillTx/>
              </a:rPr>
              <a:t>Literacy rate among youth population (16 – 30 years)</a:t>
            </a: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175C7258-C54B-4A04-AE37-C92D5B41DEA5}"/>
              </a:ext>
            </a:extLst>
          </p:cNvPr>
          <p:cNvSpPr/>
          <p:nvPr/>
        </p:nvSpPr>
        <p:spPr>
          <a:xfrm>
            <a:off x="5709629" y="995222"/>
            <a:ext cx="1148372" cy="126029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836854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93478E-4060-29CF-8408-69AE3B5390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75FC4D4-5920-404D-FBF9-8588B5DAB7B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4A094B46-3C91-A71A-CD3D-34453A5D03E8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986975EC-87D9-160A-046E-65475ABFA5A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7CB619D-D62C-93B0-590D-F5BED9A0F0E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3E9B379-2CFD-43B7-3993-77B413E6D6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3ADD3A1-75C7-41E7-7E75-2B8B429C2BAD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F98D91D-78C7-E4E2-EE3A-8A87AB96068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EC75D51-59E3-5292-1DB4-5132358554AF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7822F8-458C-E627-37E1-D4EE279A80D9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9147A31-4EDA-A5D3-BA7C-E47BE89814B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AEA0862-4F33-8C32-B72F-FE85F5BF6A8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6F67E35-E7ED-A912-85B7-37740697086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1640009-2744-1FEC-B61D-3F39EFAEFFE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412D8AD-0EC6-8FAB-E366-B9CA8E4D2AC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A43FE15-A64C-1837-6C29-901D1F40647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E5671C0-9D04-D71D-0BFD-3F29C52187F3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38C5B2D-918B-364B-7092-63F8F1099D5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09DADC-13EE-7818-53EB-08C6015F213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10E1E54-D38F-298E-8365-2775706533E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595CDE3-0771-82A9-95F2-B931FC589C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D6402F4-F9A3-BFC8-5D8E-1CDB4E5A6AB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652FA5B-C34C-8C24-0F7C-5A93283C143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C28B1F5-FA09-6BA6-9B29-05F490ED9BE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0CFAA87-DFCE-9A89-727A-31140D7B613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36CFA50-5454-D2A9-5A1C-608418C38D7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44699CD7-DD51-A6CD-349D-2E1F3B5287E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B7251D6-958B-C0C8-32A5-C3E6B7B66B2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E80B0D5-391B-BE46-A55D-6F344FF203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F9ACB2B-9B09-B577-8FC0-63BC759B984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7578074-6430-D015-AA95-C44BB639E94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AD7B26DA-CADE-E4D8-DC8D-7EF32988708B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521251AF-4A0D-20B0-58BA-CE23E9AE8216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CEC2E99-6782-EB83-377B-0E508B7770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A181D-6854-77EE-9ECB-E8B44BCCA03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EED45A1-E309-7129-9BAE-1938C3E7490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F78AAFE2-CEA5-602F-44FD-78A93703961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A607B5BC-87AD-FBED-897A-A3607DCAFD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09523CF-1A85-6028-0590-E07796D04FE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6395D97-0364-1F96-9D7B-8110033BF35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D5B6868-28BF-DEF6-7D27-A4E0282E6A5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1C98040-C9B4-4596-219B-A27482EA5C28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620CEF1-AD69-4A29-9313-1AFC5F4E651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77A9A9A-8A75-BEE3-B929-BBCF68FD47E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F42AE7-80C8-85A5-B695-2B43A93EF4D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F3FBE3A-FD3F-EF0D-6633-381BF8F73893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3A0900-C0D6-D7EE-4EB6-BA5A19350011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073B182-0953-A8D5-F76C-68F0A0036BC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6B6652C1-8235-6FC2-B13E-3F045E84AB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0846789-BC43-0E53-AC97-4AD505DBAA8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3B6D8EA-59D8-720B-2B6D-E3ED0B8FF4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A07CECA-79C9-C683-155E-4D05679CBDE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394D253-A594-2B40-9C79-E66402A0C61B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6FF98BBC-AAF9-3E67-A74A-DAF005A8CE0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C23E083-0EF4-F954-4F90-5656A85C04C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E2E7C4A-BC1E-9714-DD46-FFAC010F69D6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75F6C768-247E-82F1-003D-71B24818501C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3103F75-B69B-061C-A9EB-80D4A5824B65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6793729E-77A4-36F2-D14E-BFE1DADF2A77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E738121-B374-81A6-1531-B20B15721047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0B30B73-9D47-D6A4-D2B7-0DBADFB23DDC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F2289CD-22F0-9601-71F0-66AA1F030C5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3D0B70B5-A96A-9122-A054-0285D7D8A47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581D026-FE92-EB65-ECEC-13AD1C82360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5CA8E8C-FDD9-4FA7-BF30-EDBBD070B86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9BE12E-5872-83E8-3E31-126624CDB67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E579F8A-036B-D017-87EC-09A63D3E874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C8A049DD-C7DD-497A-EAD4-EE18569E59D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2F6CD472-836E-E288-79BA-0EE4F82D53EC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AA8CFE7-5378-7160-9305-BF034B4AD07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B70654F-D2AB-A9CE-0C80-241C0793094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C5979E-775F-85E9-8BA6-0198954AF6B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A679959-DD26-14D9-3C8C-C5E79D590E6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40DE1B06-9705-8D59-6F2A-28135DF32A6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DFE63F42-780F-A913-7FCB-F0CEBF46598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CA81BF25-3E67-A46F-841E-C2471E7EF5D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0F0803CA-2100-CC6D-822E-21BED3BF3BC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D8C930C-4FE4-9EE3-53CF-EE1EF022B5A3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8DA875C3-CBE7-B243-D48E-E0E685C9326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41AAB088-05A3-6E3C-1C64-6C6717E111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32DB8E94-F0A0-FEC9-B4B4-CD5245C7D9B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58901AD4-37F8-D25E-EE83-E83CAA9915B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283B6F7E-C366-364A-17E1-62817E26CA7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EEA2DF0C-CCCD-7BC5-693C-CAF96B84B9F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3DFC8D0F-0C93-9B66-37D3-9CFF774D2B5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F4D633C6-D435-070A-82FF-7D9284AD865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FC7C1E76-EDBF-3010-F7A7-61E12AA2EFB7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B45A0D3C-A467-A096-73CD-810C8488737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ED54FE08-C2D2-876C-B5F8-AEE5DFC7CFA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72D2F1F5-C3E6-741F-7111-BF2C236839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69D1C867-AED4-35C4-1A4E-DD21A3B2E059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E4A88DB0-A6D2-4B63-62C9-1F5AFF9BE4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31B901E0-A751-444B-AE4F-CEB124C730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22DAA298-1984-000E-646C-A3592D95E0F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241B51A-3BEB-DBD8-674E-603F792CF04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FCD0A6E9-2E94-02CB-D4D3-0048B811A1E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6DE483B2-167F-B0D0-F455-BA9079C2BCD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471C888C-38B9-07E4-F4BD-3601290709F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F75CF916-CA0B-C00B-2EC3-71A8997CD53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B58ED106-A9C5-2621-56AC-157F6064A9B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150D6548-C498-7DB8-01AE-F1F70AA45C0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3345A253-9FCE-972E-FD53-2D1DC895A42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15CFEEFD-8CA9-B7EF-48AE-E4CC5759035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5EBFD9A5-1486-C45E-8697-5D96AABFBAD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B0BD457B-A5A9-6F0D-77BF-542AE09F881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92DFFF50-628F-BBD3-3CCA-E7EB0C6FB8B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B5D65375-ECB6-208B-6BCA-6F3E90EFB1BD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50FB8FD7-E054-BC98-5A34-9E2A445AA24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48525C6A-B45C-E111-29B7-A3C73D0AB05F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2CFC4534-483E-1220-E32D-E5EAA0303052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38A109DA-A889-24F1-3EF8-9186B2FABBC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F7801CF7-A0C8-0509-F1D5-E26AD199D92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1E8D0310-7246-AD56-5C82-F9C062F2891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7ECB07D4-2608-AC4B-386E-803CF29187BC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54CC672F-3CEB-F95C-4B8E-D7717CC5E01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E61079D0-67A3-5C7B-C938-6E146302C2D8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1DD43B98-8B3C-6B5B-0CF7-01C2097B391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93636054-6E2B-40FF-4E9D-3366CC33127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53BAA60-1B9A-8789-B8A5-3CD99EC191F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BB1BAA5-A773-31B8-AF19-CB85C100846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C2D9B2C9-EADE-9236-281D-90AA28803EC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6C5942E4-613A-4215-2BF0-69CF8C6A0B7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70DCDB23-9A69-4373-D244-3CB4C261F81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8829E449-DAB9-E083-BFB0-E7C91306A3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A6BF0D0A-BC28-DF98-64C6-F7D32A5B9D9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1C523DF1-94B6-C354-43CC-9FF520A34A27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FE7FAE3C-59AA-1A87-2EAE-DF7A36ACC4A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34DDF68D-ECA4-AEE0-B8B9-6EC6E438AF0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B526259F-3084-BBF5-78EC-567FF229B243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08C3B7A4-E4A8-A1F0-2524-A6DBC3AF395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738CCA28-DD8E-12D7-62D9-4D49EBF883C1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535BD8DA-3C67-375E-0327-6412899CFE7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DB57A479-14FA-4D17-5BD9-1671AEE228CB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500D2D54-C1D1-C759-8B18-CA02D2B7354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081D707A-DFB9-FDB1-6176-B21ECDD30A8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2DC9715E-26D5-7218-7562-17BB15DD326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78E6DB2C-35F4-FB5B-D204-57D7C3E65DD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396A0ECA-CD72-08D2-8B8E-0177AE37A5B6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4DF81F0-E75B-D4EF-CD86-97DBDB2C220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3B717999-AA1A-E20C-0597-947970E6306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A502779C-6E39-B83F-FEEE-6B5D739AAF8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9199959-CE26-B4E4-0083-7E46D19E0DD9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5C7BEBCD-BB38-0820-8486-3F998C6BE4E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6B880A09-6886-27CA-1B61-EF452F6CC88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5A9FDB4F-49C0-FA38-6200-AF6F5B4C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136D5C61-AC26-ABF2-1C83-9FB66C1A21E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1CD7BCD8-C239-CB3F-224F-EB57E2942C4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2795902-FDC4-54AC-517A-9652D49C31B3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28E4EC3C-4F7F-06D1-B119-87FC840ED43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697288B4-D8C8-041A-F668-C1B31CA42E7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4D431A78-70A0-F6B3-9480-2121C2AAFDA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A452F6F6-325F-158A-D4AD-D12E796A6BC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C749AB1C-7C04-2298-82CC-CDF859787B3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720987AD-CF3F-6563-6311-5C129FB652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C3820AF6-8AE8-6C97-7D42-07742E7FF43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7F8CAADC-0D7C-53D6-3D98-6E9157A9C034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0C7D0131-08F9-3E06-F368-CD900CDCDCC4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5FB2DCA-3DE5-6019-B1E2-939EF6E5184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627C557C-F719-7046-CA29-C580E5AB602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7008D4C9-AD59-018F-3426-281CCF6CBF7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01C41D5A-ECA8-E9D7-2C0A-3B359B1BDBA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867F48EA-8F04-B0BE-C226-EFB243A3D0B2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79C36A1E-4FCE-F3AA-E65E-16B933719D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51D6CE28-B321-F380-6C9A-9D9E65397FD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33F0F2C5-7D82-9BEC-D98B-B84F3FD1CAC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9157C78E-504A-CAFC-7FBD-B4F124996D1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765F333A-25A7-7705-0B36-5D28FDEEB08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7904E449-226E-14AD-B76F-B67C3AFEC1A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BE026D25-0E21-ADC7-6D02-0318699123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882705E-8779-D9C0-FD6C-F742E5DFA3E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8B56877-C269-0F90-4291-D0307501AA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311D2230-E09E-EAD4-E0F0-C0DA6CF8A0E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BF435DBB-D1F5-B84B-49C4-EBB7095E61B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05D93295-2A7D-64BC-E5DF-CEE035F7819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F0918A40-9073-9912-8879-67D510FA0AF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4BD2A122-BD53-EF8F-D180-68DF13EC8FC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1BB1E7E1-BDB2-774C-25D8-2D641D63A9B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2DB313D6-1A93-A396-DC3D-8DA930C607E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EDB0A11F-0D65-C7DD-C065-9F09EBD8EA3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4A4C91BC-8E85-C7FD-0D9F-2A13C769EAB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C3582D7F-81CC-849B-10BE-1741344C0A6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488996A5-4911-84E2-5219-42C11D3A18A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BD24F64C-E879-CDB0-FAE9-78CA490D9D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CD4C87D0-F7FF-3D45-495E-311BF93FFEA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F6A177E5-58CC-6BF6-8C3E-802DED9469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3258DCCA-9D92-5C64-38B7-EDE124EA895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981382B-CB8F-98B8-2D3F-03C4EC92AFA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CEC3F11B-E945-E0F8-68C3-6874D8A6AAE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C077214B-8CA4-A869-6A24-5010B074D823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6ECE2691-D709-B63D-5F97-4E636A5D61A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C793FAED-6C7A-7A64-B481-8F6716809FB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ADC5A4FD-617C-B8D8-AEF4-1B6987E7E2F3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846485DD-A200-9361-E69C-9300D1B6497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7370CEDB-234D-0472-A9F4-91D9428D65E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F0F855C7-61FA-4567-420A-8FF2EB3BA21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1E4F23-C69C-8745-8983-E0946263ADA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53890F9-E78E-4559-A585-3C6AF15C2C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1998C94-8291-E9E3-D7A4-13E60D159E5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58F60F-82B9-CB89-6012-0B8C16928605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6790DFB-2524-A5C0-B7B3-78EC3798987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A145E50-C67A-1533-2095-4631CC12395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5244344C-2B8E-2BC1-48A4-D14FFC4BB4A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AAA98E3-C891-A6CA-7517-FC85F0A43E0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8B0A9EE-BCBC-D8ED-2150-FF554FB0BD9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AB74702-BB09-DE94-0B6A-64B11C04266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F87F78C-A8F7-2D8C-6694-5E9F7F075B85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D02335-9808-CB82-051C-7DEC72734D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AF6FBAE-B27D-D174-57C2-C4F735C9BF2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F3EC6D6-DC72-F6F3-523A-CBA3C0409E5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62F8C05-5AB2-7C19-D6B7-4E7C707F1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4E65364C-238A-9012-AE8D-27AFE9AB53D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FB60917-3411-EAD2-885E-39AD5E180C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782A2D2-3B96-65C4-338E-9C1B9FA769F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D630FBD-B53D-1377-FE32-8D503E15B17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2117E5B-2A27-83F5-842D-B544B70BC6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D5699-0644-5411-8EF8-0E3F7147E5D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CE53D42-4F89-4A5B-176D-61E4672A535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95FB8-BEF8-ADD7-318E-DD85E153E46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6167EC-6672-8D88-2DC0-D93D5A4CB03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E0EA95B-DCBB-88A8-BFE9-5F4D50F3CB4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C7D193A-1DCB-486E-6643-F7CF7CF5A93D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97678DC2-310B-8F76-003C-2340D43CDCB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CAB7079-58AF-C88B-D674-78728B56F93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5A06A6DD-8B07-EBEC-4916-25CDC970F04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913546B-EBF6-B931-0DD3-E64E208B18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B759038-63C0-FD10-1146-5C4DB10006D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2CA0102-8027-7B28-BCEA-164F97D6B6C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4AAA211-6408-17C8-DE5E-F7E0325D773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C30A7CB-D462-6050-F356-D4FEEE20D89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688367E-E813-7796-06AD-E8C9396FB666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C76ADCC-DF36-2119-0CA7-4AF7D6A7347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31B40AD-B938-D7AE-8B3D-95135CC97BF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7D9CED58-61BD-FC3A-0A7A-68D2E2A7ECB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C9128D11-5715-BBF3-7667-30B0D7A95B73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EF66F2D-6D64-A1D9-0904-900CD07269F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F5EA86E-AE84-796D-6B5A-EDF4A05A1C6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2200A142-10B3-825F-DF34-9F5E2816AFA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7687F08E-6DD5-FF93-8F96-2E716634FE5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8" name="Title 247">
            <a:extLst>
              <a:ext uri="{FF2B5EF4-FFF2-40B4-BE49-F238E27FC236}">
                <a16:creationId xmlns:a16="http://schemas.microsoft.com/office/drawing/2014/main" id="{76EB1BC4-62DF-7475-DEBC-B7D59C6300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05997" y="306263"/>
            <a:ext cx="6988809" cy="307777"/>
          </a:xfrm>
        </p:spPr>
        <p:txBody>
          <a:bodyPr/>
          <a:lstStyle/>
          <a:p>
            <a:r>
              <a:rPr lang="en-US" sz="2000" dirty="0"/>
              <a:t>% of HHs using improved drinking water source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EB4C737-F3E2-BF2A-DFF1-AE19E86349B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7742639"/>
              </p:ext>
            </p:extLst>
          </p:nvPr>
        </p:nvGraphicFramePr>
        <p:xfrm>
          <a:off x="533400" y="1006021"/>
          <a:ext cx="8229600" cy="33183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4" name="object 176">
            <a:extLst>
              <a:ext uri="{FF2B5EF4-FFF2-40B4-BE49-F238E27FC236}">
                <a16:creationId xmlns:a16="http://schemas.microsoft.com/office/drawing/2014/main" id="{AE18A286-3762-3C77-FC81-C0881619BC72}"/>
              </a:ext>
            </a:extLst>
          </p:cNvPr>
          <p:cNvGrpSpPr/>
          <p:nvPr/>
        </p:nvGrpSpPr>
        <p:grpSpPr>
          <a:xfrm>
            <a:off x="1295400" y="652011"/>
            <a:ext cx="5651925" cy="45719"/>
            <a:chOff x="616909" y="1028105"/>
            <a:chExt cx="2859458" cy="2397"/>
          </a:xfrm>
        </p:grpSpPr>
        <p:sp>
          <p:nvSpPr>
            <p:cNvPr id="5" name="object 177">
              <a:extLst>
                <a:ext uri="{FF2B5EF4-FFF2-40B4-BE49-F238E27FC236}">
                  <a16:creationId xmlns:a16="http://schemas.microsoft.com/office/drawing/2014/main" id="{A8BFA314-3E7D-DD5B-DA15-9FF7F27327AF}"/>
                </a:ext>
              </a:extLst>
            </p:cNvPr>
            <p:cNvSpPr/>
            <p:nvPr/>
          </p:nvSpPr>
          <p:spPr>
            <a:xfrm>
              <a:off x="616909" y="1028107"/>
              <a:ext cx="937652" cy="2395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>
              <a:defPPr>
                <a:defRPr kern="0"/>
              </a:defPPr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object 178">
              <a:extLst>
                <a:ext uri="{FF2B5EF4-FFF2-40B4-BE49-F238E27FC236}">
                  <a16:creationId xmlns:a16="http://schemas.microsoft.com/office/drawing/2014/main" id="{D93CD4AE-2B02-F049-538C-6B3EDFF45B0A}"/>
                </a:ext>
              </a:extLst>
            </p:cNvPr>
            <p:cNvSpPr/>
            <p:nvPr/>
          </p:nvSpPr>
          <p:spPr>
            <a:xfrm>
              <a:off x="1571450" y="1028106"/>
              <a:ext cx="937652" cy="2395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>
              <a:defPPr>
                <a:defRPr kern="0"/>
              </a:defPPr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object 179">
              <a:extLst>
                <a:ext uri="{FF2B5EF4-FFF2-40B4-BE49-F238E27FC236}">
                  <a16:creationId xmlns:a16="http://schemas.microsoft.com/office/drawing/2014/main" id="{B61827A7-4918-40E5-9D1F-FCB5C54ED124}"/>
                </a:ext>
              </a:extLst>
            </p:cNvPr>
            <p:cNvSpPr/>
            <p:nvPr/>
          </p:nvSpPr>
          <p:spPr>
            <a:xfrm>
              <a:off x="2538715" y="1028105"/>
              <a:ext cx="937652" cy="2395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>
              <a:defPPr>
                <a:defRPr kern="0"/>
              </a:defPPr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47" name="Oval 246">
            <a:extLst>
              <a:ext uri="{FF2B5EF4-FFF2-40B4-BE49-F238E27FC236}">
                <a16:creationId xmlns:a16="http://schemas.microsoft.com/office/drawing/2014/main" id="{EB293E9F-69E1-491A-B590-D127892F44E9}"/>
              </a:ext>
            </a:extLst>
          </p:cNvPr>
          <p:cNvSpPr/>
          <p:nvPr/>
        </p:nvSpPr>
        <p:spPr>
          <a:xfrm>
            <a:off x="7240120" y="1125047"/>
            <a:ext cx="1065680" cy="118133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614119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45313629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4" name="object 176">
            <a:extLst>
              <a:ext uri="{FF2B5EF4-FFF2-40B4-BE49-F238E27FC236}">
                <a16:creationId xmlns:a16="http://schemas.microsoft.com/office/drawing/2014/main" id="{08D6A6A0-B7BF-838A-C45F-6077620835A1}"/>
              </a:ext>
            </a:extLst>
          </p:cNvPr>
          <p:cNvGrpSpPr/>
          <p:nvPr/>
        </p:nvGrpSpPr>
        <p:grpSpPr>
          <a:xfrm flipV="1">
            <a:off x="986580" y="873391"/>
            <a:ext cx="6845333" cy="45719"/>
            <a:chOff x="943546" y="1099083"/>
            <a:chExt cx="4150360" cy="13970"/>
          </a:xfrm>
        </p:grpSpPr>
        <p:sp>
          <p:nvSpPr>
            <p:cNvPr id="5" name="object 177">
              <a:extLst>
                <a:ext uri="{FF2B5EF4-FFF2-40B4-BE49-F238E27FC236}">
                  <a16:creationId xmlns:a16="http://schemas.microsoft.com/office/drawing/2014/main" id="{2157A00F-46F9-E4B8-A2CD-8F4CAA00FEE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object 178">
              <a:extLst>
                <a:ext uri="{FF2B5EF4-FFF2-40B4-BE49-F238E27FC236}">
                  <a16:creationId xmlns:a16="http://schemas.microsoft.com/office/drawing/2014/main" id="{DDE570DC-747E-8612-57FE-ED3B83D8B5C9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object 179">
              <a:extLst>
                <a:ext uri="{FF2B5EF4-FFF2-40B4-BE49-F238E27FC236}">
                  <a16:creationId xmlns:a16="http://schemas.microsoft.com/office/drawing/2014/main" id="{92090BFF-F4B8-E9AA-BE2B-51382F4B592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0" name="Oval 369">
            <a:extLst>
              <a:ext uri="{FF2B5EF4-FFF2-40B4-BE49-F238E27FC236}">
                <a16:creationId xmlns:a16="http://schemas.microsoft.com/office/drawing/2014/main" id="{C787946F-CB32-4A37-9DEA-CC8C8FBEAC87}"/>
              </a:ext>
            </a:extLst>
          </p:cNvPr>
          <p:cNvSpPr/>
          <p:nvPr/>
        </p:nvSpPr>
        <p:spPr>
          <a:xfrm>
            <a:off x="4267200" y="1885950"/>
            <a:ext cx="757833" cy="800903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05937660"/>
              </p:ext>
            </p:extLst>
          </p:nvPr>
        </p:nvGraphicFramePr>
        <p:xfrm>
          <a:off x="1297087" y="995254"/>
          <a:ext cx="6712525" cy="35222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" name="object 176">
            <a:extLst>
              <a:ext uri="{FF2B5EF4-FFF2-40B4-BE49-F238E27FC236}">
                <a16:creationId xmlns:a16="http://schemas.microsoft.com/office/drawing/2014/main" id="{78C4D63B-123D-BB7A-3E4A-CF02CE6435FD}"/>
              </a:ext>
            </a:extLst>
          </p:cNvPr>
          <p:cNvGrpSpPr/>
          <p:nvPr/>
        </p:nvGrpSpPr>
        <p:grpSpPr>
          <a:xfrm>
            <a:off x="2173046" y="712766"/>
            <a:ext cx="4258234" cy="45719"/>
            <a:chOff x="943546" y="1099083"/>
            <a:chExt cx="4150360" cy="13970"/>
          </a:xfrm>
        </p:grpSpPr>
        <p:sp>
          <p:nvSpPr>
            <p:cNvPr id="5" name="object 177">
              <a:extLst>
                <a:ext uri="{FF2B5EF4-FFF2-40B4-BE49-F238E27FC236}">
                  <a16:creationId xmlns:a16="http://schemas.microsoft.com/office/drawing/2014/main" id="{F1216C74-B062-629F-9CDA-7383551E1AF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object 178">
              <a:extLst>
                <a:ext uri="{FF2B5EF4-FFF2-40B4-BE49-F238E27FC236}">
                  <a16:creationId xmlns:a16="http://schemas.microsoft.com/office/drawing/2014/main" id="{BB0C5967-8D9F-AAA2-BEA4-D2DAFCB86B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object 179">
              <a:extLst>
                <a:ext uri="{FF2B5EF4-FFF2-40B4-BE49-F238E27FC236}">
                  <a16:creationId xmlns:a16="http://schemas.microsoft.com/office/drawing/2014/main" id="{8B124F5F-91BD-14A1-88A3-D73AAC4758C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0" name="Oval 369">
            <a:extLst>
              <a:ext uri="{FF2B5EF4-FFF2-40B4-BE49-F238E27FC236}">
                <a16:creationId xmlns:a16="http://schemas.microsoft.com/office/drawing/2014/main" id="{6F75A8EA-BBD7-4F31-8179-99E175A5A06B}"/>
              </a:ext>
            </a:extLst>
          </p:cNvPr>
          <p:cNvSpPr/>
          <p:nvPr/>
        </p:nvSpPr>
        <p:spPr>
          <a:xfrm>
            <a:off x="6692904" y="938422"/>
            <a:ext cx="1155137" cy="1776204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54685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1723" y="108560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64735331"/>
              </p:ext>
            </p:extLst>
          </p:nvPr>
        </p:nvGraphicFramePr>
        <p:xfrm>
          <a:off x="138152" y="535875"/>
          <a:ext cx="8472447" cy="40717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9AA70E69-F70D-4454-9B15-CEF1A2547870}"/>
              </a:ext>
            </a:extLst>
          </p:cNvPr>
          <p:cNvGrpSpPr/>
          <p:nvPr/>
        </p:nvGrpSpPr>
        <p:grpSpPr>
          <a:xfrm>
            <a:off x="2619817" y="453515"/>
            <a:ext cx="3156702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99729B42-E4DD-4092-ACC6-0015EF7A1951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BA22BE2-D9A5-44DE-BB03-2B29411AE12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A83E1812-6FA5-4BC4-B842-8BFB981D04C8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BF69247E-0C6B-43BB-AEEC-A560AD77E5C4}"/>
              </a:ext>
            </a:extLst>
          </p:cNvPr>
          <p:cNvSpPr/>
          <p:nvPr/>
        </p:nvSpPr>
        <p:spPr>
          <a:xfrm>
            <a:off x="5560403" y="687116"/>
            <a:ext cx="1008723" cy="1503634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3030B6-6F0F-72EC-027D-A990F2717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E51163-03FC-D8B6-0C0E-69FF4821C7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44846E5-DEBF-7EFD-9CF2-1D53D8992EE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01E8E22-9CF8-FE3E-D151-0A36957DBBA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727678-18AC-B079-7E1B-C6527DC718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A8F2886-7513-D479-1AA0-F7D12912665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AA9F62B-3F4B-191A-6C94-7ADCAB5960B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7E96134-677B-8832-FD41-80AEA12597F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3BB31D-0C31-A566-53ED-BBC76886D5E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93042CC-74FD-6406-C35A-3B941D63769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D9CD741-5659-501C-BED7-AE530468F83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0717F63-4295-FAA4-1B7D-D6D991561D6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5C449C0-5553-1615-3DF6-BC4E29B88DC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021E46B-D68F-2015-0A62-D28094E2D07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EFDC1B7-FD66-046D-96FE-15027752637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4AF5F445-6084-F477-7BB5-42EC5C96526B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B40AF54-EA3C-8E7E-2299-83F40676D77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0865A44-8896-75A8-4528-0715DC11FD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2BB5546-C9D8-6FEF-B310-C18F2152423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A8CD-0B28-E6C6-8CA7-AAE18F9AF41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CB5CC1B-06EB-CAF6-9EBB-460EF100F68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5738DEC-1D57-D1D4-8B1B-0AFD6F30EEE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1C35112-907A-A8A2-33EC-75FFE7467E9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D182DD0-58AB-FE4F-4CF7-495C1E8934BF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BC6446E-1E38-1053-76AB-9EB84CE535A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06569AB-3E69-A350-C4A0-F19AE1A9258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4F780423-7B95-B650-6EB6-13406859EB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B284D04-254B-B22B-9B25-0921BB30E91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B4640E-BC3B-7DA8-BB4F-6434D2DB78E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DD5E26F-4A1F-7323-9673-1BAA2F305A0A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23B8325-7B41-5A1A-2380-B6021537D13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94E1BE0-AC17-1274-15BF-77882365C08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DCCDF7F-FA59-C53E-AA65-82DD153000E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C3690E4-2B04-D5AC-AA8F-A75E7B8B61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382107F-9718-AAF9-FDC0-502CFE5015B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5FECB5C-4BD4-C7C1-A7D1-00356A37854E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C2023962-E6C3-8CE7-D4B1-A4A3EA49918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7BDE136-AF41-DA0B-1CC4-FABEA7AAA6C6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53AC1F5-23C5-B46D-EBD3-B4C2DD3114F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B88A979-15EE-7E67-D2AF-2C545C96A5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D69F931-315F-4A94-A1AA-F8CE7ABB9018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9549732-0E6B-CFBA-D289-369A7053189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E5B2B11-9FDC-832A-DF8E-2DE756A81CC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F346254-EE77-6CD5-7B67-7743433B18F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88B1B05-180C-CA7D-86B5-2C3CEE8F022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5043F32-0DB7-2D7B-98D6-3FE878D0F8A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4D97A2F-CD56-0E56-361F-0766A97C996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436C257-C7A4-4A86-2442-527FDC2FE2B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359E3B5-2A6F-D3FD-F5B5-A9324A3D4E6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B7D9081-24BC-C91F-CE82-2AF38635D74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3E926E-51AE-4B93-D795-2B1B779B9E5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38D951AC-6DAC-B8FC-CF98-62A675BAE7E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CDD6691-A15F-DEB7-CDAB-AFE1604351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2AC4D9D-76E1-5269-6663-09D8B4830EC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6CF6533-4EF8-CC01-8490-3AFA7262EB0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448CA5A-13A6-CB9C-1D34-74DFE1EF2B2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81EAF21C-699E-30FC-3D8E-8453C6D1765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318669-6397-6C49-5CED-C2C7FCBCFF2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D072294-5695-278C-B1FD-C2679680DB2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3F3D55A-EE39-8A17-E50D-A27D153E194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349AE8-276D-9F94-042D-74B76C03C223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63BF5930-A4A3-433B-B31D-C4090B55EBE9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0CA6B1D-578B-DD89-ECA9-DE7DC485584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97A32AC-0F4B-E35C-D7DA-CCAB9CC591F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99D9DDF-390D-D05D-923A-CF64365EE75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6E896C5-577C-F140-571C-26F58FF1909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13FEEFE-E69E-C626-FDB8-8811E628EC1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AA721E0-C8FB-34C6-B629-D0A07F555D3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92694DAE-CE68-6A5F-44D5-4863D0FF6BA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C7FF613-F796-DF48-1458-AA336022E03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64A98E4-BC5C-40E4-EB97-0D4A4561542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31C8BE-6692-9C73-87F5-C99A6DA5F73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6EEB8D5-677B-A505-697C-83EF2E3E4F0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DFAF1105-85BB-E400-CDB9-A3106DD4815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69EF132-FEE5-392F-84FF-9D82CEBA8CE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7918F13B-46F6-F2C7-BCC8-2EA97F77E9D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5245BEA-27E1-D6E2-2C1C-5DA5402A1B7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616ED879-C40B-3A1F-4E0E-41D5DE97D9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C1E9D9D-C658-2C06-B67C-4C7F4686858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71680C-0861-3CF6-8227-0DBD4276BCE2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6A168E1-D55B-28C9-8B7E-1EF6CE3089D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481DBA65-E24A-13FC-03D1-9C549E24DA0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C2028EB-7D79-11E1-0321-E8BA13A08A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DC9DB7B-373D-1F6C-32FB-B677F41068A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AA58849-ABF1-A0C8-6656-519A7D0652CC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5DA55AA-0D46-5C1D-267A-D026E0798B4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943D412-6837-66CF-7F1C-DD06C7FC9F6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4BB72B-C6CB-0164-DB78-1ACE9720D59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A16E2C3-D6A9-074D-A637-4F8D8F4BA8D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3854B2A-9E56-3089-2525-33E34809C1CF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3875E78-F1F8-0ED6-88E5-FBB8CCB3AFD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F33D3A58-D8F0-E40C-BA13-EC3CE905D02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8561AECF-6C0C-9BD8-E341-51D7603C4F5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218F3ED-731D-3416-8A8C-A402105B694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89F8B0C-0518-9396-5721-A77AB5D6D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9B59427-6A75-ADAB-5C4D-953FA3F308D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B4ED9E3-05C6-06B9-64FE-5CDD75AB43C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C30A207-7E98-F616-CE7C-5F5C2D9E5F4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D5A8295-3392-862D-7AA6-DE61646A7BC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E23B1D8-A6B6-D376-9AC1-A641A23446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00711F09-B24B-CBF2-2E7F-5655F7D0B6A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FC99C8A2-8830-813E-5EC1-AD7A51AE2FE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040D8BD8-0D0E-5908-8ABB-FCED33C5012B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F82F58C-516F-4C20-6415-5939D3B4C59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39030A4-26B0-6E86-3F9D-4E28D7272B7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84AD1B9-EAD0-1F32-3386-1AAAAF7CFA7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639C376-5DC8-B778-3259-D9E6A268786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69D3683-22C3-9A20-071E-F56D628A119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E23E97B-27D3-506B-2096-23D2471DBA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B7C823E-4349-B6DA-D6AB-1D46C98803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4A0553D-C51B-ECC9-9C33-5895D357E45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611813B-CA4D-8EA2-C296-20BC8DDB462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82864AA-A367-A67B-1BDA-95697A30E57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AE6EA78-DE6A-3E24-7A57-10A273E8FF9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54DE38F-91E7-88E9-B1C7-DE8618C108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180CDC9-F1B4-E36B-D859-ADFC36FDD9F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74A8FA5F-4636-2FD2-D2A7-4F52C4F0485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DF3054A-C94E-A7D4-68C0-F545F6ABD8C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CEA5369-93F3-74C9-D790-37656C39F4D9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4C38AAE-8532-9BCA-E4E4-1A8184A0B58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E978AAB-CEB1-F583-FCB2-E3CBD94AC27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883C93-1E11-E4CC-6132-40B9A81B21D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EAF2F4-3806-A20A-A32B-1C0F2381153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198C54E-7334-AE1B-9C64-AAA98C7B15C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53E5E5-BA5F-D52C-3804-EB01CFC02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F58F084-4DD8-23E3-DF3E-1CB9A79099C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AA5F301-CA49-5089-DFD5-FCF3A5E2E82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D22A14C-0C98-BED5-032C-E86177A2AE3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6D8172F-DDC6-7D52-A0FE-788D1A0BC1D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E0276D5-2C11-E490-E142-F6CF0CD8B47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6C92FE4-8348-62AF-B63A-C7A7D13C482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8B6194C8-8E57-DF80-82C6-B9BF35580C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723AEBE-E343-5EC6-728E-4442D1A3549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524B079-9657-DB5A-E6AF-EEA4BE8B269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FCD3547-23AA-E45E-FFDA-47A83460D73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E81AED6-770A-1468-7B54-20ECE1ABFFF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9BFF227-2CBA-97F5-C4E9-F807B1ADDA45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B9D4D0B-0255-3AB0-A6C3-C04094A7BDE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C6CDB3-6A3D-77F5-8A7F-86EFA29ACBF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3C09A7-82F0-86A6-1AC5-21D6A68624B6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EEA58CF-B43A-ED59-D0E6-D4C7B882A7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1D95E1C3-166F-2415-35A9-B76FEFDC18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B35A392-8A36-FD10-F686-63434A1EEE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3C32711E-4AC5-6A5C-4805-E0BA1A40FAD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A406209-FFA3-0DED-6CD0-F4DB77532B1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8A7260D3-F8B9-943C-F66F-2323149134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89FAE71-2327-75B7-6AF4-02DAF92FCC1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0C7CF19-F0B9-BC02-059B-E3247BF0AE9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D25C47A-32A5-CA45-894D-9228F385AA3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57D11B1-2005-70A3-91DE-9410D906DEB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D693B44-D747-16E3-8B9A-5D8E330D225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3D3001-C090-E52D-FC4F-8FD32A1ED3E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B08E454-A197-983E-3467-17B606897C6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418A751-91D7-E259-7C4F-8946DF861A5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C860D96-3540-0B55-099D-2FEAAB4C27E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9CF5DE7-465C-4C4A-56B0-07634AB8E24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8BD9FDA-3C7F-700E-CEDD-DD2BDEDFE4F5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D744B28-D7BF-5234-74E7-E03B29FBF95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94E3860-4760-6CA5-273C-6C75B66157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510C77-229F-454F-5F71-6B6EAE9F24F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840F633F-3040-9049-2455-5A9E1FB7FFA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2E3B9D2-39D2-DFEF-623F-9C00C37E902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C0B097A6-B76E-0F5E-CCAE-538251D8F722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8D978D1-6F63-1677-8E8A-BE03839F4CF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EC3B653-B308-D34F-29C2-CB6EC09F168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A65A7A9-97F8-F690-118C-1B9F2B559FB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B705B1C-77A4-59D6-398E-C92B2E628DB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DDF0EAD-57B1-AD08-9B60-6C20F584B04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1BC6537-AE5C-A719-B1C5-258BE109516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798544D-D278-9EC1-11EB-E1599276EA0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C34335-7DEA-9F62-17D2-A909DC40CBC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40E006F-84AE-CF31-8184-88D2CFCA092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55B5C3A6-2271-A207-03D7-AB13D0DAF1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83340EF-59EB-DFCC-4D4C-EDB7C43B293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BC3AFFE-98F0-00FB-EF45-1C9EFA3F9C07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0A0A78B-6131-6054-9B52-0E76820A13A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C8581F5B-C974-886C-BBB9-764746CDB6C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9A83956-D332-009E-94F8-E501E490FDF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51C56B0-2A8F-9B78-F5A2-FBC6A42467F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839C4426-2B1C-EBF9-7605-D79E30B1E5D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0342C0C-215D-0CBA-7FDE-7B6FA784C60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6F2E90D-4198-C7BD-B4FB-C7AF741BF6F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4677942-C4D2-BC24-55D5-0DCE93EC273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F6A3414-0E26-1410-71EC-E0EB856998B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6AC7AD3-F5C5-D3BB-4A05-6ADA14BCE90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4DA8BD2-FFF9-405E-6359-0D8242FF77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B0D3E62-0712-0545-6729-B2E8D44DBD9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E5263C-9EE4-58D3-3710-636FA528E1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090ACE7-934B-E4C6-57C5-8E930BED58D7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E51B680-E5A5-3B98-F968-F7C139F6DDF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55E8E31-D736-33EB-2386-B4E65DEECDD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E7B885C-6388-AF89-A3F4-E67CE9F00A7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5811627-0154-DDEE-AB8E-C19EEF10D16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A60EBCC7-20C3-7D85-9754-81F690D7CF8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DB49806-4F2E-98E9-CF5E-465D5576CA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1B272A8-B128-158E-A79D-01E4A0D599B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73CC7E3-E649-AB70-C020-791A1034013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50C6AF71-5464-FDEC-4C3C-741A3EA265C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9C4B2D3-A431-7772-528B-796D5DEA58F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4B7E86A-7A46-2BDA-CFC1-03555DC9DE4B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58D8964F-0086-11F9-9868-6E7B9A10213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769A17-7663-94D9-EB43-CE28FD373ED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A5828CFD-E27A-995C-4B1E-F03931DF18C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35B8E3B-D6F5-A826-5D25-90105D5943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A84CBBE5-599B-D9A5-1423-BC219CF375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D6B7AD7-C20D-07AD-DCA7-1C3835FE8AC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59D04DB-BE2E-D96C-2D14-A04960A250F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F7313FC-7D0B-6AE6-4ADA-53F17E6A33D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8CCC83B1-D1D9-6887-99E1-97C67C272D7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7A8826EF-CF50-ECD7-5E8F-BA73D1C5262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93BE327-5F3C-34FF-C565-2EB5183349B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AE6AD5B-EAB9-EF15-D840-735B3AC72B3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39F51C-1015-A62E-2DFC-2228ADA27B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54C4BDD-8DFF-9452-69C8-8107A49657B1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6A140D-D6DA-3A28-EDAB-6DCC67D201A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FD8AC4B-3D28-C506-6CB4-F6AFA25FCCD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C5D7C7A-D893-CD21-9BE9-30CF8397F84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DF952FC-E435-CD47-3E2A-3E3B22701A0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5F35211-72DB-85FC-0FF4-14F17C3DF5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BE7EA76-B47E-CFA3-2059-66003D03A5F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64E7EB4-E046-8CE8-99A1-306C9213ADC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4800624-6BAB-F457-5F51-50CA4A85B7E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FDC6731-AA41-F49E-6941-453F32A1840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960BCED-3384-4AB4-F7D7-357B061DD77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0C113C9-40DB-BA38-2A5F-4C84207EF23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A388F31-579F-349C-47FD-C2312631FAA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CDB18D8-56E4-40D7-B447-615BD26B9D3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BD123B5-FBC6-01CA-D8AE-9D4AAD24282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018451B-3C2B-C62C-F9BA-7420B8F5A76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7C32DB5-E28F-6749-A3C8-8BC595D388E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1EAB25-67D3-AFD3-7535-BD2CC9D5D95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8F40CC2-785A-17D3-8A0C-2457A9394DE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F92F05-3212-3448-FABA-2A04F35C2E2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0BCB6CEB-0FBA-4D65-8120-54BF41FB12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329C318-BDC2-B7BA-2CD7-634C6CE1EF7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99CEF26-BEC9-F940-5A43-F1BE28744993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9E704E5-725B-01B9-95AA-30DEEAB51B3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7A934CA-9DE6-5A4F-E685-10B8824F300E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CFC29575-21F9-88D0-5AA9-FD5E9F68E9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C0563EF3-D861-FA6D-059C-E0A4A9354CC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C90C818-A70D-4ADF-0FF7-BB733BFD947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05A28294-0F63-3601-DD32-01D7816841B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3385392-4F26-AB11-2835-DC9C8300E62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23DF905-7B3C-FB7C-B233-DC6A03B6418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CC77DFC-DDCC-D51E-5336-AE8785461D5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DE003C9-0E77-3F4C-7295-87121962899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9D213A5-69F8-15E7-DACA-D9DAC611BB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19200" y="285751"/>
            <a:ext cx="6487160" cy="416221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449BD97D-AFB9-FB2F-FAEA-31E00DAD77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4742345"/>
              </p:ext>
            </p:extLst>
          </p:nvPr>
        </p:nvGraphicFramePr>
        <p:xfrm>
          <a:off x="975785" y="1088337"/>
          <a:ext cx="7566870" cy="32889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" name="object 176">
            <a:extLst>
              <a:ext uri="{FF2B5EF4-FFF2-40B4-BE49-F238E27FC236}">
                <a16:creationId xmlns:a16="http://schemas.microsoft.com/office/drawing/2014/main" id="{B60A3198-759C-A4E4-0CB6-7DF59EB65506}"/>
              </a:ext>
            </a:extLst>
          </p:cNvPr>
          <p:cNvGrpSpPr/>
          <p:nvPr/>
        </p:nvGrpSpPr>
        <p:grpSpPr>
          <a:xfrm flipV="1">
            <a:off x="975785" y="766991"/>
            <a:ext cx="6790302" cy="65874"/>
            <a:chOff x="943546" y="1099083"/>
            <a:chExt cx="4150360" cy="13970"/>
          </a:xfrm>
        </p:grpSpPr>
        <p:sp>
          <p:nvSpPr>
            <p:cNvPr id="5" name="object 177">
              <a:extLst>
                <a:ext uri="{FF2B5EF4-FFF2-40B4-BE49-F238E27FC236}">
                  <a16:creationId xmlns:a16="http://schemas.microsoft.com/office/drawing/2014/main" id="{5868CC12-46D0-67C0-7E9A-618A4918A80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object 178">
              <a:extLst>
                <a:ext uri="{FF2B5EF4-FFF2-40B4-BE49-F238E27FC236}">
                  <a16:creationId xmlns:a16="http://schemas.microsoft.com/office/drawing/2014/main" id="{34F527C1-FE85-9E10-E4B0-40FD6C7B43FC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object 179">
              <a:extLst>
                <a:ext uri="{FF2B5EF4-FFF2-40B4-BE49-F238E27FC236}">
                  <a16:creationId xmlns:a16="http://schemas.microsoft.com/office/drawing/2014/main" id="{3F2386DC-C5BC-2B42-61C3-416D5E80D12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0" name="Oval 369">
            <a:extLst>
              <a:ext uri="{FF2B5EF4-FFF2-40B4-BE49-F238E27FC236}">
                <a16:creationId xmlns:a16="http://schemas.microsoft.com/office/drawing/2014/main" id="{21226B66-F54C-4C21-B652-27E855CC5435}"/>
              </a:ext>
            </a:extLst>
          </p:cNvPr>
          <p:cNvSpPr/>
          <p:nvPr/>
        </p:nvSpPr>
        <p:spPr>
          <a:xfrm>
            <a:off x="7190767" y="1004094"/>
            <a:ext cx="962633" cy="118133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146889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 dirty="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</a:t>
            </a:r>
            <a:r>
              <a:rPr lang="en-US" sz="1600" dirty="0">
                <a:solidFill>
                  <a:schemeClr val="tx2"/>
                </a:solidFill>
                <a:latin typeface="Arial" panose="020B0604020202020204" pitchFamily="34" charset="0"/>
              </a:rPr>
              <a:t>M</a:t>
            </a:r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obile phone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95968918"/>
              </p:ext>
            </p:extLst>
          </p:nvPr>
        </p:nvGraphicFramePr>
        <p:xfrm>
          <a:off x="975784" y="1011526"/>
          <a:ext cx="6965285" cy="33916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4" name="object 176">
            <a:extLst>
              <a:ext uri="{FF2B5EF4-FFF2-40B4-BE49-F238E27FC236}">
                <a16:creationId xmlns:a16="http://schemas.microsoft.com/office/drawing/2014/main" id="{5D3C8F14-A10F-6AB3-BEE6-4CDC6686DA8D}"/>
              </a:ext>
            </a:extLst>
          </p:cNvPr>
          <p:cNvGrpSpPr/>
          <p:nvPr/>
        </p:nvGrpSpPr>
        <p:grpSpPr>
          <a:xfrm>
            <a:off x="2451154" y="692015"/>
            <a:ext cx="4787846" cy="48288"/>
            <a:chOff x="943546" y="1099083"/>
            <a:chExt cx="4150360" cy="13970"/>
          </a:xfrm>
        </p:grpSpPr>
        <p:sp>
          <p:nvSpPr>
            <p:cNvPr id="5" name="object 177">
              <a:extLst>
                <a:ext uri="{FF2B5EF4-FFF2-40B4-BE49-F238E27FC236}">
                  <a16:creationId xmlns:a16="http://schemas.microsoft.com/office/drawing/2014/main" id="{9AA144A7-A40E-F257-0CC6-F90382585FC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object 178">
              <a:extLst>
                <a:ext uri="{FF2B5EF4-FFF2-40B4-BE49-F238E27FC236}">
                  <a16:creationId xmlns:a16="http://schemas.microsoft.com/office/drawing/2014/main" id="{2F57959E-A186-9C57-C658-CB9696517EF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object 179">
              <a:extLst>
                <a:ext uri="{FF2B5EF4-FFF2-40B4-BE49-F238E27FC236}">
                  <a16:creationId xmlns:a16="http://schemas.microsoft.com/office/drawing/2014/main" id="{0A4778D0-8B3A-9AA7-35B0-FBE479EB26EF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0" name="Oval 369">
            <a:extLst>
              <a:ext uri="{FF2B5EF4-FFF2-40B4-BE49-F238E27FC236}">
                <a16:creationId xmlns:a16="http://schemas.microsoft.com/office/drawing/2014/main" id="{EA4BB568-B571-49A3-95B6-8B16B394CCCE}"/>
              </a:ext>
            </a:extLst>
          </p:cNvPr>
          <p:cNvSpPr/>
          <p:nvPr/>
        </p:nvSpPr>
        <p:spPr>
          <a:xfrm>
            <a:off x="5257800" y="1176608"/>
            <a:ext cx="988211" cy="131894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455799-8EA9-AE90-A926-92E525C7C5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A9E9B49-52BD-D665-AB1F-EFC711732DC9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6E9778AD-18E5-958B-62CF-ADA1399AB07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17E4A457-3764-EAE4-AAC8-C2604B6FAB5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3E1A521-CF83-265B-054A-4B50DE81E20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3E9C6B6-7670-15F2-5B4E-118D8E22E68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13090F-962A-EA68-1AD5-290DE6314C9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F24DCC-0022-BE3A-D114-AABCF3171EB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9BAD629-FAB9-9D3A-BD2F-BEB578F2B3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7B73FB9E-AC92-9E3B-1066-56DDC6C04D2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58686FA-07B1-3C5F-06DB-06664C13980F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BD8971D-E7E6-B0CB-138B-AAE7EE56BE7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50A5304-6D2B-8386-9715-3CE60999E80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FB8B4B8-5AA7-A25B-720A-91F2324F6BF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827F081-89BE-E3E5-D05C-A3AD1B49755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4A757D-FAC7-2AE7-BDE3-B6BFD54263C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C4C1FD2-359E-467F-B9FA-43183F3FA3F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2E9CEC-8F18-F9C6-1E56-C37F30304CA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051F5DBE-EDF9-5473-191E-D2744C354CC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E8C7A92-F8DE-DD2B-3016-E8122929C20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A3A0B34-509C-B78A-3D38-E4B6B7E6EB5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89748198-EF64-2F7D-A17B-C35CFAC276C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11B199F-BE47-B7B8-CCD8-596003623D5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18DCEA9-8C7D-243F-A72C-B351956F9F5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F2B15-2719-E1C4-EDDB-45EEF9F80F82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AB332B6-3BD4-2B81-67D6-45FE80EEFE9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B3E3EF1-03EB-A257-C067-02224E10694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97C0527-B87D-02D2-B90A-1CDEE6F11BB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7BD9B5C-0B9D-90A0-513B-BD3AC7C448D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C9B1DB6-665E-1037-368B-E0CA4BADEA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FA25FB8-587E-4D49-AA32-5AC621C3DC6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260DE32-80E7-E874-F5F7-636884453D3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82418A-CF9C-17C6-FDD6-46E257B9F55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37FB1CFC-05D1-3C7A-071E-A786DD57D33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0C0181A-67D6-28EE-06C9-62AFFEA578D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1BDC80-08A6-AF16-C0AF-4B5AF2CD90D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888AD5-2CD3-A8CE-5617-1B114701AEF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CEEB129-5838-C28B-A5DD-C4EFFB2BBE4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E4FC4B-94BC-25ED-D725-7CB0D7341B5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DA46C8D-8D78-C61F-841C-91B591B1058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3F0FABE-90C0-1E50-1F26-60671BB111A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C0ED03C-983B-F3FF-2679-A1E46E35FF3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CDD0E2D-0EF3-A113-F02E-6A54AD72090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74A67F7-BD02-D08A-2D21-659D03400BE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F4F167A-43A2-0F4C-F7A8-9C210FB0DA0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436775D-BC1D-0D20-F24B-E440220A4EE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3ECA031-9E27-4A56-8877-F210A22442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1EB7D34-4149-8583-61FF-BBFF11C52C8B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33843D0-00AD-89C6-4F5A-D4A916DF4CF8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72E74F4-158C-49D2-5BB9-697BCAE3940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3175EB-EC46-32C5-8743-DA9DA749CDAF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423BCFE-5987-871C-299C-1DB27184F3B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A64519D-8E64-9AF5-8BA0-0186775CE4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A749949-9740-32F9-89BF-D0C33426662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AA5672A-96D7-AD0D-DB64-AE3C93F60E7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CEA5C3A0-197A-221A-61DA-A8BCFBCA92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4020E66-F722-F629-0347-BFF1AF932EFF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4A43476A-D6E4-0CE7-469B-792E1502BE4B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0B83FB59-6995-04D0-303C-DD851F3D62DC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E29E07A-7762-224D-DD92-EBF43B7550A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55629DD-79AE-0834-12BD-FAD42119778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049D79F-096E-E2C8-B183-48D0EE0FDD6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25BC3187-9752-9589-A98A-32592FB0A40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2552A7-2657-7015-F3ED-E8A88FBD5B9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9CB329C-07E8-B172-D838-453E6B30B07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7DF6B10-ED25-A2CC-4FC0-692CDD3FEDE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125B6-5FB2-359D-6EAB-6D6DD65BBDF1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094811-4C30-0E48-C308-8AA01F95786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B2F8406-D68B-A7F8-7AD1-A70160E2DC4E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5B7B866-D988-D1E4-F047-D72483291153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52D05B-F473-1354-72FD-8A3FA882B40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B8AAE26-3801-E7E1-3C25-9753EE6A696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9DC62A9-298C-BD6A-B398-497DD2E096E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36DEA4F-1CF2-A72A-D3F5-77403436DCD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180039F4-A52A-0B40-47F3-AC934B11336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38EADA4-6465-C897-478F-408A099D832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3F2DC86A-7BB5-50D9-FD83-91D52D3CE3A0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4EAD517-553E-97EC-2B6D-7AFDC766A7A2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4CA8FAF0-7921-6390-D0A6-8BEF941853C9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820E8A80-9428-ED2E-944F-1923170306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1CD45819-60E7-9B9D-7264-DE1AB29BDF2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DB008F4E-88EF-7512-B5CD-5339F2E4FF3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0D02154E-1C7A-8CF8-F4BB-D17A63BE970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353ADEFD-762B-B388-AFD6-1632C8E56CC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D1C85055-3060-5D2B-C4D6-623C9DEF670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38D6FBB0-B4FE-94E1-8172-46931CB3BC9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CF94309F-C7AA-1186-BDB0-C2864E185CE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99E32E56-937F-D189-31E8-AA759E4D4C7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48DA10FE-43BD-6C29-1F30-9CF0768BDF1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4F75F86D-9862-1934-5523-CCDF2ACE6F4A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3176CF8F-6555-4D9C-C23F-9A494EB5B86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422A3866-E20F-41EC-F347-6B697B79B83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BAB9D1B7-85C7-0690-C3FA-AC2B4F54E25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3AA03889-FB21-3319-11A9-7B6A98B7108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F506B9E-3D76-B368-2655-9B2D3716A47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4855FDBE-72A0-546A-AD8C-456060934D9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E44EF8A3-C63C-18B2-5120-87477CB30F8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DE47911E-25E1-5937-A05D-69527BB200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9771A844-F874-720E-718D-C40BFF04CA1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AB4410A8-A05C-FA88-2044-8472C0E1293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0EE6070A-B89F-3D26-6608-FBED17FA8E83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B509A053-8521-E484-16E0-F93216A20ECD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7C5A6029-67B2-AD34-2C11-87ACC15AACF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D41BCE5C-5322-8A64-0F5C-2C845FA852D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18EEBE66-ABFD-62FD-9EE3-529291BBC27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77E8185C-38B0-F5ED-183F-8E59A8D5E4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A51CEF1F-8023-BCD6-6205-3A480F2AFDEC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D4A960E1-6997-0822-DA9D-4015A0AF264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7E5158C1-EECC-2E9E-C078-F8DCEB24532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884D76D0-549F-3493-254C-BD5A9577F00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DB79D514-1792-0468-8FC0-FDE6BE4B4F9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25341961-D7D3-6635-7CC7-4D7306F62B1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3D82F30D-19FD-04F7-7CAA-892EBD38FBA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DBC4A779-97F5-4674-E626-13AEFFF34AE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366A4B70-11BC-7DC1-CEB0-8259EB720831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6B9BA2F2-AA8D-E2FF-90F6-7A265AA2AFA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ECE6D0AC-CB02-04ED-A2BE-4EAF59F24614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8AEE997F-B1B4-FDDE-3094-0EBFDD0EF12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00EBA5C-530D-CEAB-1B58-59E867D60FC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C61BE01-6423-5DFA-D08C-63BC9B2B566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D1747D87-C7F9-F83C-CAAC-E35C1D957D4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E30CE22F-FFED-156F-9912-5F026A2D1102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A934BBCB-EE72-7B13-B20A-5932A721172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FD5C30D6-D829-241D-77C0-09BC6C93244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33A13448-00FB-5A0C-4C85-480B588749F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973C276C-0F88-BE58-E3BB-6C9DBFBE18C3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70A69BBF-6787-665A-B2A6-362903B9E74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8825225B-E1DA-6780-F15F-2EB3357F82A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FD95BACE-AFFD-B451-695A-4BB1D6BF1F70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C33BB056-E524-8A2A-CE18-4E9D6FC64FB8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3C6345E8-33FB-6916-E506-E7516847E450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32BEC74E-4866-41CC-3EEF-DE480E605AE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34075257-D5D7-C05B-AF88-CC35A5EC60C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D2A77458-3DA5-040B-5F04-5F2E62DBFD0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8FFAF1F6-4821-5CE5-1CDD-FB7B5196449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8DCEF898-D2D6-174F-2CF0-6A769BD9459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F538534A-397F-1867-F8C4-8D678B24F61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0FB69332-4381-F7FE-1E8F-95DCB6EFC85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FFC3ED8-829C-6DB1-D959-EC65BECBD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EF27F976-033D-39EC-1445-3FF5E68528D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0344F94C-F452-05E6-DD52-FE785C6A970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ACDC5D7-FFBD-0665-7A51-754490898B20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8F0911D3-5A47-9C9D-858A-546B6F19D0D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5520EB1D-6072-D883-26A7-C512C92D453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71EAC9C0-43F6-CA1C-1DB7-12A6E4755BA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72A1A6F3-F540-0F40-1E4F-ECB9A594C93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BFDD9C0B-D4E4-C82D-EC1B-AA05C5B6C6E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E2EFA99-A2EC-7EAF-D4F5-4620B8C1511C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D7C190C3-1A02-6035-DD8A-AFDA075071BC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96A74B19-50AB-D3E1-DBAE-E86EEBF6CF7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A07D7B65-F384-881A-3C5E-3C6EF1901BA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9C336255-67C7-C0C3-6E47-6F73E0DCBC1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BC942E20-385F-2ECE-2FCA-25A712BE50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13BC7ACF-F441-B8E1-33EB-AAABCA1F181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87F8828C-D1CD-A2B3-0F38-93031BB6701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A9C6F4F9-977F-3D36-7A48-1C09352AADE2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21D8FFFC-D85E-77A3-B1CD-887E2B4C3D9F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7570953-FCD4-85CD-577D-020D4C4061C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7F5BF6A9-D367-1B9E-DAFD-589561C3596A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25687524-587F-61FC-DB7E-50AF2CE1B510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3BE78F14-2DB8-5AAA-BDCD-91F8BB208A8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7866FAEA-4858-FC59-51E2-1A9171BD4B50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2C9DE34C-BD4D-1393-E8BB-BDC70898AE1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80D59F97-1860-88A0-7ED2-537ED5BE20B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0A9D4267-9B89-0C82-C0E3-739B30A5319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6DA83834-8583-4F7E-345A-63A9A09B368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EAE17F46-2D6B-E97B-98A7-333C1A744FA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F3059B7A-5584-480E-3A2E-74B87D27DD3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CA2022C-ED8A-A444-F130-6E753E4A62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9008A581-B2BC-510E-BB63-FADC8E787D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1B16A643-C169-22C6-727E-8F4DC090C11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90212151-F0D7-8007-31D5-BE18090B0D2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2AE909AE-5DA0-1A63-7860-C70C4C10D66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B7E5AEA7-004A-3A37-F228-517BB025EE7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16E9959F-679D-3446-2CA8-7F90788F3C2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89928673-0F0F-FB9A-D6AD-A242BB784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77554E08-71F0-686E-4E76-02771489819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C52FE2F6-393E-48B8-D24B-61AC342F176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94F58173-A6CE-A1EF-FE8E-B416A444DF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EEFCDE44-5821-800B-0C5A-90563EC61C9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1D500350-9BCB-D035-9EA2-7416321FC0D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F3CEB39B-3D9C-12A0-D030-97381B6D0B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65832817-2B2D-62B8-3287-EE1D641E2E1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1E5E6598-8BC4-48EA-720A-B5BD469842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E8C3860F-82A4-024C-3B03-3F272B68D040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6811BE79-1E59-414A-929F-8BF6F08C29D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7EDE21C-62CA-06C1-5627-76DDBF734B8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D4FD5382-5971-65D1-FFE2-03C69819053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73C67949-AC14-E16B-CFF1-3F9BFBA3332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016C0147-41B6-222F-5D93-CB3062FF944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9CFA14DC-B056-B1F1-1A75-8630C9AAAF2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C2FF7E40-1EA6-37D4-27ED-1BBFCA5540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C295189D-1A93-B937-1A5D-AF1008FCB1F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376957B2-B8A2-6265-D0DA-2347661E2C7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41FBC6ED-8047-9700-158D-02F9C526D7E4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51C3D39-0374-6887-B508-F923404EB5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D77140E-5818-0E9D-61FF-84059DF94C5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F275C39-C239-7653-B9C3-6AEDD77632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5F7BD74D-8EE9-C44E-82CE-DA91C494606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CEBAA5E-45ED-8FCC-9DDF-4CF4BE6C299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87CEA3B-A920-C3F9-B110-7E06E31FAD1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B724A31-3F86-DBF8-98EE-5F3485E0F74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3F40922-13B3-0DE4-1824-F5675ADEED4D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3DFEB0B-85E0-B462-2A37-33A90A6FA13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FFCDC2-F7AD-7BBC-FD09-394184C917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55855FF-B380-4AFB-6750-305A682101F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9E593C3-2BFC-98A4-EAB6-0A80CD8C0B1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61F3086-9601-D91A-A7D7-634CBF83404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B27AE14-F43A-8A12-4F3B-7969845FBBC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4D2ECCF-7FF9-A20B-E949-FFA46B9E5B7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B8E380D-A767-B875-1B27-FA6F8448336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D41348C-CF76-6FEA-B702-C4C2B77B4B2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C7934900-08F7-4B91-0DB2-916751EB897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5B52738-F859-A768-8B06-AEFC3D6B83D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A9772C8-E1DD-D19A-B8B5-96300621F6B9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D5D8C9E-DA6D-3CC5-66FD-3EC5A3A83D0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37D6356-CD69-5CEE-73A1-EFC99EF7EA5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CE971B-285E-6782-D82A-301A2583362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B4F3B49-F6F9-BCD2-6340-051430E2D99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45C9183-967A-5015-09CE-FB0B57C6ABD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757B590-DBC5-225D-A726-5530451CF085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D0E29655-6C4F-6491-EF1D-579F6571909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21D389A-5B68-CB91-2B05-C210F0960C9C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0C42F099-68B6-5A50-79A2-2789EFE69A7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9D1283C-AE78-FDDB-84CE-AAECA306F23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7D1D066-155A-83A3-2365-37D0A299945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58B3FCBA-839D-7D27-1159-9BA4DD80CD0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1FEB0C2-71C4-1CBE-BA59-80645F78B94A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A3043E4-053F-DE05-B78B-C2283E5CBE9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5187A4A-007E-E263-4DC6-DFDDC5357074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89D6AC6-1E7C-3486-8744-FDADCFC367D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2609049-1D8B-2631-5BB5-AED5911969C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193DF11-FDF8-D33A-9A83-560D18A8825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25E75993-D55C-EB33-78EE-75C9633C92AD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5064AFC1-C845-C371-C59C-1DFE34F7CF8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B392D3A-11D0-0045-7556-2BE187900C1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475A478D-C0BB-F0AF-F345-A9EAB01F75A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BEA35EDD-0839-6058-E857-16729E302EB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51" name="Title 1">
            <a:extLst>
              <a:ext uri="{FF2B5EF4-FFF2-40B4-BE49-F238E27FC236}">
                <a16:creationId xmlns:a16="http://schemas.microsoft.com/office/drawing/2014/main" id="{9CC89486-40D3-12EE-B07D-CD21801170DA}"/>
              </a:ext>
            </a:extLst>
          </p:cNvPr>
          <p:cNvSpPr txBox="1">
            <a:spLocks/>
          </p:cNvSpPr>
          <p:nvPr/>
        </p:nvSpPr>
        <p:spPr>
          <a:xfrm>
            <a:off x="76200" y="1733550"/>
            <a:ext cx="1980006" cy="132343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ea typeface="+mj-ea"/>
                <a:cs typeface="Roboto"/>
              </a:defRPr>
            </a:lvl1pPr>
          </a:lstStyle>
          <a:p>
            <a:r>
              <a:rPr lang="en-US" sz="1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City of Kigali </a:t>
            </a:r>
            <a:r>
              <a:rPr lang="en-US" sz="1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  <p:pic>
        <p:nvPicPr>
          <p:cNvPr id="5" name="Picture 4" descr="A map of the country&#10;&#10;AI-generated content may be incorrect.">
            <a:extLst>
              <a:ext uri="{FF2B5EF4-FFF2-40B4-BE49-F238E27FC236}">
                <a16:creationId xmlns:a16="http://schemas.microsoft.com/office/drawing/2014/main" id="{B2A3643A-8432-D9F2-FDFF-7DFA8C0F7FC2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3447" y="535876"/>
            <a:ext cx="5751344" cy="38674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873240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0176788"/>
              </p:ext>
            </p:extLst>
          </p:nvPr>
        </p:nvGraphicFramePr>
        <p:xfrm>
          <a:off x="975785" y="1302515"/>
          <a:ext cx="7391968" cy="31438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4" name="object 176">
            <a:extLst>
              <a:ext uri="{FF2B5EF4-FFF2-40B4-BE49-F238E27FC236}">
                <a16:creationId xmlns:a16="http://schemas.microsoft.com/office/drawing/2014/main" id="{0228B7C2-C5DF-E46E-DAD6-9D29FEE2C877}"/>
              </a:ext>
            </a:extLst>
          </p:cNvPr>
          <p:cNvGrpSpPr/>
          <p:nvPr/>
        </p:nvGrpSpPr>
        <p:grpSpPr>
          <a:xfrm>
            <a:off x="2269427" y="777138"/>
            <a:ext cx="5156987" cy="45719"/>
            <a:chOff x="943546" y="1099083"/>
            <a:chExt cx="4150360" cy="13970"/>
          </a:xfrm>
        </p:grpSpPr>
        <p:sp>
          <p:nvSpPr>
            <p:cNvPr id="5" name="object 177">
              <a:extLst>
                <a:ext uri="{FF2B5EF4-FFF2-40B4-BE49-F238E27FC236}">
                  <a16:creationId xmlns:a16="http://schemas.microsoft.com/office/drawing/2014/main" id="{F5532D5D-9317-1385-F0CD-787BFAE0348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object 178">
              <a:extLst>
                <a:ext uri="{FF2B5EF4-FFF2-40B4-BE49-F238E27FC236}">
                  <a16:creationId xmlns:a16="http://schemas.microsoft.com/office/drawing/2014/main" id="{9A861EC6-EB33-26C1-F624-1E34F2CBAE3C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object 179">
              <a:extLst>
                <a:ext uri="{FF2B5EF4-FFF2-40B4-BE49-F238E27FC236}">
                  <a16:creationId xmlns:a16="http://schemas.microsoft.com/office/drawing/2014/main" id="{3BB12E76-6EF7-F822-89E6-875C9E80949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0" name="Oval 369">
            <a:extLst>
              <a:ext uri="{FF2B5EF4-FFF2-40B4-BE49-F238E27FC236}">
                <a16:creationId xmlns:a16="http://schemas.microsoft.com/office/drawing/2014/main" id="{285A10C0-AF78-4023-9AD9-03ADACAE246C}"/>
              </a:ext>
            </a:extLst>
          </p:cNvPr>
          <p:cNvSpPr/>
          <p:nvPr/>
        </p:nvSpPr>
        <p:spPr>
          <a:xfrm>
            <a:off x="7052577" y="1176608"/>
            <a:ext cx="948423" cy="131894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9775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0A28B581-0460-72A3-1EFB-A2183565F0F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1398396"/>
              </p:ext>
            </p:extLst>
          </p:nvPr>
        </p:nvGraphicFramePr>
        <p:xfrm>
          <a:off x="533400" y="1123950"/>
          <a:ext cx="7298514" cy="2743199"/>
        </p:xfrm>
        <a:graphic>
          <a:graphicData uri="http://schemas.openxmlformats.org/drawingml/2006/table">
            <a:tbl>
              <a:tblPr/>
              <a:tblGrid>
                <a:gridCol w="1469499">
                  <a:extLst>
                    <a:ext uri="{9D8B030D-6E8A-4147-A177-3AD203B41FA5}">
                      <a16:colId xmlns:a16="http://schemas.microsoft.com/office/drawing/2014/main" val="3010617509"/>
                    </a:ext>
                  </a:extLst>
                </a:gridCol>
                <a:gridCol w="1943005">
                  <a:extLst>
                    <a:ext uri="{9D8B030D-6E8A-4147-A177-3AD203B41FA5}">
                      <a16:colId xmlns:a16="http://schemas.microsoft.com/office/drawing/2014/main" val="612025422"/>
                    </a:ext>
                  </a:extLst>
                </a:gridCol>
                <a:gridCol w="1943005">
                  <a:extLst>
                    <a:ext uri="{9D8B030D-6E8A-4147-A177-3AD203B41FA5}">
                      <a16:colId xmlns:a16="http://schemas.microsoft.com/office/drawing/2014/main" val="3575500188"/>
                    </a:ext>
                  </a:extLst>
                </a:gridCol>
                <a:gridCol w="1943005">
                  <a:extLst>
                    <a:ext uri="{9D8B030D-6E8A-4147-A177-3AD203B41FA5}">
                      <a16:colId xmlns:a16="http://schemas.microsoft.com/office/drawing/2014/main" val="1442467446"/>
                    </a:ext>
                  </a:extLst>
                </a:gridCol>
              </a:tblGrid>
              <a:tr h="949944"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Quintile1-Quintile2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Quintile3-Quintile5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50582500"/>
                  </a:ext>
                </a:extLst>
              </a:tr>
              <a:tr h="35865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63522567"/>
                  </a:ext>
                </a:extLst>
              </a:tr>
              <a:tr h="35865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City of Kigali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3482942"/>
                  </a:ext>
                </a:extLst>
              </a:tr>
              <a:tr h="35865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Nyarugenge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1697847"/>
                  </a:ext>
                </a:extLst>
              </a:tr>
              <a:tr h="35865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Gasabo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8018201"/>
                  </a:ext>
                </a:extLst>
              </a:tr>
              <a:tr h="35865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Kicukiro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45406032"/>
                  </a:ext>
                </a:extLst>
              </a:tr>
            </a:tbl>
          </a:graphicData>
        </a:graphic>
      </p:graphicFrame>
      <p:grpSp>
        <p:nvGrpSpPr>
          <p:cNvPr id="3" name="object 176">
            <a:extLst>
              <a:ext uri="{FF2B5EF4-FFF2-40B4-BE49-F238E27FC236}">
                <a16:creationId xmlns:a16="http://schemas.microsoft.com/office/drawing/2014/main" id="{490A71F8-4919-8D13-7374-7A8B1B2025C4}"/>
              </a:ext>
            </a:extLst>
          </p:cNvPr>
          <p:cNvGrpSpPr/>
          <p:nvPr/>
        </p:nvGrpSpPr>
        <p:grpSpPr>
          <a:xfrm>
            <a:off x="2617286" y="693395"/>
            <a:ext cx="4026404" cy="52710"/>
            <a:chOff x="943546" y="1099083"/>
            <a:chExt cx="4150360" cy="13970"/>
          </a:xfrm>
        </p:grpSpPr>
        <p:sp>
          <p:nvSpPr>
            <p:cNvPr id="5" name="object 177">
              <a:extLst>
                <a:ext uri="{FF2B5EF4-FFF2-40B4-BE49-F238E27FC236}">
                  <a16:creationId xmlns:a16="http://schemas.microsoft.com/office/drawing/2014/main" id="{732C05C4-0AE7-D739-B32E-E776D7E8D4A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object 178">
              <a:extLst>
                <a:ext uri="{FF2B5EF4-FFF2-40B4-BE49-F238E27FC236}">
                  <a16:creationId xmlns:a16="http://schemas.microsoft.com/office/drawing/2014/main" id="{C28FE39A-EEAD-50C9-3F75-DA6F606D1A26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object 179">
              <a:extLst>
                <a:ext uri="{FF2B5EF4-FFF2-40B4-BE49-F238E27FC236}">
                  <a16:creationId xmlns:a16="http://schemas.microsoft.com/office/drawing/2014/main" id="{228820F6-0CF2-14A9-44F7-4A236E6349D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shocks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1256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219083" y="1997167"/>
            <a:ext cx="1999666" cy="187692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400" b="1" spc="-114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poverty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7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line</a:t>
            </a:r>
            <a:r>
              <a:rPr sz="1400" b="1" spc="-12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is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based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on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9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2,400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kcal/day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20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200" b="1" spc="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annual</a:t>
            </a:r>
            <a:r>
              <a:rPr sz="1200" b="1" spc="5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200" b="1" spc="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29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200" b="1" spc="14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5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equivalent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to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2400kcal/day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per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adult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(January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2024 </a:t>
            </a:r>
            <a:r>
              <a:rPr sz="1200" b="1" spc="-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prices).</a:t>
            </a:r>
            <a:endParaRPr sz="1200" b="1" dirty="0"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7747266" y="1898653"/>
            <a:ext cx="32067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75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875077" y="2055927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 dirty="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 dirty="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 dirty="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pic>
        <p:nvPicPr>
          <p:cNvPr id="198" name="object 19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743377" y="1911248"/>
            <a:ext cx="189344" cy="189407"/>
          </a:xfrm>
          <a:prstGeom prst="rect">
            <a:avLst/>
          </a:prstGeom>
        </p:spPr>
      </p:pic>
      <p:sp>
        <p:nvSpPr>
          <p:cNvPr id="199" name="object 199"/>
          <p:cNvSpPr txBox="1"/>
          <p:nvPr/>
        </p:nvSpPr>
        <p:spPr>
          <a:xfrm>
            <a:off x="5060340" y="1687125"/>
            <a:ext cx="1304735" cy="5516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just">
              <a:lnSpc>
                <a:spcPct val="129700"/>
              </a:lnSpc>
              <a:spcBef>
                <a:spcPts val="90"/>
              </a:spcBef>
            </a:pPr>
            <a:r>
              <a:rPr lang="en-US" sz="900" spc="-25" dirty="0">
                <a:solidFill>
                  <a:srgbClr val="005CAA"/>
                </a:solidFill>
                <a:latin typeface="Tahoma"/>
                <a:cs typeface="Tahoma"/>
              </a:rPr>
              <a:t>The city of Kigali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 has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the 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lowest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lang="en-US" sz="900" spc="-10" dirty="0">
                <a:solidFill>
                  <a:srgbClr val="005CAA"/>
                </a:solidFill>
                <a:latin typeface="Tahoma"/>
                <a:cs typeface="Tahoma"/>
              </a:rPr>
              <a:t> rate and extreme poverty rate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.</a:t>
            </a:r>
            <a:endParaRPr sz="900" dirty="0"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val 369"/>
          <p:cNvSpPr/>
          <p:nvPr/>
        </p:nvSpPr>
        <p:spPr>
          <a:xfrm>
            <a:off x="4724671" y="2377941"/>
            <a:ext cx="889800" cy="1374714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57417" y="561755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Trend of Poverty rate in City of Kigali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74" name="Chart 373">
            <a:extLst>
              <a:ext uri="{FF2B5EF4-FFF2-40B4-BE49-F238E27FC236}">
                <a16:creationId xmlns:a16="http://schemas.microsoft.com/office/drawing/2014/main" id="{099247A2-95C5-BF2F-08C9-E42D17C7C4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32504327"/>
              </p:ext>
            </p:extLst>
          </p:nvPr>
        </p:nvGraphicFramePr>
        <p:xfrm>
          <a:off x="257488" y="895350"/>
          <a:ext cx="8524240" cy="3670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" name="Oval 2">
            <a:extLst>
              <a:ext uri="{FF2B5EF4-FFF2-40B4-BE49-F238E27FC236}">
                <a16:creationId xmlns:a16="http://schemas.microsoft.com/office/drawing/2014/main" id="{50A2765A-9D96-4DD8-9FF3-4BD05AB7BE6E}"/>
              </a:ext>
            </a:extLst>
          </p:cNvPr>
          <p:cNvSpPr/>
          <p:nvPr/>
        </p:nvSpPr>
        <p:spPr>
          <a:xfrm>
            <a:off x="3996228" y="2138222"/>
            <a:ext cx="956772" cy="111932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>
              <a:noFill/>
            </a:endParaRPr>
          </a:p>
        </p:txBody>
      </p:sp>
    </p:spTree>
    <p:extLst>
      <p:ext uri="{BB962C8B-B14F-4D97-AF65-F5344CB8AC3E}">
        <p14:creationId xmlns:p14="http://schemas.microsoft.com/office/powerpoint/2010/main" val="197610803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3998</TotalTime>
  <Words>1815</Words>
  <Application>Microsoft Office PowerPoint</Application>
  <PresentationFormat>On-screen Show (16:9)</PresentationFormat>
  <Paragraphs>600</Paragraphs>
  <Slides>44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44</vt:i4>
      </vt:variant>
    </vt:vector>
  </HeadingPairs>
  <TitlesOfParts>
    <vt:vector size="57" baseType="lpstr">
      <vt:lpstr>Aptos</vt:lpstr>
      <vt:lpstr>Aptos Narrow</vt:lpstr>
      <vt:lpstr>Arial</vt:lpstr>
      <vt:lpstr>Arial</vt:lpstr>
      <vt:lpstr>Arial Black</vt:lpstr>
      <vt:lpstr>Calibri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PowerPoint Presentation</vt:lpstr>
      <vt:lpstr>Outline</vt:lpstr>
      <vt:lpstr>Introduction</vt:lpstr>
      <vt:lpstr>PowerPoint Presentation</vt:lpstr>
      <vt:lpstr>Poverty Indicators</vt:lpstr>
      <vt:lpstr>Trends in poverty line in RWF</vt:lpstr>
      <vt:lpstr>Trends of poverty and extreme poverty rate</vt:lpstr>
      <vt:lpstr>Extreme Poverty Rate</vt:lpstr>
      <vt:lpstr>Trend of Poverty rate in City of Kigali  </vt:lpstr>
      <vt:lpstr>Poverty rate by Sectors of Gasabo district </vt:lpstr>
      <vt:lpstr>Poverty rate by Cells of Gasabo district </vt:lpstr>
      <vt:lpstr>Population structure and distribution</vt:lpstr>
      <vt:lpstr>Trends of  population  size by sector (2012 &amp; 2022)</vt:lpstr>
      <vt:lpstr>PowerPoint Presentation</vt:lpstr>
      <vt:lpstr>PowerPoint Presentation</vt:lpstr>
      <vt:lpstr>PowerPoint Presentation</vt:lpstr>
      <vt:lpstr>Age pyramid of Gasabo district in 2012 Vs 2022</vt:lpstr>
      <vt:lpstr>Demographic Dependency ratio (%)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City of Kigali</vt:lpstr>
      <vt:lpstr>Proportion of population aged 16+ and 16-30 years who have ever attended secondary school in City of Kigali</vt:lpstr>
      <vt:lpstr>Proportion of population who completed at least secondary school 18years and above and 18-30 years (EICV5 &amp; EICV7)</vt:lpstr>
      <vt:lpstr>PowerPoint Presentation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 </vt:lpstr>
      <vt:lpstr> Proportion of households with cement/tiles as floor material of the dwelling </vt:lpstr>
      <vt:lpstr>Health insurance by consumption quintiles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255</cp:revision>
  <dcterms:created xsi:type="dcterms:W3CDTF">2025-04-16T12:56:48Z</dcterms:created>
  <dcterms:modified xsi:type="dcterms:W3CDTF">2025-07-16T12:37:21Z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