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150943396226415E-2"/>
          <c:y val="3.548377806719165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0.14968</cdr:x>
      <cdr:y>0.07747</cdr:y>
    </cdr:from>
    <cdr:to>
      <cdr:x>0.18567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 flipH="1">
          <a:off x="1209000" y="289270"/>
          <a:ext cx="290655" cy="205686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0.33239</cdr:x>
      <cdr:y>0</cdr:y>
    </cdr:from>
    <cdr:to>
      <cdr:x>0.45169</cdr:x>
      <cdr:y>0.33539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 flipH="1">
          <a:off x="2844107" y="0"/>
          <a:ext cx="1020824" cy="1156563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200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RWAMAGANA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Rwamagana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37C2D8A-8694-458F-B531-511987DB4DE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371" y="528989"/>
            <a:ext cx="3234571" cy="354443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0DCA221C-2793-4DE4-9A9D-BF710A619536}"/>
              </a:ext>
            </a:extLst>
          </p:cNvPr>
          <p:cNvSpPr txBox="1"/>
          <p:nvPr/>
        </p:nvSpPr>
        <p:spPr>
          <a:xfrm>
            <a:off x="2164053" y="416785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Rwamagana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9310125-071A-42C1-97AA-06A2EE528BA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3898" y="687275"/>
            <a:ext cx="3592208" cy="359220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758778E-5F9C-4CAE-87D2-AD8069509F06}"/>
              </a:ext>
            </a:extLst>
          </p:cNvPr>
          <p:cNvSpPr txBox="1"/>
          <p:nvPr/>
        </p:nvSpPr>
        <p:spPr>
          <a:xfrm>
            <a:off x="2166386" y="4369274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143000" y="4111751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5C650A2-2F61-4E87-A22C-A9CE8CA4E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7100521"/>
              </p:ext>
            </p:extLst>
          </p:nvPr>
        </p:nvGraphicFramePr>
        <p:xfrm>
          <a:off x="1031678" y="680711"/>
          <a:ext cx="5504249" cy="33432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03638">
                  <a:extLst>
                    <a:ext uri="{9D8B030D-6E8A-4147-A177-3AD203B41FA5}">
                      <a16:colId xmlns:a16="http://schemas.microsoft.com/office/drawing/2014/main" val="2924905827"/>
                    </a:ext>
                  </a:extLst>
                </a:gridCol>
                <a:gridCol w="1126600">
                  <a:extLst>
                    <a:ext uri="{9D8B030D-6E8A-4147-A177-3AD203B41FA5}">
                      <a16:colId xmlns:a16="http://schemas.microsoft.com/office/drawing/2014/main" val="376274492"/>
                    </a:ext>
                  </a:extLst>
                </a:gridCol>
                <a:gridCol w="852997">
                  <a:extLst>
                    <a:ext uri="{9D8B030D-6E8A-4147-A177-3AD203B41FA5}">
                      <a16:colId xmlns:a16="http://schemas.microsoft.com/office/drawing/2014/main" val="3209850333"/>
                    </a:ext>
                  </a:extLst>
                </a:gridCol>
                <a:gridCol w="2221014">
                  <a:extLst>
                    <a:ext uri="{9D8B030D-6E8A-4147-A177-3AD203B41FA5}">
                      <a16:colId xmlns:a16="http://schemas.microsoft.com/office/drawing/2014/main" val="3423938282"/>
                    </a:ext>
                  </a:extLst>
                </a:gridCol>
              </a:tblGrid>
              <a:tr h="253129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326430305"/>
                  </a:ext>
                </a:extLst>
              </a:tr>
              <a:tr h="22815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b="1" u="none" strike="noStrike">
                          <a:effectLst/>
                        </a:rPr>
                        <a:t>Rwanda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 dirty="0">
                          <a:effectLst/>
                        </a:rPr>
                        <a:t>10,515,973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13,246,394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3349632392"/>
                  </a:ext>
                </a:extLst>
              </a:tr>
              <a:tr h="22815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Eastern Province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2,595,703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3,563,145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1923238246"/>
                  </a:ext>
                </a:extLst>
              </a:tr>
              <a:tr h="22815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Rwamagana District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313,461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484,953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318533945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Fumbwe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21,682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33,074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74013876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Gahengeri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23,517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35,732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1097562806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Gishali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23,033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36,692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698238410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Karenge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22,755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28,525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3947751060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Kigabiro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32,730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47,358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044921653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Muhazi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29,505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53,482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81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51513329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Munyaga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16,207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20,812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474102016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Munyiginya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16,980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24,197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10045280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Musha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27,525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043186635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Muyumbu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24,242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56,881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263464831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Mwulire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21,829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33,936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1732788366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Nyakaliro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20,196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37,538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86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735346076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Nzige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15,504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19,285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1496048958"/>
                  </a:ext>
                </a:extLst>
              </a:tr>
              <a:tr h="1620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Rubona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24,136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29,916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93" marR="4193" marT="419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93" marR="4193" marT="4193" marB="0" anchor="b"/>
                </a:tc>
                <a:extLst>
                  <a:ext uri="{0D108BD9-81ED-4DB2-BD59-A6C34878D82A}">
                    <a16:rowId xmlns:a16="http://schemas.microsoft.com/office/drawing/2014/main" val="32271010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906948" y="4283799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5525863" y="4270343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99064AA-AEEF-436F-9576-D07956E0E8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90055" y="862254"/>
            <a:ext cx="2928139" cy="326507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8327D0E-A268-48DD-AB44-2AD573340C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3641" y="774293"/>
            <a:ext cx="4503912" cy="3401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Rwamagana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118860" y="319217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5A26148-AE5D-45DC-978E-FAFD0250B6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726422"/>
              </p:ext>
            </p:extLst>
          </p:nvPr>
        </p:nvGraphicFramePr>
        <p:xfrm>
          <a:off x="1118860" y="724614"/>
          <a:ext cx="4518668" cy="23652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4208">
                  <a:extLst>
                    <a:ext uri="{9D8B030D-6E8A-4147-A177-3AD203B41FA5}">
                      <a16:colId xmlns:a16="http://schemas.microsoft.com/office/drawing/2014/main" val="474962482"/>
                    </a:ext>
                  </a:extLst>
                </a:gridCol>
                <a:gridCol w="704208">
                  <a:extLst>
                    <a:ext uri="{9D8B030D-6E8A-4147-A177-3AD203B41FA5}">
                      <a16:colId xmlns:a16="http://schemas.microsoft.com/office/drawing/2014/main" val="259176726"/>
                    </a:ext>
                  </a:extLst>
                </a:gridCol>
                <a:gridCol w="704208">
                  <a:extLst>
                    <a:ext uri="{9D8B030D-6E8A-4147-A177-3AD203B41FA5}">
                      <a16:colId xmlns:a16="http://schemas.microsoft.com/office/drawing/2014/main" val="3527296769"/>
                    </a:ext>
                  </a:extLst>
                </a:gridCol>
                <a:gridCol w="704208">
                  <a:extLst>
                    <a:ext uri="{9D8B030D-6E8A-4147-A177-3AD203B41FA5}">
                      <a16:colId xmlns:a16="http://schemas.microsoft.com/office/drawing/2014/main" val="3924522089"/>
                    </a:ext>
                  </a:extLst>
                </a:gridCol>
                <a:gridCol w="1701836">
                  <a:extLst>
                    <a:ext uri="{9D8B030D-6E8A-4147-A177-3AD203B41FA5}">
                      <a16:colId xmlns:a16="http://schemas.microsoft.com/office/drawing/2014/main" val="4112920378"/>
                    </a:ext>
                  </a:extLst>
                </a:gridCol>
              </a:tblGrid>
              <a:tr h="350995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4027460709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504,006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254,137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249,869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834888004"/>
                  </a:ext>
                </a:extLst>
              </a:tr>
              <a:tr h="312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526,876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266,501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260,375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804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3167207220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550,694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279,394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271,300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840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747880772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575,477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292,830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282,647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878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530857557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601,254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306,823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294,431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918993237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628,030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321,377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306,653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661433479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655,823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336,511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319,312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1,001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818140766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684,616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352,216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332,400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1,045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349795961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714,419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368,502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345,917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1,090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637270899"/>
                  </a:ext>
                </a:extLst>
              </a:tr>
              <a:tr h="18904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745,276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385,390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359,886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1,137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36598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175900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Rwamagana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156173" y="372939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D53A794-0CDC-47A4-8BB3-F1C8C6CA09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596" y="867958"/>
            <a:ext cx="4525751" cy="27165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526011F-02DA-4A5A-94C5-4055B9573B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56101" y="748653"/>
            <a:ext cx="4172315" cy="307624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4E65B07-242B-4D20-82B3-E4FCA6678253}"/>
              </a:ext>
            </a:extLst>
          </p:cNvPr>
          <p:cNvSpPr txBox="1"/>
          <p:nvPr/>
        </p:nvSpPr>
        <p:spPr>
          <a:xfrm>
            <a:off x="4114800" y="2121273"/>
            <a:ext cx="914400" cy="914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RW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45F06C7-1915-4645-B28D-8EABB6FE7AFE}"/>
              </a:ext>
            </a:extLst>
          </p:cNvPr>
          <p:cNvSpPr txBox="1"/>
          <p:nvPr/>
        </p:nvSpPr>
        <p:spPr>
          <a:xfrm>
            <a:off x="4572000" y="2169227"/>
            <a:ext cx="47347" cy="478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RW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C854DA9-8E8C-4F15-B98E-30BCE6747C1F}"/>
              </a:ext>
            </a:extLst>
          </p:cNvPr>
          <p:cNvSpPr txBox="1"/>
          <p:nvPr/>
        </p:nvSpPr>
        <p:spPr>
          <a:xfrm>
            <a:off x="2692399" y="1424942"/>
            <a:ext cx="12538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Rwamagana, 2022</a:t>
            </a:r>
            <a:endParaRPr lang="en-RW" sz="1000" dirty="0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2107A959-42EF-45A6-AF49-25D6D6240E1D}"/>
              </a:ext>
            </a:extLst>
          </p:cNvPr>
          <p:cNvSpPr txBox="1"/>
          <p:nvPr/>
        </p:nvSpPr>
        <p:spPr>
          <a:xfrm>
            <a:off x="4775504" y="1461726"/>
            <a:ext cx="12538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Rwamagana, 2012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7817535" y="1522997"/>
            <a:ext cx="813752" cy="1628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7058673" y="866634"/>
            <a:ext cx="890434" cy="147651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9139060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503116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7639190" y="1504950"/>
            <a:ext cx="656300" cy="914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 flipH="1">
            <a:off x="7498884" y="1180563"/>
            <a:ext cx="813540" cy="12330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3359239" y="1200150"/>
            <a:ext cx="649287" cy="1066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Survey, 2024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5151098"/>
              </p:ext>
            </p:extLst>
          </p:nvPr>
        </p:nvGraphicFramePr>
        <p:xfrm>
          <a:off x="1283334" y="981203"/>
          <a:ext cx="6577331" cy="3157368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 flipH="1">
            <a:off x="4343401" y="1125936"/>
            <a:ext cx="1146732" cy="129341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 flipH="1">
            <a:off x="1280453" y="1123950"/>
            <a:ext cx="1157948" cy="1524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8184548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 flipH="1">
            <a:off x="2570084" y="1094882"/>
            <a:ext cx="789153" cy="14768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49210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 flipH="1">
            <a:off x="3359237" y="719435"/>
            <a:ext cx="929779" cy="169991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8367542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 flipH="1">
            <a:off x="2356469" y="542936"/>
            <a:ext cx="859512" cy="126681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 flipH="1">
            <a:off x="6618973" y="895350"/>
            <a:ext cx="980008" cy="19577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 flipH="1">
            <a:off x="6206223" y="1504950"/>
            <a:ext cx="792620" cy="15934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5919838" y="898385"/>
            <a:ext cx="859434" cy="152096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495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 flipH="1">
            <a:off x="2289185" y="871262"/>
            <a:ext cx="987413" cy="245793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 flipH="1">
            <a:off x="2393935" y="847592"/>
            <a:ext cx="822045" cy="227391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 flipH="1">
            <a:off x="3287572" y="1065844"/>
            <a:ext cx="720954" cy="219170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572461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 flipH="1">
            <a:off x="4917070" y="996152"/>
            <a:ext cx="874129" cy="164608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4084</TotalTime>
  <Words>1883</Words>
  <Application>Microsoft Office PowerPoint</Application>
  <PresentationFormat>On-screen Show (16:9)</PresentationFormat>
  <Paragraphs>672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Rwamagana district </vt:lpstr>
      <vt:lpstr>Poverty rate by Cells of Rwamagana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Rwamagana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324</cp:revision>
  <dcterms:created xsi:type="dcterms:W3CDTF">2025-04-16T12:56:48Z</dcterms:created>
  <dcterms:modified xsi:type="dcterms:W3CDTF">2025-07-16T13:10:35Z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