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6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431" r:id="rId2"/>
    <p:sldId id="432" r:id="rId3"/>
    <p:sldId id="433" r:id="rId4"/>
    <p:sldId id="434" r:id="rId5"/>
    <p:sldId id="435" r:id="rId6"/>
    <p:sldId id="436" r:id="rId7"/>
    <p:sldId id="437" r:id="rId8"/>
    <p:sldId id="438" r:id="rId9"/>
    <p:sldId id="439" r:id="rId10"/>
    <p:sldId id="468" r:id="rId11"/>
    <p:sldId id="469" r:id="rId12"/>
    <p:sldId id="441" r:id="rId13"/>
    <p:sldId id="464" r:id="rId14"/>
    <p:sldId id="398" r:id="rId15"/>
    <p:sldId id="399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16" r:id="rId33"/>
    <p:sldId id="419" r:id="rId34"/>
    <p:sldId id="421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1855967312381248E-2"/>
          <c:y val="0.12127141904181239"/>
          <c:w val="0.98814400531391045"/>
          <c:h val="0.717968325372361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39.799999999999997</c:v>
                </c:pt>
                <c:pt idx="1">
                  <c:v>51.7</c:v>
                </c:pt>
                <c:pt idx="2" formatCode="0.0">
                  <c:v>59.033799999999999</c:v>
                </c:pt>
                <c:pt idx="3" formatCode="0.0">
                  <c:v>53.559659999999987</c:v>
                </c:pt>
                <c:pt idx="4" formatCode="0.0">
                  <c:v>59.857519999999994</c:v>
                </c:pt>
                <c:pt idx="5" formatCode="0.0">
                  <c:v>49.189529999999998</c:v>
                </c:pt>
                <c:pt idx="6" formatCode="0.0">
                  <c:v>52.958420000000004</c:v>
                </c:pt>
                <c:pt idx="7" formatCode="0.0">
                  <c:v>44.419060000000002</c:v>
                </c:pt>
                <c:pt idx="8" formatCode="0.0">
                  <c:v>39.627569999999999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2F-4793-B768-33A7391404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AB2F-4793-B768-33A73914042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AB2F-4793-B768-33A7391404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27.4</c:v>
                </c:pt>
                <c:pt idx="1">
                  <c:v>37.4</c:v>
                </c:pt>
                <c:pt idx="2" formatCode="0.0">
                  <c:v>44.163110000000003</c:v>
                </c:pt>
                <c:pt idx="3" formatCode="0.0">
                  <c:v>42.805030000000002</c:v>
                </c:pt>
                <c:pt idx="4" formatCode="0.0">
                  <c:v>40.77769</c:v>
                </c:pt>
                <c:pt idx="5" formatCode="0.0">
                  <c:v>38.806890000000003</c:v>
                </c:pt>
                <c:pt idx="6" formatCode="0.0">
                  <c:v>38.189390000000003</c:v>
                </c:pt>
                <c:pt idx="7" formatCode="0.0">
                  <c:v>30.244440000000001</c:v>
                </c:pt>
                <c:pt idx="8" formatCode="0.0">
                  <c:v>20.206910000000001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2F-4793-B768-33A7391404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Rusizi</c:v>
                </c:pt>
                <c:pt idx="3">
                  <c:v>Nyamasheke</c:v>
                </c:pt>
                <c:pt idx="4">
                  <c:v>Rutsiro</c:v>
                </c:pt>
                <c:pt idx="5">
                  <c:v>Rubavu</c:v>
                </c:pt>
                <c:pt idx="6">
                  <c:v>Karongi</c:v>
                </c:pt>
                <c:pt idx="7">
                  <c:v>Ngororero</c:v>
                </c:pt>
                <c:pt idx="8">
                  <c:v>Nyabihu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-14.300000000000004</c:v>
                </c:pt>
                <c:pt idx="2">
                  <c:v>-14.870689999999996</c:v>
                </c:pt>
                <c:pt idx="3">
                  <c:v>-10.754629999999985</c:v>
                </c:pt>
                <c:pt idx="4">
                  <c:v>-19.079829999999994</c:v>
                </c:pt>
                <c:pt idx="5">
                  <c:v>-10.382639999999995</c:v>
                </c:pt>
                <c:pt idx="6">
                  <c:v>-14.769030000000001</c:v>
                </c:pt>
                <c:pt idx="7">
                  <c:v>-14.174620000000001</c:v>
                </c:pt>
                <c:pt idx="8">
                  <c:v>-19.420659999999998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A08-45B1-A8A2-C46B9819AA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459693460932214"/>
          <c:y val="0.81688072496867714"/>
          <c:w val="0.34765093032396899"/>
          <c:h val="7.848210513664430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800683129100038E-2"/>
          <c:y val="3.6666530747239696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Rubavu</c:v>
                </c:pt>
                <c:pt idx="1">
                  <c:v>Rusizi</c:v>
                </c:pt>
                <c:pt idx="2">
                  <c:v>Ngororero</c:v>
                </c:pt>
                <c:pt idx="3">
                  <c:v>Karongi</c:v>
                </c:pt>
                <c:pt idx="4">
                  <c:v>Nyamasheke</c:v>
                </c:pt>
                <c:pt idx="5">
                  <c:v>Nyabihu</c:v>
                </c:pt>
                <c:pt idx="6">
                  <c:v>Rutsiro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22.39367</c:v>
                </c:pt>
                <c:pt idx="1">
                  <c:v>16.524989999999999</c:v>
                </c:pt>
                <c:pt idx="2">
                  <c:v>14.59629</c:v>
                </c:pt>
                <c:pt idx="3">
                  <c:v>14.370290000000001</c:v>
                </c:pt>
                <c:pt idx="4">
                  <c:v>13.69295</c:v>
                </c:pt>
                <c:pt idx="5">
                  <c:v>12.466430000000001</c:v>
                </c:pt>
                <c:pt idx="6">
                  <c:v>10.71026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460317460317461E-2"/>
          <c:y val="3.9494917397101183E-2"/>
          <c:w val="0.96507936507936509"/>
          <c:h val="0.7011461724703745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28.604783176363728</c:v>
                </c:pt>
                <c:pt idx="2">
                  <c:v>27.226277214646849</c:v>
                </c:pt>
                <c:pt idx="3">
                  <c:v>31.436775335270678</c:v>
                </c:pt>
                <c:pt idx="4">
                  <c:v>30.303082597068503</c:v>
                </c:pt>
                <c:pt idx="5">
                  <c:v>30.671518699833417</c:v>
                </c:pt>
                <c:pt idx="6">
                  <c:v>36.413434165417378</c:v>
                </c:pt>
                <c:pt idx="7">
                  <c:v>19.699996132671853</c:v>
                </c:pt>
                <c:pt idx="8">
                  <c:v>19.410403403597982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Karongi</c:v>
                </c:pt>
                <c:pt idx="5">
                  <c:v>Nyabihu</c:v>
                </c:pt>
                <c:pt idx="6">
                  <c:v>Rubavu</c:v>
                </c:pt>
                <c:pt idx="7">
                  <c:v>Ngororero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48.285253430698191</c:v>
                </c:pt>
                <c:pt idx="2">
                  <c:v>55.624597261299726</c:v>
                </c:pt>
                <c:pt idx="3">
                  <c:v>52.731988626190557</c:v>
                </c:pt>
                <c:pt idx="4">
                  <c:v>52.347960433918857</c:v>
                </c:pt>
                <c:pt idx="5">
                  <c:v>50.416392492694413</c:v>
                </c:pt>
                <c:pt idx="6">
                  <c:v>48.952906455790533</c:v>
                </c:pt>
                <c:pt idx="7">
                  <c:v>38.280279778403319</c:v>
                </c:pt>
                <c:pt idx="8">
                  <c:v>35.483360526960482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356277947455E-3"/>
          <c:y val="2.0422910229363059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81.2</c:v>
                </c:pt>
                <c:pt idx="2">
                  <c:v>80.2</c:v>
                </c:pt>
                <c:pt idx="3">
                  <c:v>78.7</c:v>
                </c:pt>
                <c:pt idx="4">
                  <c:v>85.3</c:v>
                </c:pt>
                <c:pt idx="5">
                  <c:v>88.4</c:v>
                </c:pt>
                <c:pt idx="6">
                  <c:v>78.900000000000006</c:v>
                </c:pt>
                <c:pt idx="7">
                  <c:v>79.5</c:v>
                </c:pt>
                <c:pt idx="8">
                  <c:v>77.900000000000006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Rusizi</c:v>
                </c:pt>
                <c:pt idx="3">
                  <c:v>Ngororero</c:v>
                </c:pt>
                <c:pt idx="4">
                  <c:v>Karongi</c:v>
                </c:pt>
                <c:pt idx="5">
                  <c:v>Nyamasheke</c:v>
                </c:pt>
                <c:pt idx="6">
                  <c:v>Rubavu</c:v>
                </c:pt>
                <c:pt idx="7">
                  <c:v>Nyabihu</c:v>
                </c:pt>
                <c:pt idx="8">
                  <c:v>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87.7</c:v>
                </c:pt>
                <c:pt idx="2">
                  <c:v>92</c:v>
                </c:pt>
                <c:pt idx="3">
                  <c:v>89.3</c:v>
                </c:pt>
                <c:pt idx="4">
                  <c:v>88.1</c:v>
                </c:pt>
                <c:pt idx="5">
                  <c:v>87.6</c:v>
                </c:pt>
                <c:pt idx="6">
                  <c:v>86.9</c:v>
                </c:pt>
                <c:pt idx="7">
                  <c:v>85.7</c:v>
                </c:pt>
                <c:pt idx="8">
                  <c:v>82.5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764492642170859"/>
          <c:y val="0.88721896440770009"/>
          <c:w val="0.28321906815311199"/>
          <c:h val="9.28309579126668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46AB-40BF-A580-F3A11CF65888}"/>
              </c:ext>
            </c:extLst>
          </c:dPt>
          <c:dLbls>
            <c:dLbl>
              <c:idx val="2"/>
              <c:layout>
                <c:manualLayout>
                  <c:x val="-4.4247787610619468E-3"/>
                  <c:y val="-1.419611792481716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46C-4585-853D-20751F0218E1}"/>
                </c:ext>
              </c:extLst>
            </c:dLbl>
            <c:dLbl>
              <c:idx val="8"/>
              <c:layout>
                <c:manualLayout>
                  <c:x val="-1.0816000913008136E-16"/>
                  <c:y val="-6.194741201272563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86.5</c:v>
                </c:pt>
                <c:pt idx="2" formatCode="0.0">
                  <c:v>98.6</c:v>
                </c:pt>
                <c:pt idx="3" formatCode="0.0">
                  <c:v>87.6</c:v>
                </c:pt>
                <c:pt idx="4" formatCode="0.0">
                  <c:v>89</c:v>
                </c:pt>
                <c:pt idx="5" formatCode="0.0">
                  <c:v>84</c:v>
                </c:pt>
                <c:pt idx="6" formatCode="0.0">
                  <c:v>86</c:v>
                </c:pt>
                <c:pt idx="7" formatCode="0.0">
                  <c:v>90.2</c:v>
                </c:pt>
                <c:pt idx="8" formatCode="0.0">
                  <c:v>65.5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AB-40BF-A580-F3A11CF65888}"/>
              </c:ext>
            </c:extLst>
          </c:dPt>
          <c:dLbls>
            <c:dLbl>
              <c:idx val="0"/>
              <c:layout>
                <c:manualLayout>
                  <c:x val="7.3746312684365781E-3"/>
                  <c:y val="-2.83922358496343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5FE-43F4-B576-BE6357B3F611}"/>
                </c:ext>
              </c:extLst>
            </c:dLbl>
            <c:dLbl>
              <c:idx val="1"/>
              <c:layout>
                <c:manualLayout>
                  <c:x val="4.4247787610619468E-3"/>
                  <c:y val="-3.097370600636281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AB-40BF-A580-F3A11CF65888}"/>
                </c:ext>
              </c:extLst>
            </c:dLbl>
            <c:dLbl>
              <c:idx val="4"/>
              <c:layout>
                <c:manualLayout>
                  <c:x val="7.3746312684365781E-3"/>
                  <c:y val="6.194741201272478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46C-4585-853D-20751F0218E1}"/>
                </c:ext>
              </c:extLst>
            </c:dLbl>
            <c:dLbl>
              <c:idx val="5"/>
              <c:layout>
                <c:manualLayout>
                  <c:x val="2.9498525073745232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46C-4585-853D-20751F0218E1}"/>
                </c:ext>
              </c:extLst>
            </c:dLbl>
            <c:dLbl>
              <c:idx val="8"/>
              <c:layout>
                <c:manualLayout>
                  <c:x val="1.4749262536874238E-3"/>
                  <c:y val="-3.097370600636310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46C-4585-853D-20751F0218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Rusizi</c:v>
                </c:pt>
                <c:pt idx="4">
                  <c:v>  Nyamasheke</c:v>
                </c:pt>
                <c:pt idx="5">
                  <c:v>  Ngororero</c:v>
                </c:pt>
                <c:pt idx="6">
                  <c:v>  Nyabihu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84.8</c:v>
                </c:pt>
                <c:pt idx="2" formatCode="0.0">
                  <c:v>95.786495347977748</c:v>
                </c:pt>
                <c:pt idx="3" formatCode="0.0">
                  <c:v>94.239611095620802</c:v>
                </c:pt>
                <c:pt idx="4" formatCode="0.0">
                  <c:v>88.01881174806725</c:v>
                </c:pt>
                <c:pt idx="5" formatCode="0.0">
                  <c:v>82.777371650174373</c:v>
                </c:pt>
                <c:pt idx="6" formatCode="0.0">
                  <c:v>82.441179546589396</c:v>
                </c:pt>
                <c:pt idx="7" formatCode="0.0">
                  <c:v>78.521026018357617</c:v>
                </c:pt>
                <c:pt idx="8" formatCode="0.0">
                  <c:v>63.824200032762946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8.8595253718285208E-2"/>
          <c:w val="0.95915755812483194"/>
          <c:h val="0.63210465879265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15.9</c:v>
                </c:pt>
                <c:pt idx="2">
                  <c:v>28.4</c:v>
                </c:pt>
                <c:pt idx="3">
                  <c:v>18.7</c:v>
                </c:pt>
                <c:pt idx="4">
                  <c:v>16.100000000000001</c:v>
                </c:pt>
                <c:pt idx="5">
                  <c:v>16</c:v>
                </c:pt>
                <c:pt idx="6">
                  <c:v>15.9</c:v>
                </c:pt>
                <c:pt idx="7">
                  <c:v>10.1</c:v>
                </c:pt>
                <c:pt idx="8">
                  <c:v>9.1999999999999993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54.7</c:v>
                </c:pt>
                <c:pt idx="2">
                  <c:v>69.8</c:v>
                </c:pt>
                <c:pt idx="3">
                  <c:v>77.099999999999994</c:v>
                </c:pt>
                <c:pt idx="4">
                  <c:v>55</c:v>
                </c:pt>
                <c:pt idx="5">
                  <c:v>32.200000000000003</c:v>
                </c:pt>
                <c:pt idx="6">
                  <c:v>55.2</c:v>
                </c:pt>
                <c:pt idx="7">
                  <c:v>53.3</c:v>
                </c:pt>
                <c:pt idx="8">
                  <c:v>41.5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Nyabihu</c:v>
                </c:pt>
                <c:pt idx="3">
                  <c:v>  Rubavu</c:v>
                </c:pt>
                <c:pt idx="4">
                  <c:v>  Ngororero</c:v>
                </c:pt>
                <c:pt idx="5">
                  <c:v>  Rusizi</c:v>
                </c:pt>
                <c:pt idx="6">
                  <c:v>  Nyamasheke</c:v>
                </c:pt>
                <c:pt idx="7">
                  <c:v>  Karongi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40.6</c:v>
                </c:pt>
                <c:pt idx="2" formatCode="0.0">
                  <c:v>54.556514493606066</c:v>
                </c:pt>
                <c:pt idx="3" formatCode="0.0">
                  <c:v>50.104686843560309</c:v>
                </c:pt>
                <c:pt idx="4" formatCode="0.0">
                  <c:v>44.158688792876944</c:v>
                </c:pt>
                <c:pt idx="5" formatCode="0.0">
                  <c:v>36.736874944027271</c:v>
                </c:pt>
                <c:pt idx="6" formatCode="0.0">
                  <c:v>36.539424442545602</c:v>
                </c:pt>
                <c:pt idx="7" formatCode="0.0">
                  <c:v>32.765826776588675</c:v>
                </c:pt>
                <c:pt idx="8" formatCode="0.0">
                  <c:v>28.300121657516748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88.1</c:v>
                </c:pt>
                <c:pt idx="2">
                  <c:v>90.4</c:v>
                </c:pt>
                <c:pt idx="3">
                  <c:v>84.6</c:v>
                </c:pt>
                <c:pt idx="4">
                  <c:v>96</c:v>
                </c:pt>
                <c:pt idx="5">
                  <c:v>91.1</c:v>
                </c:pt>
                <c:pt idx="6">
                  <c:v>77.599999999999994</c:v>
                </c:pt>
                <c:pt idx="7">
                  <c:v>94.1</c:v>
                </c:pt>
                <c:pt idx="8">
                  <c:v>80.099999999999994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Karongi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Rubavu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94.347531485831936</c:v>
                </c:pt>
                <c:pt idx="1">
                  <c:v>94.5</c:v>
                </c:pt>
                <c:pt idx="2">
                  <c:v>99.4</c:v>
                </c:pt>
                <c:pt idx="3">
                  <c:v>98.1</c:v>
                </c:pt>
                <c:pt idx="4">
                  <c:v>97.8</c:v>
                </c:pt>
                <c:pt idx="5">
                  <c:v>95.3</c:v>
                </c:pt>
                <c:pt idx="6">
                  <c:v>95</c:v>
                </c:pt>
                <c:pt idx="7">
                  <c:v>89.5</c:v>
                </c:pt>
                <c:pt idx="8">
                  <c:v>86.4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31.7</c:v>
                </c:pt>
                <c:pt idx="2">
                  <c:v>43.4</c:v>
                </c:pt>
                <c:pt idx="3">
                  <c:v>41.2</c:v>
                </c:pt>
                <c:pt idx="4">
                  <c:v>37.4</c:v>
                </c:pt>
                <c:pt idx="5">
                  <c:v>25.2</c:v>
                </c:pt>
                <c:pt idx="6">
                  <c:v>14.6</c:v>
                </c:pt>
                <c:pt idx="7">
                  <c:v>34.9</c:v>
                </c:pt>
                <c:pt idx="8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Rubavu</c:v>
                </c:pt>
                <c:pt idx="4">
                  <c:v>  Nyamasheke</c:v>
                </c:pt>
                <c:pt idx="5">
                  <c:v>  Rutsiro</c:v>
                </c:pt>
                <c:pt idx="6">
                  <c:v>  Ngororero</c:v>
                </c:pt>
                <c:pt idx="7">
                  <c:v>  Karongi</c:v>
                </c:pt>
                <c:pt idx="8">
                  <c:v>  Nyabihu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72.099999999999994</c:v>
                </c:pt>
                <c:pt idx="1">
                  <c:v>71.3</c:v>
                </c:pt>
                <c:pt idx="2">
                  <c:v>78.8</c:v>
                </c:pt>
                <c:pt idx="3">
                  <c:v>74.5</c:v>
                </c:pt>
                <c:pt idx="4">
                  <c:v>74.3</c:v>
                </c:pt>
                <c:pt idx="5">
                  <c:v>71.099999999999994</c:v>
                </c:pt>
                <c:pt idx="6">
                  <c:v>68</c:v>
                </c:pt>
                <c:pt idx="7">
                  <c:v>67.8</c:v>
                </c:pt>
                <c:pt idx="8">
                  <c:v>60.6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85.5</c:v>
                </c:pt>
                <c:pt idx="2" formatCode="0.0">
                  <c:v>90.439444183399672</c:v>
                </c:pt>
                <c:pt idx="3" formatCode="0.0">
                  <c:v>87.373359401880265</c:v>
                </c:pt>
                <c:pt idx="4" formatCode="0.0">
                  <c:v>85.580591864999931</c:v>
                </c:pt>
                <c:pt idx="5" formatCode="0.0">
                  <c:v>85.04102654003033</c:v>
                </c:pt>
                <c:pt idx="6" formatCode="0.0">
                  <c:v>84.258323073732129</c:v>
                </c:pt>
                <c:pt idx="7" formatCode="0.0">
                  <c:v>82.430156228352303</c:v>
                </c:pt>
                <c:pt idx="8" formatCode="0.0">
                  <c:v>82.260644386798049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Rusizi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Rubavu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30.5</c:v>
                </c:pt>
                <c:pt idx="2" formatCode="0.0">
                  <c:v>40.593001829028921</c:v>
                </c:pt>
                <c:pt idx="3" formatCode="0.0">
                  <c:v>29.797815810939273</c:v>
                </c:pt>
                <c:pt idx="4" formatCode="0.0">
                  <c:v>26.053410621213501</c:v>
                </c:pt>
                <c:pt idx="5" formatCode="0.0">
                  <c:v>43.34913072237611</c:v>
                </c:pt>
                <c:pt idx="6" formatCode="0.0">
                  <c:v>25.888185504025532</c:v>
                </c:pt>
                <c:pt idx="7" formatCode="0.0">
                  <c:v>19.400854167606067</c:v>
                </c:pt>
                <c:pt idx="8" formatCode="0.0">
                  <c:v>20.529631606741578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16.100000000000001</c:v>
                </c:pt>
                <c:pt idx="2">
                  <c:v>32.9</c:v>
                </c:pt>
                <c:pt idx="3">
                  <c:v>15</c:v>
                </c:pt>
                <c:pt idx="4">
                  <c:v>15</c:v>
                </c:pt>
                <c:pt idx="5">
                  <c:v>7.9</c:v>
                </c:pt>
                <c:pt idx="6">
                  <c:v>16.600000000000001</c:v>
                </c:pt>
                <c:pt idx="7">
                  <c:v>12.5</c:v>
                </c:pt>
                <c:pt idx="8">
                  <c:v>11.3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Nyabihu</c:v>
                </c:pt>
                <c:pt idx="5">
                  <c:v>  Rusizi</c:v>
                </c:pt>
                <c:pt idx="6">
                  <c:v>  Karongi</c:v>
                </c:pt>
                <c:pt idx="7">
                  <c:v>  Rutsiro</c:v>
                </c:pt>
                <c:pt idx="8">
                  <c:v>  Ngororero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27.7</c:v>
                </c:pt>
                <c:pt idx="2">
                  <c:v>44.303220052413579</c:v>
                </c:pt>
                <c:pt idx="3">
                  <c:v>26.67446486937628</c:v>
                </c:pt>
                <c:pt idx="4">
                  <c:v>25.261251219505233</c:v>
                </c:pt>
                <c:pt idx="5">
                  <c:v>25.099132451433846</c:v>
                </c:pt>
                <c:pt idx="6">
                  <c:v>23.622214723382832</c:v>
                </c:pt>
                <c:pt idx="7">
                  <c:v>22.518768387277611</c:v>
                </c:pt>
                <c:pt idx="8">
                  <c:v>19.72441776764321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754177456490364E-2"/>
          <c:y val="3.5243114571759569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Rusizi</c:v>
                </c:pt>
                <c:pt idx="4">
                  <c:v>Ngororero</c:v>
                </c:pt>
                <c:pt idx="5">
                  <c:v>Rubavu</c:v>
                </c:pt>
                <c:pt idx="6">
                  <c:v>Karongi</c:v>
                </c:pt>
                <c:pt idx="7">
                  <c:v>Rutsiro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76</c:v>
                </c:pt>
                <c:pt idx="1">
                  <c:v>83</c:v>
                </c:pt>
                <c:pt idx="2" formatCode="0">
                  <c:v>88.758926391601563</c:v>
                </c:pt>
                <c:pt idx="3" formatCode="0">
                  <c:v>87.234306335449219</c:v>
                </c:pt>
                <c:pt idx="4" formatCode="0">
                  <c:v>82.915924072265625</c:v>
                </c:pt>
                <c:pt idx="5" formatCode="0">
                  <c:v>80.2960205078125</c:v>
                </c:pt>
                <c:pt idx="6" formatCode="0">
                  <c:v>80.029129028320313</c:v>
                </c:pt>
                <c:pt idx="7" formatCode="0">
                  <c:v>79.773605346679688</c:v>
                </c:pt>
                <c:pt idx="8" formatCode="0">
                  <c:v>78.936904907226563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139911565108414E-2"/>
          <c:y val="6.3249331956520022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dLbl>
              <c:idx val="3"/>
              <c:layout>
                <c:manualLayout>
                  <c:x val="-4.50450450450456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70D-46B0-80A2-952D90CCCB63}"/>
                </c:ext>
              </c:extLst>
            </c:dLbl>
            <c:dLbl>
              <c:idx val="7"/>
              <c:layout>
                <c:manualLayout>
                  <c:x val="0"/>
                  <c:y val="6.458580032867561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Sheet1!$B$2:$B$10</c:f>
              <c:numCache>
                <c:formatCode>0.#</c:formatCode>
                <c:ptCount val="9"/>
                <c:pt idx="0">
                  <c:v>75.401167506230394</c:v>
                </c:pt>
                <c:pt idx="1">
                  <c:v>75.900000000000006</c:v>
                </c:pt>
                <c:pt idx="2">
                  <c:v>83.065110045886698</c:v>
                </c:pt>
                <c:pt idx="3">
                  <c:v>83.318576196160521</c:v>
                </c:pt>
                <c:pt idx="4">
                  <c:v>75.816855455672226</c:v>
                </c:pt>
                <c:pt idx="5">
                  <c:v>74.154771133911311</c:v>
                </c:pt>
                <c:pt idx="6">
                  <c:v>75.92816224334166</c:v>
                </c:pt>
                <c:pt idx="7">
                  <c:v>76.236445372089662</c:v>
                </c:pt>
                <c:pt idx="8">
                  <c:v>65.433459089480721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6"/>
              <c:layout>
                <c:manualLayout>
                  <c:x val="3.00300300300300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70D-46B0-80A2-952D90CCCB63}"/>
                </c:ext>
              </c:extLst>
            </c:dLbl>
            <c:dLbl>
              <c:idx val="7"/>
              <c:layout>
                <c:manualLayout>
                  <c:x val="6.0060060060058958E-3"/>
                  <c:y val="2.26050301150364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RW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8535976921803695E-2"/>
                      <c:h val="6.59743950357421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F70D-46B0-80A2-952D90CCCB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Rutsiro</c:v>
                </c:pt>
                <c:pt idx="3">
                  <c:v>  Ngororero</c:v>
                </c:pt>
                <c:pt idx="4">
                  <c:v>  Karongi</c:v>
                </c:pt>
                <c:pt idx="5">
                  <c:v>  Nyabihu</c:v>
                </c:pt>
                <c:pt idx="6">
                  <c:v>  Nyamasheke</c:v>
                </c:pt>
                <c:pt idx="7">
                  <c:v>  Rusizi</c:v>
                </c:pt>
                <c:pt idx="8">
                  <c:v>  Rubavu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80.8</c:v>
                </c:pt>
                <c:pt idx="2">
                  <c:v>89.3</c:v>
                </c:pt>
                <c:pt idx="3">
                  <c:v>87.7</c:v>
                </c:pt>
                <c:pt idx="4">
                  <c:v>85.3</c:v>
                </c:pt>
                <c:pt idx="5">
                  <c:v>84.1</c:v>
                </c:pt>
                <c:pt idx="6">
                  <c:v>78.7</c:v>
                </c:pt>
                <c:pt idx="7">
                  <c:v>77.2</c:v>
                </c:pt>
                <c:pt idx="8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0.#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Sheet1!$B$2:$B$10</c:f>
              <c:numCache>
                <c:formatCode>0</c:formatCode>
                <c:ptCount val="9"/>
                <c:pt idx="0">
                  <c:v>133.46559999999999</c:v>
                </c:pt>
                <c:pt idx="1">
                  <c:v>142.6</c:v>
                </c:pt>
                <c:pt idx="2">
                  <c:v>179.31399999999999</c:v>
                </c:pt>
                <c:pt idx="3">
                  <c:v>135.99010000000001</c:v>
                </c:pt>
                <c:pt idx="4">
                  <c:v>149.56460000000001</c:v>
                </c:pt>
                <c:pt idx="5">
                  <c:v>154.16050000000001</c:v>
                </c:pt>
                <c:pt idx="6">
                  <c:v>140.21019999999999</c:v>
                </c:pt>
                <c:pt idx="7">
                  <c:v>121.9744</c:v>
                </c:pt>
                <c:pt idx="8">
                  <c:v>118.7474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  Rubavu</c:v>
                </c:pt>
                <c:pt idx="3">
                  <c:v>  Nyamasheke</c:v>
                </c:pt>
                <c:pt idx="4">
                  <c:v>  Rusizi</c:v>
                </c:pt>
                <c:pt idx="5">
                  <c:v>  Nyabihu</c:v>
                </c:pt>
                <c:pt idx="6">
                  <c:v>  Karongi</c:v>
                </c:pt>
                <c:pt idx="7">
                  <c:v>  Ngororero</c:v>
                </c:pt>
                <c:pt idx="8">
                  <c:v>  Rutsiro</c:v>
                </c:pt>
              </c:strCache>
            </c:strRef>
          </c:cat>
          <c:val>
            <c:numRef>
              <c:f>Sheet1!$C$2:$C$10</c:f>
              <c:numCache>
                <c:formatCode>0</c:formatCode>
                <c:ptCount val="9"/>
                <c:pt idx="0">
                  <c:v>106.41289999999999</c:v>
                </c:pt>
                <c:pt idx="1">
                  <c:v>112</c:v>
                </c:pt>
                <c:pt idx="2">
                  <c:v>139.249</c:v>
                </c:pt>
                <c:pt idx="3">
                  <c:v>123.4284</c:v>
                </c:pt>
                <c:pt idx="4">
                  <c:v>118.6848</c:v>
                </c:pt>
                <c:pt idx="5">
                  <c:v>103.59690000000001</c:v>
                </c:pt>
                <c:pt idx="6">
                  <c:v>96.556910000000002</c:v>
                </c:pt>
                <c:pt idx="7">
                  <c:v>94.927189999999996</c:v>
                </c:pt>
                <c:pt idx="8">
                  <c:v>94.722440000000006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Karongi</c:v>
                </c:pt>
                <c:pt idx="3">
                  <c:v>Rutsiro</c:v>
                </c:pt>
                <c:pt idx="4">
                  <c:v>Nyamasheke</c:v>
                </c:pt>
                <c:pt idx="5">
                  <c:v>Ngororero</c:v>
                </c:pt>
                <c:pt idx="6">
                  <c:v>Nyabihu</c:v>
                </c:pt>
                <c:pt idx="7">
                  <c:v>Rusizi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65.433694414305407</c:v>
                </c:pt>
                <c:pt idx="2">
                  <c:v>76.539952147402431</c:v>
                </c:pt>
                <c:pt idx="3">
                  <c:v>73.434148044340816</c:v>
                </c:pt>
                <c:pt idx="4">
                  <c:v>72.029888285221801</c:v>
                </c:pt>
                <c:pt idx="5">
                  <c:v>71.241299859440815</c:v>
                </c:pt>
                <c:pt idx="6">
                  <c:v>67.916676842849583</c:v>
                </c:pt>
                <c:pt idx="7">
                  <c:v>60.929485129153591</c:v>
                </c:pt>
                <c:pt idx="8">
                  <c:v>42.09816947292007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Nyamasheke</c:v>
                </c:pt>
                <c:pt idx="3">
                  <c:v>Nyabihu</c:v>
                </c:pt>
                <c:pt idx="4">
                  <c:v>Rutsiro</c:v>
                </c:pt>
                <c:pt idx="5">
                  <c:v>Rusizi</c:v>
                </c:pt>
                <c:pt idx="6">
                  <c:v>Karongi</c:v>
                </c:pt>
                <c:pt idx="7">
                  <c:v>Ngororero</c:v>
                </c:pt>
                <c:pt idx="8">
                  <c:v>Rubavu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30.8</c:v>
                </c:pt>
                <c:pt idx="1">
                  <c:v>32.5</c:v>
                </c:pt>
                <c:pt idx="2" formatCode="0.0">
                  <c:v>37.662969152093169</c:v>
                </c:pt>
                <c:pt idx="3" formatCode="0.0">
                  <c:v>36.958051467918203</c:v>
                </c:pt>
                <c:pt idx="4" formatCode="0.0">
                  <c:v>36.849717725813932</c:v>
                </c:pt>
                <c:pt idx="5" formatCode="0.0">
                  <c:v>33.9404922680677</c:v>
                </c:pt>
                <c:pt idx="6" formatCode="0.0">
                  <c:v>32.082840856584411</c:v>
                </c:pt>
                <c:pt idx="7" formatCode="0.0">
                  <c:v>26.718243353246887</c:v>
                </c:pt>
                <c:pt idx="8" formatCode="0.0">
                  <c:v>25.972232991184903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957076833693898E-2"/>
          <c:y val="0.1120095266008863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81.8</c:v>
                </c:pt>
                <c:pt idx="2">
                  <c:v>91.53</c:v>
                </c:pt>
                <c:pt idx="3">
                  <c:v>91.13</c:v>
                </c:pt>
                <c:pt idx="4">
                  <c:v>85.06</c:v>
                </c:pt>
                <c:pt idx="5">
                  <c:v>84.44</c:v>
                </c:pt>
                <c:pt idx="6">
                  <c:v>80.89</c:v>
                </c:pt>
                <c:pt idx="7">
                  <c:v>75.42</c:v>
                </c:pt>
                <c:pt idx="8">
                  <c:v>66.83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Rutsiro</c:v>
                </c:pt>
                <c:pt idx="3">
                  <c:v>Rubavu</c:v>
                </c:pt>
                <c:pt idx="4">
                  <c:v>Nyamasheke</c:v>
                </c:pt>
                <c:pt idx="5">
                  <c:v>Nyabihu</c:v>
                </c:pt>
                <c:pt idx="6">
                  <c:v>Rusizi</c:v>
                </c:pt>
                <c:pt idx="7">
                  <c:v>Ngororero</c:v>
                </c:pt>
                <c:pt idx="8">
                  <c:v>Karongi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5527469544949694E-2"/>
          <c:y val="3.3194435368975456E-2"/>
          <c:w val="0.95136688832600169"/>
          <c:h val="0.733147492030978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Western Province</c:v>
                </c:pt>
                <c:pt idx="2">
                  <c:v>Ngororero</c:v>
                </c:pt>
                <c:pt idx="3">
                  <c:v>Nyamasheke</c:v>
                </c:pt>
                <c:pt idx="4">
                  <c:v>Rusizi</c:v>
                </c:pt>
                <c:pt idx="5">
                  <c:v>Karongi</c:v>
                </c:pt>
                <c:pt idx="6">
                  <c:v>Rutsiro</c:v>
                </c:pt>
                <c:pt idx="7">
                  <c:v>Rubavu</c:v>
                </c:pt>
                <c:pt idx="8">
                  <c:v>Nyabihu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28.4</c:v>
                </c:pt>
                <c:pt idx="1">
                  <c:v>29.62002846116448</c:v>
                </c:pt>
                <c:pt idx="2">
                  <c:v>37.320625305738382</c:v>
                </c:pt>
                <c:pt idx="3">
                  <c:v>32.963019770562973</c:v>
                </c:pt>
                <c:pt idx="4">
                  <c:v>32.230752362105129</c:v>
                </c:pt>
                <c:pt idx="5">
                  <c:v>31.535259591055542</c:v>
                </c:pt>
                <c:pt idx="6">
                  <c:v>26.311647889352759</c:v>
                </c:pt>
                <c:pt idx="7">
                  <c:v>26.270787383487189</c:v>
                </c:pt>
                <c:pt idx="8">
                  <c:v>22.127308661386607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0.84039</cdr:x>
      <cdr:y>0.47192</cdr:y>
    </cdr:from>
    <cdr:to>
      <cdr:x>0.87812</cdr:x>
      <cdr:y>0.96637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6787985" y="1762044"/>
          <a:ext cx="304753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524113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583318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226557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.xml"/><Relationship Id="rId4" Type="http://schemas.openxmlformats.org/officeDocument/2006/relationships/image" Target="../media/image3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63686" cy="5143500"/>
            <a:chOff x="0" y="0"/>
            <a:chExt cx="9201498" cy="514350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286473" y="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0207" y="2960555"/>
              <a:ext cx="3686813" cy="4571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302054" y="1521245"/>
            <a:ext cx="4468325" cy="2065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NYABIHU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Nyabihu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0113144-7BA7-402B-BE6B-701DD4DB4A5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4507" y="611438"/>
            <a:ext cx="3474853" cy="3807738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21303122-3B7D-4973-B280-111D452C99AC}"/>
              </a:ext>
            </a:extLst>
          </p:cNvPr>
          <p:cNvSpPr txBox="1"/>
          <p:nvPr/>
        </p:nvSpPr>
        <p:spPr>
          <a:xfrm>
            <a:off x="1288695" y="4362220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 by Cells of </a:t>
            </a:r>
            <a:r>
              <a:rPr lang="en-US" sz="1800" dirty="0" err="1"/>
              <a:t>Nyabihu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E320635-D1E8-4D15-8107-FA242A40062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420" y="558645"/>
            <a:ext cx="3879057" cy="3879057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51EF492F-CEE9-44B8-AF9C-96053FDA1E86}"/>
              </a:ext>
            </a:extLst>
          </p:cNvPr>
          <p:cNvSpPr txBox="1"/>
          <p:nvPr/>
        </p:nvSpPr>
        <p:spPr>
          <a:xfrm>
            <a:off x="1706014" y="4369309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9737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1143000" y="4076259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ED6AB43-8AEA-434C-9C66-ECA274585D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1810158"/>
              </p:ext>
            </p:extLst>
          </p:nvPr>
        </p:nvGraphicFramePr>
        <p:xfrm>
          <a:off x="1143000" y="715442"/>
          <a:ext cx="6096000" cy="34292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89185">
                  <a:extLst>
                    <a:ext uri="{9D8B030D-6E8A-4147-A177-3AD203B41FA5}">
                      <a16:colId xmlns:a16="http://schemas.microsoft.com/office/drawing/2014/main" val="1339785450"/>
                    </a:ext>
                  </a:extLst>
                </a:gridCol>
                <a:gridCol w="1289185">
                  <a:extLst>
                    <a:ext uri="{9D8B030D-6E8A-4147-A177-3AD203B41FA5}">
                      <a16:colId xmlns:a16="http://schemas.microsoft.com/office/drawing/2014/main" val="163260361"/>
                    </a:ext>
                  </a:extLst>
                </a:gridCol>
                <a:gridCol w="976096">
                  <a:extLst>
                    <a:ext uri="{9D8B030D-6E8A-4147-A177-3AD203B41FA5}">
                      <a16:colId xmlns:a16="http://schemas.microsoft.com/office/drawing/2014/main" val="639233946"/>
                    </a:ext>
                  </a:extLst>
                </a:gridCol>
                <a:gridCol w="2541534">
                  <a:extLst>
                    <a:ext uri="{9D8B030D-6E8A-4147-A177-3AD203B41FA5}">
                      <a16:colId xmlns:a16="http://schemas.microsoft.com/office/drawing/2014/main" val="1344302195"/>
                    </a:ext>
                  </a:extLst>
                </a:gridCol>
              </a:tblGrid>
              <a:tr h="191001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u="none" strike="noStrike" dirty="0">
                          <a:effectLst/>
                        </a:rPr>
                        <a:t> 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2012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>
                          <a:effectLst/>
                        </a:rPr>
                        <a:t>% increase from 2012-2022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3315673984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b="1" u="none" strike="noStrike" dirty="0">
                          <a:effectLst/>
                        </a:rPr>
                        <a:t>Rwanda 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 dirty="0">
                          <a:effectLst/>
                        </a:rPr>
                        <a:t>10,515,973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b="1" u="none" strike="noStrike" dirty="0">
                          <a:effectLst/>
                        </a:rPr>
                        <a:t>13,246,394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26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566551052"/>
                  </a:ext>
                </a:extLst>
              </a:tr>
              <a:tr h="3776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Western Province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2,471,239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2,896,484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17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512918814"/>
                  </a:ext>
                </a:extLst>
              </a:tr>
              <a:tr h="37760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Nyabihu district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294,740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319,047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8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1445316496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Bigogwe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31,657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34,439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3462085962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Jenda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34,648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43,168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3804456098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Jomba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20,610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21,897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6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2922393116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Kabatwa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18,971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20,841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10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2702798795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Karago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25,681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25,832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2409277269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Kintobo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15,379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15,315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0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683156536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Mukamira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28,675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33,013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1159938214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Muringa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22,876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22,599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-1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1427220257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Rambura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28,484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28,820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429790587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Rugera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24,236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26,938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11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2021957215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Rurembo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23,689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24,399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2445678999"/>
                  </a:ext>
                </a:extLst>
              </a:tr>
              <a:tr h="19100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Shyira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19,834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200" u="none" strike="noStrike">
                          <a:effectLst/>
                        </a:rPr>
                        <a:t>21,786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11" marR="4311" marT="431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10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11" marR="4311" marT="4311" marB="0" anchor="b"/>
                </a:tc>
                <a:extLst>
                  <a:ext uri="{0D108BD9-81ED-4DB2-BD59-A6C34878D82A}">
                    <a16:rowId xmlns:a16="http://schemas.microsoft.com/office/drawing/2014/main" val="20304806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62000" y="401955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5194420" y="4296868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4CEE377-B5FD-4991-9AD3-91722058B43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10340" y="766626"/>
            <a:ext cx="3339401" cy="351990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AACF2F4-0F08-4AFF-AF8B-3B66AD03D66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4320" y="814027"/>
            <a:ext cx="4248959" cy="3112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Nyabihu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475450" y="3458507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08647A27-9540-4383-A429-0B6B6A1F95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1649586"/>
              </p:ext>
            </p:extLst>
          </p:nvPr>
        </p:nvGraphicFramePr>
        <p:xfrm>
          <a:off x="1445657" y="987313"/>
          <a:ext cx="4693689" cy="21940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1484">
                  <a:extLst>
                    <a:ext uri="{9D8B030D-6E8A-4147-A177-3AD203B41FA5}">
                      <a16:colId xmlns:a16="http://schemas.microsoft.com/office/drawing/2014/main" val="480185393"/>
                    </a:ext>
                  </a:extLst>
                </a:gridCol>
                <a:gridCol w="731484">
                  <a:extLst>
                    <a:ext uri="{9D8B030D-6E8A-4147-A177-3AD203B41FA5}">
                      <a16:colId xmlns:a16="http://schemas.microsoft.com/office/drawing/2014/main" val="2774588878"/>
                    </a:ext>
                  </a:extLst>
                </a:gridCol>
                <a:gridCol w="731484">
                  <a:extLst>
                    <a:ext uri="{9D8B030D-6E8A-4147-A177-3AD203B41FA5}">
                      <a16:colId xmlns:a16="http://schemas.microsoft.com/office/drawing/2014/main" val="4272981157"/>
                    </a:ext>
                  </a:extLst>
                </a:gridCol>
                <a:gridCol w="731484">
                  <a:extLst>
                    <a:ext uri="{9D8B030D-6E8A-4147-A177-3AD203B41FA5}">
                      <a16:colId xmlns:a16="http://schemas.microsoft.com/office/drawing/2014/main" val="2505382535"/>
                    </a:ext>
                  </a:extLst>
                </a:gridCol>
                <a:gridCol w="1767753">
                  <a:extLst>
                    <a:ext uri="{9D8B030D-6E8A-4147-A177-3AD203B41FA5}">
                      <a16:colId xmlns:a16="http://schemas.microsoft.com/office/drawing/2014/main" val="4251996836"/>
                    </a:ext>
                  </a:extLst>
                </a:gridCol>
              </a:tblGrid>
              <a:tr h="295906"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b="1" u="none" strike="noStrike" dirty="0">
                          <a:effectLst/>
                        </a:rPr>
                        <a:t>Year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b="1" u="none" strike="noStrike" dirty="0">
                          <a:effectLst/>
                        </a:rPr>
                        <a:t>Both sexes 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b="1" u="none" strike="noStrike">
                          <a:effectLst/>
                        </a:rPr>
                        <a:t>Male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b="1" u="none" strike="noStrike">
                          <a:effectLst/>
                        </a:rPr>
                        <a:t>Female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RW" sz="1300" b="1" u="none" strike="noStrike" dirty="0">
                          <a:effectLst/>
                        </a:rPr>
                        <a:t>Population density</a:t>
                      </a:r>
                      <a:endParaRPr lang="en-RW" sz="13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3656359604"/>
                  </a:ext>
                </a:extLst>
              </a:tr>
              <a:tr h="290754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319,590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 dirty="0">
                          <a:effectLst/>
                        </a:rPr>
                        <a:t>  150,505 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 dirty="0">
                          <a:effectLst/>
                        </a:rPr>
                        <a:t>  169,085 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 dirty="0">
                          <a:effectLst/>
                        </a:rPr>
                        <a:t>                                     644 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1085039458"/>
                  </a:ext>
                </a:extLst>
              </a:tr>
              <a:tr h="290754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320,340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151,016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169,324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645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1956557327"/>
                  </a:ext>
                </a:extLst>
              </a:tr>
              <a:tr h="16457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321,029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151,498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169,531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646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1932531295"/>
                  </a:ext>
                </a:extLst>
              </a:tr>
              <a:tr h="16457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321,657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151,945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169,712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648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3955621635"/>
                  </a:ext>
                </a:extLst>
              </a:tr>
              <a:tr h="16457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322,220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152,358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169,862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649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255113142"/>
                  </a:ext>
                </a:extLst>
              </a:tr>
              <a:tr h="16457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322,706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152,734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169,972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650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3903731117"/>
                  </a:ext>
                </a:extLst>
              </a:tr>
              <a:tr h="16457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323,103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153,060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170,043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651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4250798473"/>
                  </a:ext>
                </a:extLst>
              </a:tr>
              <a:tr h="16457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2030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323,433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153,346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170,087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651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1976892881"/>
                  </a:ext>
                </a:extLst>
              </a:tr>
              <a:tr h="16457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2031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323,700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153,598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170,102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652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1218012523"/>
                  </a:ext>
                </a:extLst>
              </a:tr>
              <a:tr h="16457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2032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323,887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153,807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170,080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 dirty="0">
                          <a:effectLst/>
                        </a:rPr>
                        <a:t>                                     652 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58" marR="5758" marT="5758" marB="0" anchor="b"/>
                </a:tc>
                <a:extLst>
                  <a:ext uri="{0D108BD9-81ED-4DB2-BD59-A6C34878D82A}">
                    <a16:rowId xmlns:a16="http://schemas.microsoft.com/office/drawing/2014/main" val="36556182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9387448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Nyabihu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546876" y="3871594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389EF61-5887-4044-9BD9-53C151FA56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6261" y="1067192"/>
            <a:ext cx="4464355" cy="276877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C00B775-76E4-4BD9-92BB-43149FCAE1E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30686" y="708310"/>
            <a:ext cx="3350385" cy="322200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D3DAB68-4825-4E82-BF20-00550EA49CA8}"/>
              </a:ext>
            </a:extLst>
          </p:cNvPr>
          <p:cNvSpPr txBox="1"/>
          <p:nvPr/>
        </p:nvSpPr>
        <p:spPr>
          <a:xfrm>
            <a:off x="1048357" y="1581150"/>
            <a:ext cx="105670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Nyabihu,2022</a:t>
            </a:r>
            <a:endParaRPr lang="en-RW" sz="11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E1FDA8A7-FBEE-4DCE-8ECA-C25408976E2D}"/>
              </a:ext>
            </a:extLst>
          </p:cNvPr>
          <p:cNvSpPr txBox="1"/>
          <p:nvPr/>
        </p:nvSpPr>
        <p:spPr>
          <a:xfrm>
            <a:off x="5256244" y="1581150"/>
            <a:ext cx="105670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Nyabihu,2012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8676882"/>
              </p:ext>
            </p:extLst>
          </p:nvPr>
        </p:nvGraphicFramePr>
        <p:xfrm>
          <a:off x="457200" y="845766"/>
          <a:ext cx="8229600" cy="3374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ED04CD42-4D09-4C46-AD6A-C27371E83CDB}"/>
              </a:ext>
            </a:extLst>
          </p:cNvPr>
          <p:cNvSpPr/>
          <p:nvPr/>
        </p:nvSpPr>
        <p:spPr>
          <a:xfrm>
            <a:off x="7556229" y="1710998"/>
            <a:ext cx="717617" cy="12360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31340" y="533802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7155179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E76900E-7079-4523-BEEA-BEFCAFA98A3A}"/>
              </a:ext>
            </a:extLst>
          </p:cNvPr>
          <p:cNvSpPr/>
          <p:nvPr/>
        </p:nvSpPr>
        <p:spPr>
          <a:xfrm>
            <a:off x="5110770" y="873046"/>
            <a:ext cx="809068" cy="115958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4171431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B35AD0-7193-41B2-94CF-983349C0D133}"/>
              </a:ext>
            </a:extLst>
          </p:cNvPr>
          <p:cNvSpPr/>
          <p:nvPr/>
        </p:nvSpPr>
        <p:spPr>
          <a:xfrm>
            <a:off x="5008079" y="992783"/>
            <a:ext cx="982041" cy="157325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1576146" y="486276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447800" y="8432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4941108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6769588-4FA0-4D24-AB03-A742E7241A54}"/>
              </a:ext>
            </a:extLst>
          </p:cNvPr>
          <p:cNvSpPr/>
          <p:nvPr/>
        </p:nvSpPr>
        <p:spPr>
          <a:xfrm>
            <a:off x="5776506" y="805183"/>
            <a:ext cx="726160" cy="114299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6248286"/>
              </p:ext>
            </p:extLst>
          </p:nvPr>
        </p:nvGraphicFramePr>
        <p:xfrm>
          <a:off x="8636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8FAB705-3AE1-43C0-AD22-EE0FE7EB0C1E}"/>
              </a:ext>
            </a:extLst>
          </p:cNvPr>
          <p:cNvSpPr/>
          <p:nvPr/>
        </p:nvSpPr>
        <p:spPr>
          <a:xfrm>
            <a:off x="3207330" y="564956"/>
            <a:ext cx="898361" cy="139338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3301680"/>
              </p:ext>
            </p:extLst>
          </p:nvPr>
        </p:nvGraphicFramePr>
        <p:xfrm>
          <a:off x="365441" y="698271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b="1" kern="1200" dirty="0"/>
              <a:t>SAS, 2024</a:t>
            </a:r>
            <a:endParaRPr lang="en-RW" sz="1400" b="1" kern="1200" dirty="0"/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4953001" y="952118"/>
            <a:ext cx="914400" cy="129971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329E4AF3-8DCB-9359-A61B-D28BBEF712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7551340"/>
              </p:ext>
            </p:extLst>
          </p:nvPr>
        </p:nvGraphicFramePr>
        <p:xfrm>
          <a:off x="685801" y="1103096"/>
          <a:ext cx="7843520" cy="3145054"/>
        </p:xfrm>
        <a:graphic>
          <a:graphicData uri="http://schemas.openxmlformats.org/drawingml/2006/table">
            <a:tbl>
              <a:tblPr/>
              <a:tblGrid>
                <a:gridCol w="1568704">
                  <a:extLst>
                    <a:ext uri="{9D8B030D-6E8A-4147-A177-3AD203B41FA5}">
                      <a16:colId xmlns:a16="http://schemas.microsoft.com/office/drawing/2014/main" val="4113351094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1413406676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111124327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4036558029"/>
                    </a:ext>
                  </a:extLst>
                </a:gridCol>
                <a:gridCol w="1568704">
                  <a:extLst>
                    <a:ext uri="{9D8B030D-6E8A-4147-A177-3AD203B41FA5}">
                      <a16:colId xmlns:a16="http://schemas.microsoft.com/office/drawing/2014/main" val="2720375844"/>
                    </a:ext>
                  </a:extLst>
                </a:gridCol>
              </a:tblGrid>
              <a:tr h="61733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512" marR="4512" marT="451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9313567"/>
                  </a:ext>
                </a:extLst>
              </a:tr>
              <a:tr h="30866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824699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41741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Rutsiro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-21.20%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049793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Rubavu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25.1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22.9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-8.70%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92506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Nyabihu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53.6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36.3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-18.40%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2888804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Ngororero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42.5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-10.50%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419254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91.4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37.6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-0.90%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9921708"/>
                  </a:ext>
                </a:extLst>
              </a:tr>
              <a:tr h="31700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Nyamasheke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94.8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41.7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36.2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-13.30%</a:t>
                      </a:r>
                    </a:p>
                  </a:txBody>
                  <a:tcPr marL="4512" marR="4512" marT="451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1154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3457520"/>
              </p:ext>
            </p:extLst>
          </p:nvPr>
        </p:nvGraphicFramePr>
        <p:xfrm>
          <a:off x="455476" y="893231"/>
          <a:ext cx="8150044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D9EE033-58F3-4305-92D3-9FFE8E980BF9}"/>
              </a:ext>
            </a:extLst>
          </p:cNvPr>
          <p:cNvSpPr/>
          <p:nvPr/>
        </p:nvSpPr>
        <p:spPr>
          <a:xfrm>
            <a:off x="7444105" y="1445300"/>
            <a:ext cx="994917" cy="144394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9240832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>
            <a:off x="6419900" y="1635660"/>
            <a:ext cx="859853" cy="116469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Western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65CCF368-D855-6C92-F767-B6DAE4AFFA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99346"/>
              </p:ext>
            </p:extLst>
          </p:nvPr>
        </p:nvGraphicFramePr>
        <p:xfrm>
          <a:off x="304800" y="934674"/>
          <a:ext cx="8458199" cy="3302681"/>
        </p:xfrm>
        <a:graphic>
          <a:graphicData uri="http://schemas.openxmlformats.org/drawingml/2006/table">
            <a:tbl>
              <a:tblPr/>
              <a:tblGrid>
                <a:gridCol w="1999879">
                  <a:extLst>
                    <a:ext uri="{9D8B030D-6E8A-4147-A177-3AD203B41FA5}">
                      <a16:colId xmlns:a16="http://schemas.microsoft.com/office/drawing/2014/main" val="2072962675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15502008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3391134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1973122633"/>
                    </a:ext>
                  </a:extLst>
                </a:gridCol>
                <a:gridCol w="1614580">
                  <a:extLst>
                    <a:ext uri="{9D8B030D-6E8A-4147-A177-3AD203B41FA5}">
                      <a16:colId xmlns:a16="http://schemas.microsoft.com/office/drawing/2014/main" val="846204536"/>
                    </a:ext>
                  </a:extLst>
                </a:gridCol>
              </a:tblGrid>
              <a:tr h="336681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5054771"/>
                  </a:ext>
                </a:extLst>
              </a:tr>
              <a:tr h="296600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191520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3189079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7519042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8334454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75398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81687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68.2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3613691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46426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30.8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34087"/>
                  </a:ext>
                </a:extLst>
              </a:tr>
              <a:tr h="29660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54.5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42.3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587" marR="5587" marT="558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3220782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890E3C4-B45F-4E78-BCA3-929B77F19D62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4BE9B022-9472-4FBD-869D-462AD83300B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2460D8-9EEB-41D8-92F5-CE7B38C35D3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7169D56-70D5-42D5-BBE5-89ECC13FF32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Western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9619343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B1DB88E-34CF-41A3-BD5F-42E63C2D4CBE}"/>
              </a:ext>
            </a:extLst>
          </p:cNvPr>
          <p:cNvSpPr/>
          <p:nvPr/>
        </p:nvSpPr>
        <p:spPr>
          <a:xfrm>
            <a:off x="4955171" y="923791"/>
            <a:ext cx="964667" cy="161430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BCB1824-EC30-4282-B182-8B1609BACB99}"/>
              </a:ext>
            </a:extLst>
          </p:cNvPr>
          <p:cNvGrpSpPr/>
          <p:nvPr/>
        </p:nvGrpSpPr>
        <p:grpSpPr>
          <a:xfrm>
            <a:off x="1537124" y="7429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E5F8873-EC98-4F44-9E3C-70C76CB15FB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F15A578-57AC-4F9F-8A76-28626E75158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A0B43B0-E61D-40D3-8256-2C05272E0E6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A8C39B3-40AF-36E1-EED9-A926331B69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6229488"/>
              </p:ext>
            </p:extLst>
          </p:nvPr>
        </p:nvGraphicFramePr>
        <p:xfrm>
          <a:off x="534670" y="1048385"/>
          <a:ext cx="7999730" cy="3199769"/>
        </p:xfrm>
        <a:graphic>
          <a:graphicData uri="http://schemas.openxmlformats.org/drawingml/2006/table">
            <a:tbl>
              <a:tblPr/>
              <a:tblGrid>
                <a:gridCol w="1599946">
                  <a:extLst>
                    <a:ext uri="{9D8B030D-6E8A-4147-A177-3AD203B41FA5}">
                      <a16:colId xmlns:a16="http://schemas.microsoft.com/office/drawing/2014/main" val="1871642691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60377367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2591035704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670196395"/>
                    </a:ext>
                  </a:extLst>
                </a:gridCol>
                <a:gridCol w="1599946">
                  <a:extLst>
                    <a:ext uri="{9D8B030D-6E8A-4147-A177-3AD203B41FA5}">
                      <a16:colId xmlns:a16="http://schemas.microsoft.com/office/drawing/2014/main" val="3445010493"/>
                    </a:ext>
                  </a:extLst>
                </a:gridCol>
              </a:tblGrid>
              <a:tr h="29291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6168704"/>
                  </a:ext>
                </a:extLst>
              </a:tr>
              <a:tr h="542593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017" marR="5017" marT="501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783420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7422520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3502615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937624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011072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774559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1468746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537704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3.8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365923"/>
                  </a:ext>
                </a:extLst>
              </a:tr>
              <a:tr h="29989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5017" marR="5017" marT="501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0627541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5F6C2152-19E6-468E-888B-5364C165DA6D}"/>
              </a:ext>
            </a:extLst>
          </p:cNvPr>
          <p:cNvGrpSpPr/>
          <p:nvPr/>
        </p:nvGrpSpPr>
        <p:grpSpPr>
          <a:xfrm>
            <a:off x="1524000" y="6972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8EE163CB-350D-44E7-A7DA-09AE8B6663B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737766F-2CB3-4867-A919-E17DB0CA9F8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CC22917-3F77-4A98-946E-68781EA4151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8064668"/>
              </p:ext>
            </p:extLst>
          </p:nvPr>
        </p:nvGraphicFramePr>
        <p:xfrm>
          <a:off x="457200" y="743882"/>
          <a:ext cx="8517322" cy="38195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41E0561-A19A-402F-BF2E-E254FC699F49}"/>
              </a:ext>
            </a:extLst>
          </p:cNvPr>
          <p:cNvSpPr/>
          <p:nvPr/>
        </p:nvSpPr>
        <p:spPr>
          <a:xfrm>
            <a:off x="7044690" y="1014014"/>
            <a:ext cx="1051134" cy="204033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ECDA2CF-9639-4E3D-8B32-A0B6DAF72824}"/>
              </a:ext>
            </a:extLst>
          </p:cNvPr>
          <p:cNvGrpSpPr/>
          <p:nvPr/>
        </p:nvGrpSpPr>
        <p:grpSpPr>
          <a:xfrm>
            <a:off x="1447800" y="590550"/>
            <a:ext cx="608287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D31D710-C372-498D-A0F3-88A2F14501F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5F53AAE8-8D7A-4572-B702-CA0CE0C55214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9FEEFADD-E900-47CB-8DA1-64634D2A16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2129" y="162639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4928477"/>
              </p:ext>
            </p:extLst>
          </p:nvPr>
        </p:nvGraphicFramePr>
        <p:xfrm>
          <a:off x="266700" y="509137"/>
          <a:ext cx="8610600" cy="4100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646A2E35-ECA6-4184-8127-61ACDF7A5207}"/>
              </a:ext>
            </a:extLst>
          </p:cNvPr>
          <p:cNvGrpSpPr/>
          <p:nvPr/>
        </p:nvGrpSpPr>
        <p:grpSpPr>
          <a:xfrm>
            <a:off x="1857442" y="4707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3AA39C8-C293-43E7-AC5E-E8D6F1ADB82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AD23F4A-FF2B-4C67-8EB5-55E5FCB1CE1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1A9984D6-E103-4D4F-9D2C-0552BF26183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BA58724-3B23-43F7-A9E3-4B7322A2DEFE}"/>
              </a:ext>
            </a:extLst>
          </p:cNvPr>
          <p:cNvSpPr/>
          <p:nvPr/>
        </p:nvSpPr>
        <p:spPr>
          <a:xfrm>
            <a:off x="6019800" y="996855"/>
            <a:ext cx="759473" cy="95600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1100" y="119138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1532497"/>
              </p:ext>
            </p:extLst>
          </p:nvPr>
        </p:nvGraphicFramePr>
        <p:xfrm>
          <a:off x="762001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D21F7B8B-46BF-450C-B393-9359546D3553}"/>
              </a:ext>
            </a:extLst>
          </p:cNvPr>
          <p:cNvGrpSpPr/>
          <p:nvPr/>
        </p:nvGrpSpPr>
        <p:grpSpPr>
          <a:xfrm>
            <a:off x="1104111" y="697509"/>
            <a:ext cx="644816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FB97A79D-0887-49F9-91E3-6CAB3100884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B87D865B-3E94-4845-8C92-87EFF4C0561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F8F2396-9A83-4263-8F01-42727168C9C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97E21FBD-29EC-4638-8139-818A1FA82315}"/>
              </a:ext>
            </a:extLst>
          </p:cNvPr>
          <p:cNvSpPr/>
          <p:nvPr/>
        </p:nvSpPr>
        <p:spPr>
          <a:xfrm>
            <a:off x="5025660" y="1581150"/>
            <a:ext cx="841740" cy="135445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4421" y="1438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9332512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4056533-90C2-439C-B486-B679D05D40D7}"/>
              </a:ext>
            </a:extLst>
          </p:cNvPr>
          <p:cNvGrpSpPr/>
          <p:nvPr/>
        </p:nvGrpSpPr>
        <p:grpSpPr>
          <a:xfrm>
            <a:off x="2149582" y="469077"/>
            <a:ext cx="4077379" cy="47373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5BDA3C6C-4D3C-46E3-9496-FBDA920D6FC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3B56790-F54B-44A7-B875-EFF6DDCF7A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F8C97F-5652-48FB-B255-48DEBBC2A9E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47AC9CCF-AA9D-47CD-A700-FB7B5746C880}"/>
              </a:ext>
            </a:extLst>
          </p:cNvPr>
          <p:cNvSpPr/>
          <p:nvPr/>
        </p:nvSpPr>
        <p:spPr>
          <a:xfrm>
            <a:off x="2169902" y="983728"/>
            <a:ext cx="1033129" cy="189282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723" y="108560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4748951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>
            <a:off x="7545068" y="839836"/>
            <a:ext cx="1293227" cy="173191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7222" y="188430"/>
            <a:ext cx="6542521" cy="341347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8918887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399EE5F-E272-4691-940D-D182D6D62A4E}"/>
              </a:ext>
            </a:extLst>
          </p:cNvPr>
          <p:cNvGrpSpPr/>
          <p:nvPr/>
        </p:nvGrpSpPr>
        <p:grpSpPr>
          <a:xfrm flipV="1">
            <a:off x="1295400" y="697231"/>
            <a:ext cx="611749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DEE7EF69-F40D-4185-B9CC-7E4D3D33A5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8B58AD72-D666-4B8A-A0E9-CFAE11763D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9A0FB01-9DC9-4836-B106-D69BCA1ABE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6" name="Oval 375">
            <a:extLst>
              <a:ext uri="{FF2B5EF4-FFF2-40B4-BE49-F238E27FC236}">
                <a16:creationId xmlns:a16="http://schemas.microsoft.com/office/drawing/2014/main" id="{460062DD-BB97-4E5E-A5B2-08A7225917BE}"/>
              </a:ext>
            </a:extLst>
          </p:cNvPr>
          <p:cNvSpPr/>
          <p:nvPr/>
        </p:nvSpPr>
        <p:spPr>
          <a:xfrm>
            <a:off x="7784007" y="1255649"/>
            <a:ext cx="1001065" cy="228574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6348" y="176818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phone, EICV7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580102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C561124-1979-4748-95E3-49B67D8E7539}"/>
              </a:ext>
            </a:extLst>
          </p:cNvPr>
          <p:cNvGrpSpPr/>
          <p:nvPr/>
        </p:nvGrpSpPr>
        <p:grpSpPr>
          <a:xfrm>
            <a:off x="2133600" y="494385"/>
            <a:ext cx="4990147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9F825DB-5979-40CD-BA87-32F6D233F98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A457308D-BB38-452F-B1AB-B6D2B3237BD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50803EC3-4033-4549-8643-9052F48E9F0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A1A680B9-597A-4550-88DA-5EA4B0881618}"/>
              </a:ext>
            </a:extLst>
          </p:cNvPr>
          <p:cNvSpPr/>
          <p:nvPr/>
        </p:nvSpPr>
        <p:spPr>
          <a:xfrm>
            <a:off x="4075405" y="847592"/>
            <a:ext cx="1164502" cy="225755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3657600" cy="800219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Western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4" name="Picture 3" descr="A map of the northern part of sweden&#10;&#10;AI-generated content may be incorrect.">
            <a:extLst>
              <a:ext uri="{FF2B5EF4-FFF2-40B4-BE49-F238E27FC236}">
                <a16:creationId xmlns:a16="http://schemas.microsoft.com/office/drawing/2014/main" id="{416FB170-4862-4374-D32D-29E3F5DD70A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1400" y="17960"/>
            <a:ext cx="4896394" cy="47187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585154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37125" y="152625"/>
            <a:ext cx="6052140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4508639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DC43009-7BBD-41B7-99E5-01E647B5279F}"/>
              </a:ext>
            </a:extLst>
          </p:cNvPr>
          <p:cNvGrpSpPr/>
          <p:nvPr/>
        </p:nvGrpSpPr>
        <p:grpSpPr>
          <a:xfrm>
            <a:off x="1771701" y="720369"/>
            <a:ext cx="5657277" cy="68300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DAF70DB-9498-4B93-BBFC-7332682BCCB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7ECC0A70-2B87-443A-9017-197BD4941D6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C3753F70-77DF-4EDE-9942-AC1FC9DC24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E1F4D2C0-AD9F-4056-ADAC-5678A908778A}"/>
              </a:ext>
            </a:extLst>
          </p:cNvPr>
          <p:cNvSpPr/>
          <p:nvPr/>
        </p:nvSpPr>
        <p:spPr>
          <a:xfrm>
            <a:off x="4218749" y="1762412"/>
            <a:ext cx="698322" cy="164753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50020" y="218983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quintiles, EICV7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8DE1587-5B2F-DADE-9E53-D1A1B33AEE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194688"/>
              </p:ext>
            </p:extLst>
          </p:nvPr>
        </p:nvGraphicFramePr>
        <p:xfrm>
          <a:off x="664845" y="1033142"/>
          <a:ext cx="7702909" cy="3232187"/>
        </p:xfrm>
        <a:graphic>
          <a:graphicData uri="http://schemas.openxmlformats.org/drawingml/2006/table">
            <a:tbl>
              <a:tblPr/>
              <a:tblGrid>
                <a:gridCol w="2321425">
                  <a:extLst>
                    <a:ext uri="{9D8B030D-6E8A-4147-A177-3AD203B41FA5}">
                      <a16:colId xmlns:a16="http://schemas.microsoft.com/office/drawing/2014/main" val="4126968764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176764551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2930767406"/>
                    </a:ext>
                  </a:extLst>
                </a:gridCol>
                <a:gridCol w="1793828">
                  <a:extLst>
                    <a:ext uri="{9D8B030D-6E8A-4147-A177-3AD203B41FA5}">
                      <a16:colId xmlns:a16="http://schemas.microsoft.com/office/drawing/2014/main" val="1621011246"/>
                    </a:ext>
                  </a:extLst>
                </a:gridCol>
              </a:tblGrid>
              <a:tr h="344312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1 &amp; 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 3 to 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568929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692242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Western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60313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Ngororero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5292464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Nyabihu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1598727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Karongi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145726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Nyamasheke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172996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Rutsiro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1674875"/>
                  </a:ext>
                </a:extLst>
              </a:tr>
              <a:tr h="312043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Rubavu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3956872"/>
                  </a:ext>
                </a:extLst>
              </a:tr>
              <a:tr h="321979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Rusizi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3578800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01F4A023-B69E-4F13-B69C-B9A742CF8360}"/>
              </a:ext>
            </a:extLst>
          </p:cNvPr>
          <p:cNvGrpSpPr/>
          <p:nvPr/>
        </p:nvGrpSpPr>
        <p:grpSpPr>
          <a:xfrm>
            <a:off x="1857442" y="544831"/>
            <a:ext cx="4660844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DD06AFD-7B44-441B-AB51-F89398006B64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DD01862-6FFB-4E18-A1F9-287786D1AFB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341F06B-81B8-4F9C-BEAA-5DD13655D4F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 dirty="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12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12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090229" y="1997167"/>
            <a:ext cx="2128520" cy="18109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food poverty line is based</a:t>
            </a: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on the cost of 2,400 kcal/day</a:t>
            </a: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85" dirty="0">
                <a:solidFill>
                  <a:srgbClr val="00B0F0"/>
                </a:solidFill>
                <a:latin typeface="Tahoma"/>
                <a:cs typeface="Tahoma"/>
              </a:rPr>
              <a:t>The annual cost of food equivalent to 2400kcal/day per adult (January 2024 prices).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7747266" y="1886007"/>
            <a:ext cx="710934" cy="226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140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1400" dirty="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794584" y="2051493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 flipV="1">
            <a:off x="1730980" y="477153"/>
            <a:ext cx="4408365" cy="5383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4834" y="149456"/>
            <a:ext cx="6993841" cy="280153"/>
          </a:xfrm>
        </p:spPr>
        <p:txBody>
          <a:bodyPr/>
          <a:lstStyle/>
          <a:p>
            <a:r>
              <a:rPr lang="en-US" sz="1800" dirty="0"/>
              <a:t>Trend of Poverty rate in Western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DC6E2AE-B29B-311E-9835-BED15131BB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5239525"/>
              </p:ext>
            </p:extLst>
          </p:nvPr>
        </p:nvGraphicFramePr>
        <p:xfrm>
          <a:off x="4230" y="717378"/>
          <a:ext cx="9067164" cy="3311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Oval 1">
            <a:extLst>
              <a:ext uri="{FF2B5EF4-FFF2-40B4-BE49-F238E27FC236}">
                <a16:creationId xmlns:a16="http://schemas.microsoft.com/office/drawing/2014/main" id="{5DEA71D3-F018-4F22-BC5F-802D9F802F09}"/>
              </a:ext>
            </a:extLst>
          </p:cNvPr>
          <p:cNvSpPr/>
          <p:nvPr/>
        </p:nvSpPr>
        <p:spPr>
          <a:xfrm>
            <a:off x="8014257" y="1125619"/>
            <a:ext cx="1099263" cy="272121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99324541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3079</TotalTime>
  <Words>1836</Words>
  <Application>Microsoft Office PowerPoint</Application>
  <PresentationFormat>On-screen Show (16:9)</PresentationFormat>
  <Paragraphs>651</Paragraphs>
  <Slides>44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Spatial Distribution of Sampled EAs in Western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Western Province  </vt:lpstr>
      <vt:lpstr>Poverty rate by sectors of Nyabihu district </vt:lpstr>
      <vt:lpstr>Trend of Poverty rate by Cells of Nyabihu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Nyabihu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Western Province</vt:lpstr>
      <vt:lpstr>Proportion of population aged 16+ and 16-30 years who have ever attended secondary school in Western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phone, EICV7 </vt:lpstr>
      <vt:lpstr> Proportion of households with cement/tiles as floor material of the dwelling </vt:lpstr>
      <vt:lpstr>Health insurance by consumption quintiles, EICV7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213</cp:revision>
  <dcterms:created xsi:type="dcterms:W3CDTF">2025-04-16T12:56:48Z</dcterms:created>
  <dcterms:modified xsi:type="dcterms:W3CDTF">2025-07-16T12:45:54Z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