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1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79" r:id="rId2"/>
  </p:sldMasterIdLst>
  <p:notesMasterIdLst>
    <p:notesMasterId r:id="rId47"/>
  </p:notesMasterIdLst>
  <p:sldIdLst>
    <p:sldId id="341" r:id="rId3"/>
    <p:sldId id="342" r:id="rId4"/>
    <p:sldId id="259" r:id="rId5"/>
    <p:sldId id="462" r:id="rId6"/>
    <p:sldId id="278" r:id="rId7"/>
    <p:sldId id="279" r:id="rId8"/>
    <p:sldId id="280" r:id="rId9"/>
    <p:sldId id="281" r:id="rId10"/>
    <p:sldId id="394" r:id="rId11"/>
    <p:sldId id="468" r:id="rId12"/>
    <p:sldId id="469" r:id="rId13"/>
    <p:sldId id="431" r:id="rId14"/>
    <p:sldId id="396" r:id="rId15"/>
    <p:sldId id="478" r:id="rId16"/>
    <p:sldId id="479" r:id="rId17"/>
    <p:sldId id="480" r:id="rId18"/>
    <p:sldId id="481" r:id="rId19"/>
    <p:sldId id="443" r:id="rId20"/>
    <p:sldId id="400" r:id="rId21"/>
    <p:sldId id="471" r:id="rId22"/>
    <p:sldId id="473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74" r:id="rId31"/>
    <p:sldId id="476" r:id="rId32"/>
    <p:sldId id="475" r:id="rId33"/>
    <p:sldId id="455" r:id="rId34"/>
    <p:sldId id="419" r:id="rId35"/>
    <p:sldId id="463" r:id="rId36"/>
    <p:sldId id="422" r:id="rId37"/>
    <p:sldId id="477" r:id="rId38"/>
    <p:sldId id="424" r:id="rId39"/>
    <p:sldId id="425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9DCE"/>
    <a:srgbClr val="50BFC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771233061060816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0.0">
                  <c:v>39.799999999999997</c:v>
                </c:pt>
                <c:pt idx="1">
                  <c:v>33</c:v>
                </c:pt>
                <c:pt idx="2" formatCode="0.0">
                  <c:v>36.685130000000001</c:v>
                </c:pt>
                <c:pt idx="3" formatCode="0.0">
                  <c:v>25.492049999999999</c:v>
                </c:pt>
                <c:pt idx="4" formatCode="0.0">
                  <c:v>35.216410000000003</c:v>
                </c:pt>
                <c:pt idx="5" formatCode="0.0">
                  <c:v>42.304229999999997</c:v>
                </c:pt>
                <c:pt idx="6" formatCode="0.0">
                  <c:v>24.589479999999998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27.4</c:v>
                </c:pt>
                <c:pt idx="1">
                  <c:v>20.2</c:v>
                </c:pt>
                <c:pt idx="2" formatCode="0.0">
                  <c:v>24.473970000000001</c:v>
                </c:pt>
                <c:pt idx="3" formatCode="0.0">
                  <c:v>22.03651</c:v>
                </c:pt>
                <c:pt idx="4" formatCode="0.0">
                  <c:v>21.63739</c:v>
                </c:pt>
                <c:pt idx="5" formatCode="0.0">
                  <c:v>20.980730000000001</c:v>
                </c:pt>
                <c:pt idx="6" formatCode="0.0">
                  <c:v>13.311410000000002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Sheet1!$D$2:$D$8</c:f>
              <c:numCache>
                <c:formatCode>0</c:formatCode>
                <c:ptCount val="7"/>
                <c:pt idx="0">
                  <c:v>-12.399999999999999</c:v>
                </c:pt>
                <c:pt idx="1">
                  <c:v>-12.8</c:v>
                </c:pt>
                <c:pt idx="2">
                  <c:v>-12.21116</c:v>
                </c:pt>
                <c:pt idx="3">
                  <c:v>-3.4555399999999992</c:v>
                </c:pt>
                <c:pt idx="4">
                  <c:v>-13.579020000000003</c:v>
                </c:pt>
                <c:pt idx="5">
                  <c:v>-21.323499999999996</c:v>
                </c:pt>
                <c:pt idx="6">
                  <c:v>-11.278069999999996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3AE-493C-8CEF-976C56CA41D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264593676386399"/>
          <c:y val="0.83757442454462638"/>
          <c:w val="0.35893170534851199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Musanze</c:v>
                </c:pt>
                <c:pt idx="1">
                  <c:v>Rulindo</c:v>
                </c:pt>
                <c:pt idx="2">
                  <c:v>Gicumbi</c:v>
                </c:pt>
                <c:pt idx="3">
                  <c:v>Gakenke</c:v>
                </c:pt>
                <c:pt idx="4">
                  <c:v>Burera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14.81921</c:v>
                </c:pt>
                <c:pt idx="1">
                  <c:v>13.07564</c:v>
                </c:pt>
                <c:pt idx="2">
                  <c:v>11.541</c:v>
                </c:pt>
                <c:pt idx="3">
                  <c:v>10.71035</c:v>
                </c:pt>
                <c:pt idx="4">
                  <c:v>9.8690960000000008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31.6</c:v>
                </c:pt>
                <c:pt idx="1">
                  <c:v>28.220522871011713</c:v>
                </c:pt>
                <c:pt idx="2">
                  <c:v>37.458351593160302</c:v>
                </c:pt>
                <c:pt idx="3">
                  <c:v>25.749212410050596</c:v>
                </c:pt>
                <c:pt idx="4">
                  <c:v>27.30828453297919</c:v>
                </c:pt>
                <c:pt idx="5">
                  <c:v>25.065583863283663</c:v>
                </c:pt>
                <c:pt idx="6">
                  <c:v>23.276743834832899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Sheet1!$C$2:$C$8</c:f>
              <c:numCache>
                <c:formatCode>#,##0.0</c:formatCode>
                <c:ptCount val="7"/>
                <c:pt idx="0" formatCode="General">
                  <c:v>49.9</c:v>
                </c:pt>
                <c:pt idx="1">
                  <c:v>47.788076735144287</c:v>
                </c:pt>
                <c:pt idx="2">
                  <c:v>58.460590771547281</c:v>
                </c:pt>
                <c:pt idx="3">
                  <c:v>46.042110430104259</c:v>
                </c:pt>
                <c:pt idx="4">
                  <c:v>44.851091133527028</c:v>
                </c:pt>
                <c:pt idx="5">
                  <c:v>44.067018747947458</c:v>
                </c:pt>
                <c:pt idx="6">
                  <c:v>43.050373286173922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69745031871016"/>
          <c:y val="0.86582823727034941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2.3747905109787314E-2"/>
          <c:w val="0.98530101511234125"/>
          <c:h val="0.7259053136942891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84.9</c:v>
                </c:pt>
                <c:pt idx="2">
                  <c:v>86.6</c:v>
                </c:pt>
                <c:pt idx="3">
                  <c:v>86.2</c:v>
                </c:pt>
                <c:pt idx="4">
                  <c:v>83.2</c:v>
                </c:pt>
                <c:pt idx="5">
                  <c:v>85.3</c:v>
                </c:pt>
                <c:pt idx="6">
                  <c:v>83.1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87.7</c:v>
                </c:pt>
                <c:pt idx="1">
                  <c:v>89</c:v>
                </c:pt>
                <c:pt idx="2">
                  <c:v>90.1</c:v>
                </c:pt>
                <c:pt idx="3">
                  <c:v>89.9</c:v>
                </c:pt>
                <c:pt idx="4">
                  <c:v>88.8</c:v>
                </c:pt>
                <c:pt idx="5">
                  <c:v>88.8</c:v>
                </c:pt>
                <c:pt idx="6">
                  <c:v>87.5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tickLblSkip val="1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At val="1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440625996516789"/>
          <c:y val="0.88628095801542273"/>
          <c:w val="0.27716878848087922"/>
          <c:h val="7.917390890421205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87.5</c:v>
                </c:pt>
                <c:pt idx="1">
                  <c:v>87.5</c:v>
                </c:pt>
                <c:pt idx="2" formatCode="0.0">
                  <c:v>88</c:v>
                </c:pt>
                <c:pt idx="3" formatCode="0.0">
                  <c:v>92.5</c:v>
                </c:pt>
                <c:pt idx="4" formatCode="0.0">
                  <c:v>94</c:v>
                </c:pt>
                <c:pt idx="5" formatCode="0.0">
                  <c:v>92.3</c:v>
                </c:pt>
                <c:pt idx="6" formatCode="0.0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89.7</c:v>
                </c:pt>
                <c:pt idx="1">
                  <c:v>91</c:v>
                </c:pt>
                <c:pt idx="2" formatCode="0.0">
                  <c:v>99.189186150364634</c:v>
                </c:pt>
                <c:pt idx="3" formatCode="0.0">
                  <c:v>91.751074862490015</c:v>
                </c:pt>
                <c:pt idx="4" formatCode="0.0">
                  <c:v>90.5642899716578</c:v>
                </c:pt>
                <c:pt idx="5" formatCode="0.0">
                  <c:v>87.44454442518628</c:v>
                </c:pt>
                <c:pt idx="6" formatCode="0.0">
                  <c:v>84.138147852798085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806418065666317"/>
          <c:y val="0.87768072136144271"/>
          <c:w val="0.18387163868667361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Musanze</c:v>
                </c:pt>
                <c:pt idx="5">
                  <c:v>Gakenke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 formatCode="General">
                  <c:v>21.3</c:v>
                </c:pt>
                <c:pt idx="1">
                  <c:v>20.6</c:v>
                </c:pt>
                <c:pt idx="2">
                  <c:v>26.6</c:v>
                </c:pt>
                <c:pt idx="3">
                  <c:v>25</c:v>
                </c:pt>
                <c:pt idx="4">
                  <c:v>22.6</c:v>
                </c:pt>
                <c:pt idx="5">
                  <c:v>15.5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0491310765153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52.8</c:v>
                </c:pt>
                <c:pt idx="1">
                  <c:v>61.6</c:v>
                </c:pt>
                <c:pt idx="2">
                  <c:v>64.099999999999994</c:v>
                </c:pt>
                <c:pt idx="3">
                  <c:v>66.2</c:v>
                </c:pt>
                <c:pt idx="4">
                  <c:v>57.7</c:v>
                </c:pt>
                <c:pt idx="5">
                  <c:v>72.099999999999994</c:v>
                </c:pt>
                <c:pt idx="6">
                  <c:v>47.1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45.4</c:v>
                </c:pt>
                <c:pt idx="1">
                  <c:v>52.4</c:v>
                </c:pt>
                <c:pt idx="2" formatCode="0.0">
                  <c:v>58.726276653728782</c:v>
                </c:pt>
                <c:pt idx="3" formatCode="0.0">
                  <c:v>54.920761646137642</c:v>
                </c:pt>
                <c:pt idx="4" formatCode="0.0">
                  <c:v>53.688024940815012</c:v>
                </c:pt>
                <c:pt idx="5" formatCode="0.0">
                  <c:v>50.178866314170492</c:v>
                </c:pt>
                <c:pt idx="6" formatCode="0.0">
                  <c:v>44.661682089451098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942809780356396"/>
          <c:y val="0.8784603612146108"/>
          <c:w val="0.23675783948059126"/>
          <c:h val="7.545074061074788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86.2</c:v>
                </c:pt>
                <c:pt idx="1">
                  <c:v>86.5</c:v>
                </c:pt>
                <c:pt idx="2">
                  <c:v>88.2</c:v>
                </c:pt>
                <c:pt idx="3">
                  <c:v>83.2</c:v>
                </c:pt>
                <c:pt idx="4">
                  <c:v>81.400000000000006</c:v>
                </c:pt>
                <c:pt idx="5">
                  <c:v>94.7</c:v>
                </c:pt>
                <c:pt idx="6">
                  <c:v>84.6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94.3</c:v>
                </c:pt>
                <c:pt idx="1">
                  <c:v>95.1</c:v>
                </c:pt>
                <c:pt idx="2">
                  <c:v>98.6</c:v>
                </c:pt>
                <c:pt idx="3">
                  <c:v>96.3</c:v>
                </c:pt>
                <c:pt idx="4">
                  <c:v>93.6</c:v>
                </c:pt>
                <c:pt idx="5">
                  <c:v>93</c:v>
                </c:pt>
                <c:pt idx="6">
                  <c:v>92.8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86883931175269"/>
          <c:y val="0.88865178943940737"/>
          <c:w val="0.25923763001846994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804597701149427E-2"/>
          <c:y val="3.6184210526315791E-2"/>
          <c:w val="0.9683908045977011"/>
          <c:h val="0.708467934106920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2.9150266294568489E-3"/>
                  <c:y val="6.904110065648781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5BF-4FF7-B10D-CF5AC1CBD0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34.4</c:v>
                </c:pt>
                <c:pt idx="1">
                  <c:v>22.8</c:v>
                </c:pt>
                <c:pt idx="2">
                  <c:v>33.9</c:v>
                </c:pt>
                <c:pt idx="3">
                  <c:v>23.6</c:v>
                </c:pt>
                <c:pt idx="4">
                  <c:v>24.7</c:v>
                </c:pt>
                <c:pt idx="5">
                  <c:v>17.3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 formatCode="General">
                  <c:v>72.099999999999994</c:v>
                </c:pt>
                <c:pt idx="1">
                  <c:v>67.3</c:v>
                </c:pt>
                <c:pt idx="2">
                  <c:v>72.885232189816676</c:v>
                </c:pt>
                <c:pt idx="3">
                  <c:v>67.396439206758657</c:v>
                </c:pt>
                <c:pt idx="4">
                  <c:v>67.210647481460711</c:v>
                </c:pt>
                <c:pt idx="5">
                  <c:v>67.146576858741582</c:v>
                </c:pt>
                <c:pt idx="6">
                  <c:v>61.530580090647888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%Change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Sheet1!$D$2:$D$8</c:f>
              <c:numCache>
                <c:formatCode>_(* #,##0_);_(* \(#,##0\);_(* "-"??_);_(@_)</c:formatCode>
                <c:ptCount val="7"/>
                <c:pt idx="0">
                  <c:v>37.699999999999996</c:v>
                </c:pt>
                <c:pt idx="1">
                  <c:v>44.5</c:v>
                </c:pt>
                <c:pt idx="2">
                  <c:v>38.985232189816678</c:v>
                </c:pt>
                <c:pt idx="3">
                  <c:v>43.796439206758656</c:v>
                </c:pt>
                <c:pt idx="4">
                  <c:v>42.510647481460708</c:v>
                </c:pt>
                <c:pt idx="5">
                  <c:v>49.846576858741585</c:v>
                </c:pt>
                <c:pt idx="6">
                  <c:v>47.330580090647885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F34-433C-850C-300584F2B6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29006144"/>
        <c:axId val="1729007584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valAx>
        <c:axId val="1729007584"/>
        <c:scaling>
          <c:orientation val="minMax"/>
        </c:scaling>
        <c:delete val="1"/>
        <c:axPos val="r"/>
        <c:numFmt formatCode="_(* #,##0_);_(* \(#,##0\);_(* &quot;-&quot;??_);_(@_)" sourceLinked="1"/>
        <c:majorTickMark val="out"/>
        <c:minorTickMark val="none"/>
        <c:tickLblPos val="nextTo"/>
        <c:crossAx val="1729006144"/>
        <c:crosses val="max"/>
        <c:crossBetween val="between"/>
      </c:valAx>
      <c:catAx>
        <c:axId val="1729006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29007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7400669742"/>
          <c:y val="0.85951901160381283"/>
          <c:w val="0.28634141098741966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84.6</c:v>
                </c:pt>
                <c:pt idx="2" formatCode="0.0">
                  <c:v>88.509699945349652</c:v>
                </c:pt>
                <c:pt idx="3" formatCode="0.0">
                  <c:v>86.358963962016347</c:v>
                </c:pt>
                <c:pt idx="4" formatCode="0.0">
                  <c:v>83.137115795754127</c:v>
                </c:pt>
                <c:pt idx="5" formatCode="0.0">
                  <c:v>82.95205166272271</c:v>
                </c:pt>
                <c:pt idx="6" formatCode="0.0">
                  <c:v>81.428076809908504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34.299999999999997</c:v>
                </c:pt>
                <c:pt idx="1">
                  <c:v>28.7</c:v>
                </c:pt>
                <c:pt idx="2" formatCode="0.0">
                  <c:v>38.451669559329979</c:v>
                </c:pt>
                <c:pt idx="3" formatCode="0.0">
                  <c:v>28.988533873430587</c:v>
                </c:pt>
                <c:pt idx="4" formatCode="0.0">
                  <c:v>27.570853447353379</c:v>
                </c:pt>
                <c:pt idx="5" formatCode="0.0">
                  <c:v>23.078805601665088</c:v>
                </c:pt>
                <c:pt idx="6" formatCode="0.0">
                  <c:v>22.775300879076479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27.4</c:v>
                </c:pt>
                <c:pt idx="1">
                  <c:v>17.399999999999999</c:v>
                </c:pt>
                <c:pt idx="2">
                  <c:v>24.5</c:v>
                </c:pt>
                <c:pt idx="3">
                  <c:v>20.399999999999999</c:v>
                </c:pt>
                <c:pt idx="4">
                  <c:v>16.100000000000001</c:v>
                </c:pt>
                <c:pt idx="5">
                  <c:v>12.899999999999999</c:v>
                </c:pt>
                <c:pt idx="6">
                  <c:v>12.5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_-* #,##0.0_-;\-* #,##0.0_-;_-* "-"_-;_-@_-</c:formatCode>
                <c:ptCount val="7"/>
                <c:pt idx="0" formatCode="General">
                  <c:v>39.200000000000003</c:v>
                </c:pt>
                <c:pt idx="1">
                  <c:v>25.9</c:v>
                </c:pt>
                <c:pt idx="2">
                  <c:v>37.016488119623638</c:v>
                </c:pt>
                <c:pt idx="3">
                  <c:v>32.208096595719695</c:v>
                </c:pt>
                <c:pt idx="4">
                  <c:v>23.441817956662458</c:v>
                </c:pt>
                <c:pt idx="5">
                  <c:v>18.832474231209741</c:v>
                </c:pt>
                <c:pt idx="6">
                  <c:v>15.025289642327461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893165369705183"/>
          <c:y val="2.7246050271303397E-2"/>
          <c:w val="0.88106834630294817"/>
          <c:h val="0.90821029038097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BC-4D7D-AA65-0A9630D6D8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Dependence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Gicumbi</c:v>
                </c:pt>
                <c:pt idx="5">
                  <c:v>Gakenke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_(* #,##0_);_(* \(#,##0\);_(* "-"??_);_(@_)</c:formatCode>
                <c:ptCount val="7"/>
                <c:pt idx="0" formatCode="General">
                  <c:v>78</c:v>
                </c:pt>
                <c:pt idx="1">
                  <c:v>76.941331483929545</c:v>
                </c:pt>
                <c:pt idx="2" formatCode="0">
                  <c:v>80.805801021240882</c:v>
                </c:pt>
                <c:pt idx="3" formatCode="0">
                  <c:v>77.804986423105404</c:v>
                </c:pt>
                <c:pt idx="4" formatCode="0">
                  <c:v>76.898064394073756</c:v>
                </c:pt>
                <c:pt idx="5" formatCode="0">
                  <c:v>76.302631324929052</c:v>
                </c:pt>
                <c:pt idx="6" formatCode="0">
                  <c:v>73.803401501971393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BE-456E-9663-68F66BB83C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75384592"/>
        <c:axId val="1275385072"/>
      </c:barChart>
      <c:catAx>
        <c:axId val="127538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75385072"/>
        <c:crosses val="autoZero"/>
        <c:auto val="1"/>
        <c:lblAlgn val="ctr"/>
        <c:lblOffset val="100"/>
        <c:noMultiLvlLbl val="0"/>
      </c:catAx>
      <c:valAx>
        <c:axId val="1275385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5384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8.4432086039268439E-2"/>
          <c:w val="0.98515348703675931"/>
          <c:h val="0.712251324183948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75.400000000000006</c:v>
                </c:pt>
                <c:pt idx="1">
                  <c:v>79.099999999999994</c:v>
                </c:pt>
                <c:pt idx="2" formatCode="0.#">
                  <c:v>85.4</c:v>
                </c:pt>
                <c:pt idx="3" formatCode="0.#">
                  <c:v>79.8</c:v>
                </c:pt>
                <c:pt idx="4" formatCode="0.#">
                  <c:v>83.9</c:v>
                </c:pt>
                <c:pt idx="5" formatCode="_(* #,##0_);_(* \(#,##0\);_(* &quot;-&quot;_);_(@_)">
                  <c:v>67.599999999999994</c:v>
                </c:pt>
                <c:pt idx="6" formatCode="0.#">
                  <c:v>80.2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80</c:v>
                </c:pt>
                <c:pt idx="1">
                  <c:v>85</c:v>
                </c:pt>
                <c:pt idx="2">
                  <c:v>89.9</c:v>
                </c:pt>
                <c:pt idx="3">
                  <c:v>87.9</c:v>
                </c:pt>
                <c:pt idx="4">
                  <c:v>86.6</c:v>
                </c:pt>
                <c:pt idx="5">
                  <c:v>80.8</c:v>
                </c:pt>
                <c:pt idx="6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>
                  <c:v>133.46559999999999</c:v>
                </c:pt>
                <c:pt idx="1">
                  <c:v>121</c:v>
                </c:pt>
                <c:pt idx="2">
                  <c:v>122</c:v>
                </c:pt>
                <c:pt idx="3">
                  <c:v>165</c:v>
                </c:pt>
                <c:pt idx="4">
                  <c:v>98</c:v>
                </c:pt>
                <c:pt idx="5">
                  <c:v>118</c:v>
                </c:pt>
                <c:pt idx="6">
                  <c:v>108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0</c:formatCode>
                <c:ptCount val="7"/>
                <c:pt idx="0">
                  <c:v>106.41289999999999</c:v>
                </c:pt>
                <c:pt idx="1">
                  <c:v>93</c:v>
                </c:pt>
                <c:pt idx="2">
                  <c:v>112</c:v>
                </c:pt>
                <c:pt idx="3">
                  <c:v>103</c:v>
                </c:pt>
                <c:pt idx="4">
                  <c:v>90</c:v>
                </c:pt>
                <c:pt idx="5">
                  <c:v>84</c:v>
                </c:pt>
                <c:pt idx="6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Gicumbi</c:v>
                </c:pt>
                <c:pt idx="4">
                  <c:v>Gakenke</c:v>
                </c:pt>
                <c:pt idx="5">
                  <c:v>Rulindo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_-* #,##0.0_-;\-* #,##0.0_-;_-* &quot;-&quot;_-;_-@_-">
                  <c:v>61.583902831289699</c:v>
                </c:pt>
                <c:pt idx="1">
                  <c:v>68.468045929483068</c:v>
                </c:pt>
                <c:pt idx="2">
                  <c:v>78.887360673454452</c:v>
                </c:pt>
                <c:pt idx="3">
                  <c:v>77.425618598849482</c:v>
                </c:pt>
                <c:pt idx="4">
                  <c:v>75.772211214579869</c:v>
                </c:pt>
                <c:pt idx="5">
                  <c:v>65.995035006644343</c:v>
                </c:pt>
                <c:pt idx="6">
                  <c:v>47.358943519077954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Any_livestock!$B$4:$B$10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Rulindo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Any_livestock!$C$4:$C$10</c:f>
              <c:numCache>
                <c:formatCode>General</c:formatCode>
                <c:ptCount val="7"/>
                <c:pt idx="0">
                  <c:v>30.8</c:v>
                </c:pt>
                <c:pt idx="1">
                  <c:v>32</c:v>
                </c:pt>
                <c:pt idx="2" formatCode="0.0">
                  <c:v>35.373815656647217</c:v>
                </c:pt>
                <c:pt idx="3" formatCode="0.0">
                  <c:v>32.321416666194573</c:v>
                </c:pt>
                <c:pt idx="4" formatCode="0.0">
                  <c:v>32.222970795382913</c:v>
                </c:pt>
                <c:pt idx="5" formatCode="0.0">
                  <c:v>30.801001634254032</c:v>
                </c:pt>
                <c:pt idx="6" formatCode="0.0">
                  <c:v>29.704277827592215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6C-47B5-9C50-00C167E7A1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Gicumbi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_(* #,##0.0_);_(* \(#,##0.0\);_(* &quot;-&quot;??_);_(@_)">
                  <c:v>71.8</c:v>
                </c:pt>
                <c:pt idx="1">
                  <c:v>82.6</c:v>
                </c:pt>
                <c:pt idx="2" formatCode="_(* #,##0.0_);_(* \(#,##0.0\);_(* &quot;-&quot;??_);_(@_)">
                  <c:v>85.9</c:v>
                </c:pt>
                <c:pt idx="3" formatCode="_(* #,##0.0_);_(* \(#,##0.0\);_(* &quot;-&quot;??_);_(@_)">
                  <c:v>85.51</c:v>
                </c:pt>
                <c:pt idx="4" formatCode="_(* #,##0.0_);_(* \(#,##0.0\);_(* &quot;-&quot;??_);_(@_)">
                  <c:v>84.42</c:v>
                </c:pt>
                <c:pt idx="5" formatCode="_(* #,##0.0_);_(* \(#,##0.0\);_(* &quot;-&quot;??_);_(@_)">
                  <c:v>80.92</c:v>
                </c:pt>
                <c:pt idx="6" formatCode="_(* #,##0.0_);_(* \(#,##0.0\);_(* &quot;-&quot;??_);_(@_)">
                  <c:v>75.92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Gakenke</c:v>
                </c:pt>
                <c:pt idx="4">
                  <c:v>Rulindo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28.4</c:v>
                </c:pt>
                <c:pt idx="1">
                  <c:v>28.078817138760421</c:v>
                </c:pt>
                <c:pt idx="2">
                  <c:v>36.665468852160082</c:v>
                </c:pt>
                <c:pt idx="3">
                  <c:v>28.632522431509642</c:v>
                </c:pt>
                <c:pt idx="4">
                  <c:v>28.066824629225817</c:v>
                </c:pt>
                <c:pt idx="5">
                  <c:v>23.738134070872043</c:v>
                </c:pt>
                <c:pt idx="6">
                  <c:v>22.946854949393565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0.88016</cdr:x>
      <cdr:y>0.57143</cdr:y>
    </cdr:from>
    <cdr:to>
      <cdr:x>0.9163</cdr:x>
      <cdr:y>0.91837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CD02DE4E-585D-4B45-B0CE-5AB3B35B8378}"/>
            </a:ext>
          </a:extLst>
        </cdr:cNvPr>
        <cdr:cNvSpPr/>
      </cdr:nvSpPr>
      <cdr:spPr>
        <a:xfrm xmlns:a="http://schemas.openxmlformats.org/drawingml/2006/main">
          <a:off x="6934187" y="1670618"/>
          <a:ext cx="284683" cy="1014305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>
          <a:solidFill>
            <a:schemeClr val="accent2">
              <a:lumMod val="75000"/>
            </a:schemeClr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RW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242569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2999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6817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43543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145448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8771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2952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4298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46740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388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76499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4700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26958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png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BURERA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Burera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C69DEA7-9796-4D12-ACE2-7A5FFE6DCE5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1356" y="559036"/>
            <a:ext cx="3522674" cy="3860140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839D862C-5A67-406A-84D7-78AC5460A296}"/>
              </a:ext>
            </a:extLst>
          </p:cNvPr>
          <p:cNvSpPr txBox="1"/>
          <p:nvPr/>
        </p:nvSpPr>
        <p:spPr>
          <a:xfrm>
            <a:off x="1768014" y="4355654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Burera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26F1657-D421-4066-8701-369871F90A7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022" y="543318"/>
            <a:ext cx="3889221" cy="3889221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7FC6953D-3D52-4A9A-9229-E5D4956E3AF8}"/>
              </a:ext>
            </a:extLst>
          </p:cNvPr>
          <p:cNvSpPr txBox="1"/>
          <p:nvPr/>
        </p:nvSpPr>
        <p:spPr>
          <a:xfrm>
            <a:off x="1685422" y="4415880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Title 1">
            <a:extLst>
              <a:ext uri="{FF2B5EF4-FFF2-40B4-BE49-F238E27FC236}">
                <a16:creationId xmlns:a16="http://schemas.microsoft.com/office/drawing/2014/main" id="{2B1B7F78-9807-4BF0-A93A-29604B7D5267}"/>
              </a:ext>
            </a:extLst>
          </p:cNvPr>
          <p:cNvSpPr txBox="1">
            <a:spLocks/>
          </p:cNvSpPr>
          <p:nvPr/>
        </p:nvSpPr>
        <p:spPr>
          <a:xfrm>
            <a:off x="858857" y="167211"/>
            <a:ext cx="6988809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2000" dirty="0"/>
              <a:t>Trends of  population  size by sector (2012 &amp; 2022)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1912316-50EF-4CB1-90E6-572196BCB98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4033122"/>
              </p:ext>
            </p:extLst>
          </p:nvPr>
        </p:nvGraphicFramePr>
        <p:xfrm>
          <a:off x="875298" y="569984"/>
          <a:ext cx="6441939" cy="36078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62344">
                  <a:extLst>
                    <a:ext uri="{9D8B030D-6E8A-4147-A177-3AD203B41FA5}">
                      <a16:colId xmlns:a16="http://schemas.microsoft.com/office/drawing/2014/main" val="3632808675"/>
                    </a:ext>
                  </a:extLst>
                </a:gridCol>
                <a:gridCol w="1362344">
                  <a:extLst>
                    <a:ext uri="{9D8B030D-6E8A-4147-A177-3AD203B41FA5}">
                      <a16:colId xmlns:a16="http://schemas.microsoft.com/office/drawing/2014/main" val="322001554"/>
                    </a:ext>
                  </a:extLst>
                </a:gridCol>
                <a:gridCol w="1031489">
                  <a:extLst>
                    <a:ext uri="{9D8B030D-6E8A-4147-A177-3AD203B41FA5}">
                      <a16:colId xmlns:a16="http://schemas.microsoft.com/office/drawing/2014/main" val="2890176529"/>
                    </a:ext>
                  </a:extLst>
                </a:gridCol>
                <a:gridCol w="2685762">
                  <a:extLst>
                    <a:ext uri="{9D8B030D-6E8A-4147-A177-3AD203B41FA5}">
                      <a16:colId xmlns:a16="http://schemas.microsoft.com/office/drawing/2014/main" val="2415296419"/>
                    </a:ext>
                  </a:extLst>
                </a:gridCol>
              </a:tblGrid>
              <a:tr h="151564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 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2012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2022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>
                          <a:effectLst/>
                        </a:rPr>
                        <a:t>% increase from 2012-2022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893394227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b="1" u="none" strike="noStrike">
                          <a:effectLst/>
                        </a:rPr>
                        <a:t>Rwanda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>
                          <a:effectLst/>
                        </a:rPr>
                        <a:t>10,515,973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 dirty="0">
                          <a:effectLst/>
                        </a:rPr>
                        <a:t>13,246,394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26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2548794894"/>
                  </a:ext>
                </a:extLst>
              </a:tr>
              <a:tr h="18314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Northern Province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1,726,370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2,038,511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1808157851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Burera district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336,582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387,729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2338968851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Bungwe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14,774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16,322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767408331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Butaro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31,520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38,013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2283934813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Cyanika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37,618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44,510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2660114480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Cyeru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12,783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14,719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858222044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Gahunga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25,637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28,059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049585659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Gatebe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16,556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18,867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1356673721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Gitovu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10,390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11,531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1019985945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Kagogo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19,281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23,089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057719659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Kinoni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17,523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19,017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411143316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Kinyababa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20,802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23,746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1821821360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Kivuye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15,448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18,057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044834831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Nemba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18,088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21,401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955130156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Rugarama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24,014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27,051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544314126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Rugengabari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18,467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20,920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080633494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Ruhunde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16,975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20,157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342005171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Rusarabuye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18,396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20,659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4183708843"/>
                  </a:ext>
                </a:extLst>
              </a:tr>
              <a:tr h="1515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Rwerere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18,310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21,611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597" marR="3597" marT="359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18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597" marR="3597" marT="3597" marB="0" anchor="b"/>
                </a:tc>
                <a:extLst>
                  <a:ext uri="{0D108BD9-81ED-4DB2-BD59-A6C34878D82A}">
                    <a16:rowId xmlns:a16="http://schemas.microsoft.com/office/drawing/2014/main" val="3042899812"/>
                  </a:ext>
                </a:extLst>
              </a:tr>
            </a:tbl>
          </a:graphicData>
        </a:graphic>
      </p:graphicFrame>
      <p:sp>
        <p:nvSpPr>
          <p:cNvPr id="371" name="TextBox 370">
            <a:extLst>
              <a:ext uri="{FF2B5EF4-FFF2-40B4-BE49-F238E27FC236}">
                <a16:creationId xmlns:a16="http://schemas.microsoft.com/office/drawing/2014/main" id="{2CEC62DC-2405-4FA4-8CAC-9E94064515CC}"/>
              </a:ext>
            </a:extLst>
          </p:cNvPr>
          <p:cNvSpPr txBox="1"/>
          <p:nvPr/>
        </p:nvSpPr>
        <p:spPr>
          <a:xfrm>
            <a:off x="827481" y="4192389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9349024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6210E3E1-5453-4ED7-BE8E-A90BE778994A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B2316DB-43CC-441E-9B8F-DAF4CEBACEF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97574" y="571500"/>
            <a:ext cx="3331391" cy="3279150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29919A52-ADE6-4755-896C-AF223AD45171}"/>
              </a:ext>
            </a:extLst>
          </p:cNvPr>
          <p:cNvSpPr txBox="1"/>
          <p:nvPr/>
        </p:nvSpPr>
        <p:spPr>
          <a:xfrm>
            <a:off x="4931220" y="3904200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2012(NISR)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EDAED5C-18D9-4D1E-B6F8-D3174B4AB25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5206" y="569291"/>
            <a:ext cx="4093930" cy="3297555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CE69B37A-126B-42EF-B907-F5C9EA75DA85}"/>
              </a:ext>
            </a:extLst>
          </p:cNvPr>
          <p:cNvSpPr txBox="1"/>
          <p:nvPr/>
        </p:nvSpPr>
        <p:spPr>
          <a:xfrm>
            <a:off x="623122" y="3858137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286466720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Burera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279BFE0B-9B9A-42E1-8C02-F731AD712631}"/>
              </a:ext>
            </a:extLst>
          </p:cNvPr>
          <p:cNvSpPr txBox="1"/>
          <p:nvPr/>
        </p:nvSpPr>
        <p:spPr>
          <a:xfrm>
            <a:off x="781066" y="3306267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2012(NISR)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B087015-BDAC-46D1-B330-8F4B3F3A8A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7361377"/>
              </p:ext>
            </p:extLst>
          </p:nvPr>
        </p:nvGraphicFramePr>
        <p:xfrm>
          <a:off x="825312" y="772159"/>
          <a:ext cx="4733182" cy="23420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7639">
                  <a:extLst>
                    <a:ext uri="{9D8B030D-6E8A-4147-A177-3AD203B41FA5}">
                      <a16:colId xmlns:a16="http://schemas.microsoft.com/office/drawing/2014/main" val="3250561046"/>
                    </a:ext>
                  </a:extLst>
                </a:gridCol>
                <a:gridCol w="737639">
                  <a:extLst>
                    <a:ext uri="{9D8B030D-6E8A-4147-A177-3AD203B41FA5}">
                      <a16:colId xmlns:a16="http://schemas.microsoft.com/office/drawing/2014/main" val="301591928"/>
                    </a:ext>
                  </a:extLst>
                </a:gridCol>
                <a:gridCol w="737639">
                  <a:extLst>
                    <a:ext uri="{9D8B030D-6E8A-4147-A177-3AD203B41FA5}">
                      <a16:colId xmlns:a16="http://schemas.microsoft.com/office/drawing/2014/main" val="97050391"/>
                    </a:ext>
                  </a:extLst>
                </a:gridCol>
                <a:gridCol w="737639">
                  <a:extLst>
                    <a:ext uri="{9D8B030D-6E8A-4147-A177-3AD203B41FA5}">
                      <a16:colId xmlns:a16="http://schemas.microsoft.com/office/drawing/2014/main" val="4129453428"/>
                    </a:ext>
                  </a:extLst>
                </a:gridCol>
                <a:gridCol w="1782626">
                  <a:extLst>
                    <a:ext uri="{9D8B030D-6E8A-4147-A177-3AD203B41FA5}">
                      <a16:colId xmlns:a16="http://schemas.microsoft.com/office/drawing/2014/main" val="2407032156"/>
                    </a:ext>
                  </a:extLst>
                </a:gridCol>
              </a:tblGrid>
              <a:tr h="346929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Year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>
                          <a:effectLst/>
                        </a:rPr>
                        <a:t>Both sexes 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>
                          <a:effectLst/>
                        </a:rPr>
                        <a:t>Male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>
                          <a:effectLst/>
                        </a:rPr>
                        <a:t>Female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RW" sz="1400" b="1" u="none" strike="noStrike" dirty="0">
                          <a:effectLst/>
                        </a:rPr>
                        <a:t>Population density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1409552887"/>
                  </a:ext>
                </a:extLst>
              </a:tr>
              <a:tr h="331462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393499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187713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205786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692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3040092884"/>
                  </a:ext>
                </a:extLst>
              </a:tr>
              <a:tr h="18485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399483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190710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208773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703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147403873"/>
                  </a:ext>
                </a:extLst>
              </a:tr>
              <a:tr h="18485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405654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193790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211864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714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1833914530"/>
                  </a:ext>
                </a:extLst>
              </a:tr>
              <a:tr h="18485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412011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196948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215063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725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2038347444"/>
                  </a:ext>
                </a:extLst>
              </a:tr>
              <a:tr h="18485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418472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200149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218323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736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2890254786"/>
                  </a:ext>
                </a:extLst>
              </a:tr>
              <a:tr h="18485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424993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203375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221618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748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2765454116"/>
                  </a:ext>
                </a:extLst>
              </a:tr>
              <a:tr h="18485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431563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206614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224949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759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2185054806"/>
                  </a:ext>
                </a:extLst>
              </a:tr>
              <a:tr h="18485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438207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209879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228328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771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3670640807"/>
                  </a:ext>
                </a:extLst>
              </a:tr>
              <a:tr h="18485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444916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213166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231750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783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271849538"/>
                  </a:ext>
                </a:extLst>
              </a:tr>
              <a:tr h="18485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451644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216458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235186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795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76" marR="6276" marT="6276" marB="0" anchor="b"/>
                </a:tc>
                <a:extLst>
                  <a:ext uri="{0D108BD9-81ED-4DB2-BD59-A6C34878D82A}">
                    <a16:rowId xmlns:a16="http://schemas.microsoft.com/office/drawing/2014/main" val="19224404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3520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422501" y="74402"/>
            <a:ext cx="5718251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srgbClr val="005CAA"/>
                </a:solidFill>
                <a:effectLst/>
                <a:uLnTx/>
                <a:uFillTx/>
                <a:latin typeface="Roboto"/>
                <a:ea typeface="+mj-ea"/>
              </a:rPr>
              <a:t>Net migration by district(,000)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DF44AE93-128A-46C0-A0BD-FE52ADCDA728}"/>
              </a:ext>
            </a:extLst>
          </p:cNvPr>
          <p:cNvSpPr/>
          <p:nvPr/>
        </p:nvSpPr>
        <p:spPr>
          <a:xfrm>
            <a:off x="204581" y="4035599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  <p:graphicFrame>
        <p:nvGraphicFramePr>
          <p:cNvPr id="106" name="Content Placeholder 6">
            <a:extLst>
              <a:ext uri="{FF2B5EF4-FFF2-40B4-BE49-F238E27FC236}">
                <a16:creationId xmlns:a16="http://schemas.microsoft.com/office/drawing/2014/main" id="{1F78E24D-012D-4373-BA83-B1F9D0C364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6442330"/>
              </p:ext>
            </p:extLst>
          </p:nvPr>
        </p:nvGraphicFramePr>
        <p:xfrm>
          <a:off x="609613" y="864836"/>
          <a:ext cx="7878292" cy="29235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2765985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Burera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8011566-E8FE-4400-8FCB-AD16A899D071}"/>
              </a:ext>
            </a:extLst>
          </p:cNvPr>
          <p:cNvSpPr txBox="1"/>
          <p:nvPr/>
        </p:nvSpPr>
        <p:spPr>
          <a:xfrm>
            <a:off x="285361" y="4044201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36B406E-BAD6-4278-B448-47057D6895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65547" y="639916"/>
            <a:ext cx="3793396" cy="37597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973C5D3-A735-4C5A-BC61-78E0EECF4C0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627" y="899032"/>
            <a:ext cx="4542186" cy="30323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9DBF5B8-D59A-4924-8D86-21ACD0E48814}"/>
              </a:ext>
            </a:extLst>
          </p:cNvPr>
          <p:cNvSpPr txBox="1"/>
          <p:nvPr/>
        </p:nvSpPr>
        <p:spPr>
          <a:xfrm>
            <a:off x="3149028" y="1581150"/>
            <a:ext cx="99899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/>
              <a:t>Burera</a:t>
            </a:r>
            <a:r>
              <a:rPr lang="en-US" sz="1100" dirty="0"/>
              <a:t>, 2022</a:t>
            </a:r>
            <a:endParaRPr lang="en-RW" sz="1100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82CB5EFA-48D1-4C82-95BE-99F9E8251AA1}"/>
              </a:ext>
            </a:extLst>
          </p:cNvPr>
          <p:cNvSpPr txBox="1"/>
          <p:nvPr/>
        </p:nvSpPr>
        <p:spPr>
          <a:xfrm>
            <a:off x="6942078" y="1559859"/>
            <a:ext cx="99899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/>
              <a:t>Burera</a:t>
            </a:r>
            <a:r>
              <a:rPr lang="en-US" sz="1100" dirty="0"/>
              <a:t>, 2012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 (%)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883754" y="414029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RPHC5 2022</a:t>
            </a:r>
            <a:endParaRPr kumimoji="0" lang="en-RW" sz="11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6E4C042-8E73-0A6A-3370-A34E2A9DA0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8855099"/>
              </p:ext>
            </p:extLst>
          </p:nvPr>
        </p:nvGraphicFramePr>
        <p:xfrm>
          <a:off x="776247" y="1030720"/>
          <a:ext cx="7755612" cy="3138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B123DDB-2C1E-411F-AF63-A95205DBBDE5}"/>
              </a:ext>
            </a:extLst>
          </p:cNvPr>
          <p:cNvSpPr/>
          <p:nvPr/>
        </p:nvSpPr>
        <p:spPr>
          <a:xfrm>
            <a:off x="3189688" y="979448"/>
            <a:ext cx="789573" cy="119986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Workforce to population ratio 2017 and 2024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72327683"/>
              </p:ext>
            </p:extLst>
          </p:nvPr>
        </p:nvGraphicFramePr>
        <p:xfrm>
          <a:off x="163196" y="964704"/>
          <a:ext cx="8817607" cy="33882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7896046" y="1123950"/>
            <a:ext cx="823025" cy="99930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41914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5997219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999803" y="1047750"/>
            <a:ext cx="877871" cy="124358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0129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709420" y="82434"/>
            <a:ext cx="5989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(%)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511037"/>
              </p:ext>
            </p:extLst>
          </p:nvPr>
        </p:nvGraphicFramePr>
        <p:xfrm>
          <a:off x="495617" y="894864"/>
          <a:ext cx="8191183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64CE7221-BE60-48A7-96C2-A7EE7DEC3A4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77175" y="871478"/>
            <a:ext cx="732825" cy="935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65698575"/>
              </p:ext>
            </p:extLst>
          </p:nvPr>
        </p:nvGraphicFramePr>
        <p:xfrm>
          <a:off x="497207" y="952594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33F5FA7-0A0C-4554-909E-9A6DFBBE3AE8}"/>
              </a:ext>
            </a:extLst>
          </p:cNvPr>
          <p:cNvSpPr/>
          <p:nvPr/>
        </p:nvSpPr>
        <p:spPr>
          <a:xfrm>
            <a:off x="3040510" y="766112"/>
            <a:ext cx="722918" cy="95663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5863468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4A709B47-D416-2981-A46C-481569925F2D}"/>
              </a:ext>
            </a:extLst>
          </p:cNvPr>
          <p:cNvSpPr txBox="1"/>
          <p:nvPr/>
        </p:nvSpPr>
        <p:spPr>
          <a:xfrm>
            <a:off x="1143000" y="4324350"/>
            <a:ext cx="228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/>
              <a:t>Seasonal agriculture survey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75DD12F0-04A5-4925-88D8-6F7C7132F8E8}"/>
              </a:ext>
            </a:extLst>
          </p:cNvPr>
          <p:cNvSpPr/>
          <p:nvPr/>
        </p:nvSpPr>
        <p:spPr>
          <a:xfrm>
            <a:off x="3051734" y="911658"/>
            <a:ext cx="754532" cy="101879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06B1110-A3F4-C427-627A-F37EF89990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0492328"/>
              </p:ext>
            </p:extLst>
          </p:nvPr>
        </p:nvGraphicFramePr>
        <p:xfrm>
          <a:off x="534036" y="1117921"/>
          <a:ext cx="8074025" cy="3042383"/>
        </p:xfrm>
        <a:graphic>
          <a:graphicData uri="http://schemas.openxmlformats.org/drawingml/2006/table">
            <a:tbl>
              <a:tblPr/>
              <a:tblGrid>
                <a:gridCol w="1108924">
                  <a:extLst>
                    <a:ext uri="{9D8B030D-6E8A-4147-A177-3AD203B41FA5}">
                      <a16:colId xmlns:a16="http://schemas.microsoft.com/office/drawing/2014/main" val="2749610103"/>
                    </a:ext>
                  </a:extLst>
                </a:gridCol>
                <a:gridCol w="1582417">
                  <a:extLst>
                    <a:ext uri="{9D8B030D-6E8A-4147-A177-3AD203B41FA5}">
                      <a16:colId xmlns:a16="http://schemas.microsoft.com/office/drawing/2014/main" val="4258459239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2000817318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774019284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81431754"/>
                    </a:ext>
                  </a:extLst>
                </a:gridCol>
              </a:tblGrid>
              <a:tr h="8770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0627350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33.3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-9.3%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1638105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Gakenke</a:t>
                      </a:r>
                      <a:endParaRPr lang="en-GB" sz="14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70.1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0989501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50.9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30.8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29.6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4663066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Burera</a:t>
                      </a:r>
                      <a:endParaRPr lang="en-GB" sz="14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58.4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9528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82.5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54.3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-11.3%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14543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3058803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4B2ADD-B96A-4735-B2C2-E1C5B0E21264}"/>
              </a:ext>
            </a:extLst>
          </p:cNvPr>
          <p:cNvSpPr/>
          <p:nvPr/>
        </p:nvSpPr>
        <p:spPr>
          <a:xfrm>
            <a:off x="7467600" y="1594891"/>
            <a:ext cx="802284" cy="107664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06862465"/>
              </p:ext>
            </p:extLst>
          </p:nvPr>
        </p:nvGraphicFramePr>
        <p:xfrm>
          <a:off x="615861" y="930455"/>
          <a:ext cx="7912277" cy="34116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8376D96-67D2-47C0-A399-E7B10B86265F}"/>
              </a:ext>
            </a:extLst>
          </p:cNvPr>
          <p:cNvSpPr/>
          <p:nvPr/>
        </p:nvSpPr>
        <p:spPr>
          <a:xfrm>
            <a:off x="7266848" y="1577479"/>
            <a:ext cx="768616" cy="10668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Northern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564F5E8-A63B-C895-7D12-6BC175C1A7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6759892"/>
              </p:ext>
            </p:extLst>
          </p:nvPr>
        </p:nvGraphicFramePr>
        <p:xfrm>
          <a:off x="685800" y="1123950"/>
          <a:ext cx="7767319" cy="3124203"/>
        </p:xfrm>
        <a:graphic>
          <a:graphicData uri="http://schemas.openxmlformats.org/drawingml/2006/table">
            <a:tbl>
              <a:tblPr/>
              <a:tblGrid>
                <a:gridCol w="2075951">
                  <a:extLst>
                    <a:ext uri="{9D8B030D-6E8A-4147-A177-3AD203B41FA5}">
                      <a16:colId xmlns:a16="http://schemas.microsoft.com/office/drawing/2014/main" val="4196729429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1897984967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948829602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2443067854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3830369396"/>
                    </a:ext>
                  </a:extLst>
                </a:gridCol>
              </a:tblGrid>
              <a:tr h="344494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7803049"/>
                  </a:ext>
                </a:extLst>
              </a:tr>
              <a:tr h="344494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4897567"/>
                  </a:ext>
                </a:extLst>
              </a:tr>
              <a:tr h="3682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1925865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476859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0409629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1387780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3689852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686996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9205615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8FE2A6BC-9847-481C-8232-D8E559D94FA6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18A08E3-CBED-48A9-9532-EF7C9FF3640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B38AB78-8A13-4ACA-8B4D-A84D8BE45E6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BA801747-B20D-478E-8592-8D6F8C9506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644054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 dirty="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 dirty="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 dirty="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have ever attended secondary school in Northern Province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15804544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D56404-1CAF-4B8E-84AE-3D5ED715A369}"/>
              </a:ext>
            </a:extLst>
          </p:cNvPr>
          <p:cNvSpPr/>
          <p:nvPr/>
        </p:nvSpPr>
        <p:spPr>
          <a:xfrm>
            <a:off x="5279911" y="1425452"/>
            <a:ext cx="922375" cy="145109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C2784DB-7D55-4EA0-811B-9AA41CA1BF3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9773" y="763958"/>
            <a:ext cx="6084335" cy="42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3311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5B56613-653B-085E-0203-5639A4FE8F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0865257"/>
              </p:ext>
            </p:extLst>
          </p:nvPr>
        </p:nvGraphicFramePr>
        <p:xfrm>
          <a:off x="533400" y="1047750"/>
          <a:ext cx="8227062" cy="3047999"/>
        </p:xfrm>
        <a:graphic>
          <a:graphicData uri="http://schemas.openxmlformats.org/drawingml/2006/table">
            <a:tbl>
              <a:tblPr/>
              <a:tblGrid>
                <a:gridCol w="1762258">
                  <a:extLst>
                    <a:ext uri="{9D8B030D-6E8A-4147-A177-3AD203B41FA5}">
                      <a16:colId xmlns:a16="http://schemas.microsoft.com/office/drawing/2014/main" val="3950089989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517600246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4125164785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466909062"/>
                    </a:ext>
                  </a:extLst>
                </a:gridCol>
                <a:gridCol w="1178030">
                  <a:extLst>
                    <a:ext uri="{9D8B030D-6E8A-4147-A177-3AD203B41FA5}">
                      <a16:colId xmlns:a16="http://schemas.microsoft.com/office/drawing/2014/main" val="2025616060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51785909"/>
                  </a:ext>
                </a:extLst>
              </a:tr>
              <a:tr h="609599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4510188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47924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704107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44577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2985559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530713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75144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2264806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B614A5A-3496-41BE-90B8-6597DA5B0FF9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6AA84B6-8A91-4A4E-AB42-4F1959DFAE4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18F9717-4406-4837-A5DA-9A7FFF5F317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8053FC-A826-4B40-A00E-ED2426CC514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3974558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963626" y="378496"/>
            <a:ext cx="5110104" cy="4883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9875339"/>
              </p:ext>
            </p:extLst>
          </p:nvPr>
        </p:nvGraphicFramePr>
        <p:xfrm>
          <a:off x="503033" y="669853"/>
          <a:ext cx="8153400" cy="367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768940" y="66866"/>
            <a:ext cx="548512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9C05D597-FD10-40BD-9003-1B95CD27E8D9}"/>
              </a:ext>
            </a:extLst>
          </p:cNvPr>
          <p:cNvSpPr/>
          <p:nvPr/>
        </p:nvSpPr>
        <p:spPr>
          <a:xfrm>
            <a:off x="7544703" y="1221384"/>
            <a:ext cx="989697" cy="165516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5595" y="434521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2767396"/>
              </p:ext>
            </p:extLst>
          </p:nvPr>
        </p:nvGraphicFramePr>
        <p:xfrm>
          <a:off x="533400" y="799402"/>
          <a:ext cx="8077200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7" name="Oval 246">
            <a:extLst>
              <a:ext uri="{FF2B5EF4-FFF2-40B4-BE49-F238E27FC236}">
                <a16:creationId xmlns:a16="http://schemas.microsoft.com/office/drawing/2014/main" id="{2F541FC0-FAA5-4C66-AECE-000928C1E3AE}"/>
              </a:ext>
            </a:extLst>
          </p:cNvPr>
          <p:cNvSpPr/>
          <p:nvPr/>
        </p:nvSpPr>
        <p:spPr>
          <a:xfrm>
            <a:off x="5232523" y="959176"/>
            <a:ext cx="886143" cy="127167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49" name="object 176">
            <a:extLst>
              <a:ext uri="{FF2B5EF4-FFF2-40B4-BE49-F238E27FC236}">
                <a16:creationId xmlns:a16="http://schemas.microsoft.com/office/drawing/2014/main" id="{B65572FF-ABC2-47FD-9FFA-AADF344B2677}"/>
              </a:ext>
            </a:extLst>
          </p:cNvPr>
          <p:cNvGrpSpPr/>
          <p:nvPr/>
        </p:nvGrpSpPr>
        <p:grpSpPr>
          <a:xfrm>
            <a:off x="1429678" y="773431"/>
            <a:ext cx="5349596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F5D6EC13-DA56-4C96-BF5B-DBBD5F651CA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DAD4BD7D-FE76-4512-B530-AB49D731597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C435F27F-8BE3-4DAD-AD72-65917EE3FA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3627837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7DCB8083-8404-41E1-844E-8EDE809A20AD}"/>
              </a:ext>
            </a:extLst>
          </p:cNvPr>
          <p:cNvGrpSpPr/>
          <p:nvPr/>
        </p:nvGrpSpPr>
        <p:grpSpPr>
          <a:xfrm>
            <a:off x="1032817" y="860382"/>
            <a:ext cx="6542491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1AADA22-8C0B-42FB-B173-77D7C43E481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1708908-A6E7-4799-B6D5-3DDBAC8CD31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DC88051-158D-4D9B-9672-E11EC31F998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AE50273-7A9C-4892-B669-A08C2EC410F7}"/>
              </a:ext>
            </a:extLst>
          </p:cNvPr>
          <p:cNvSpPr/>
          <p:nvPr/>
        </p:nvSpPr>
        <p:spPr>
          <a:xfrm>
            <a:off x="3177945" y="983221"/>
            <a:ext cx="690685" cy="135992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1560" y="134734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1797599"/>
              </p:ext>
            </p:extLst>
          </p:nvPr>
        </p:nvGraphicFramePr>
        <p:xfrm>
          <a:off x="343170" y="673934"/>
          <a:ext cx="8686800" cy="3657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C673874-CC82-421C-8D45-C77C9343FEEA}"/>
              </a:ext>
            </a:extLst>
          </p:cNvPr>
          <p:cNvSpPr/>
          <p:nvPr/>
        </p:nvSpPr>
        <p:spPr>
          <a:xfrm>
            <a:off x="5505937" y="956580"/>
            <a:ext cx="843165" cy="10668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374656A-B1CA-4AE2-9B3E-C0FB13B519F3}"/>
              </a:ext>
            </a:extLst>
          </p:cNvPr>
          <p:cNvGrpSpPr/>
          <p:nvPr/>
        </p:nvGrpSpPr>
        <p:grpSpPr>
          <a:xfrm>
            <a:off x="2236609" y="445946"/>
            <a:ext cx="411294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63E6696-13A5-48C7-8C96-2B360F619D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091E1922-76E5-4E07-B503-00E3B9C3BCA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29FCA04-F449-4C1C-9575-67A6EF51662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862748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9257" y="135341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6978399"/>
              </p:ext>
            </p:extLst>
          </p:nvPr>
        </p:nvGraphicFramePr>
        <p:xfrm>
          <a:off x="304800" y="738653"/>
          <a:ext cx="8229600" cy="37255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9265C29-E30F-4DBA-AD54-0217AD4737AD}"/>
              </a:ext>
            </a:extLst>
          </p:cNvPr>
          <p:cNvSpPr/>
          <p:nvPr/>
        </p:nvSpPr>
        <p:spPr>
          <a:xfrm>
            <a:off x="5181600" y="992784"/>
            <a:ext cx="843165" cy="10668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B7365DE-5426-4BCE-91D2-21E489EDB234}"/>
              </a:ext>
            </a:extLst>
          </p:cNvPr>
          <p:cNvGrpSpPr/>
          <p:nvPr/>
        </p:nvGrpSpPr>
        <p:grpSpPr>
          <a:xfrm>
            <a:off x="2701798" y="430655"/>
            <a:ext cx="331800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570155E-F89C-4518-BADA-CE0364A5AE9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23AE792-80E3-432F-A910-09D9A10AA7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4A3ED6A-B7D2-458E-B0BB-07DA801F199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452" y="84181"/>
            <a:ext cx="6428637" cy="464998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4701789"/>
              </p:ext>
            </p:extLst>
          </p:nvPr>
        </p:nvGraphicFramePr>
        <p:xfrm>
          <a:off x="152400" y="876300"/>
          <a:ext cx="8713471" cy="3678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957A8E8-76AC-4172-85D2-48896EBFF44E}"/>
              </a:ext>
            </a:extLst>
          </p:cNvPr>
          <p:cNvGrpSpPr/>
          <p:nvPr/>
        </p:nvGrpSpPr>
        <p:grpSpPr>
          <a:xfrm>
            <a:off x="1954903" y="590045"/>
            <a:ext cx="527477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C5A0855-1037-43BA-AA18-195CD2DD4D8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6A07694-CDA4-4CEE-9231-0B5476D4E5F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9AC9AA4-804D-4ADC-98A6-898CD44AB8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8C43B115-9599-49AB-B3C6-3D387EA8B51C}"/>
              </a:ext>
            </a:extLst>
          </p:cNvPr>
          <p:cNvSpPr/>
          <p:nvPr/>
        </p:nvSpPr>
        <p:spPr>
          <a:xfrm>
            <a:off x="3918390" y="853979"/>
            <a:ext cx="1152760" cy="233345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9618126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E0D1B067-AADC-4F86-A21D-07E51BC0385F}"/>
              </a:ext>
            </a:extLst>
          </p:cNvPr>
          <p:cNvGrpSpPr/>
          <p:nvPr/>
        </p:nvGrpSpPr>
        <p:grpSpPr>
          <a:xfrm>
            <a:off x="2499803" y="533858"/>
            <a:ext cx="4260422" cy="56692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B6F3DD7-9B41-43B4-B7B3-C9498CB6F69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AC6E3D3-1ADC-474B-83C5-C79239BFAFE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CCC7631-E4D4-4A93-BA9D-88D986D556F5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D9D78033-F5AA-4DA4-B3CF-E50F7D198E30}"/>
              </a:ext>
            </a:extLst>
          </p:cNvPr>
          <p:cNvSpPr/>
          <p:nvPr/>
        </p:nvSpPr>
        <p:spPr>
          <a:xfrm>
            <a:off x="6376935" y="954887"/>
            <a:ext cx="1141146" cy="2339337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1980006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Northern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large area&#10;&#10;AI-generated content may be incorrect.">
            <a:extLst>
              <a:ext uri="{FF2B5EF4-FFF2-40B4-BE49-F238E27FC236}">
                <a16:creationId xmlns:a16="http://schemas.microsoft.com/office/drawing/2014/main" id="{C2745EFF-440C-F128-ADD1-B56885C346C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9311" y="1075553"/>
            <a:ext cx="4060668" cy="3096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900" y="101905"/>
            <a:ext cx="6138587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1112488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47AF752-2D40-4483-8C43-65739BD0C9F8}"/>
              </a:ext>
            </a:extLst>
          </p:cNvPr>
          <p:cNvSpPr/>
          <p:nvPr/>
        </p:nvSpPr>
        <p:spPr>
          <a:xfrm>
            <a:off x="7638641" y="2377572"/>
            <a:ext cx="1002745" cy="13716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25782C6-5F70-40CD-837D-A5A340FCD750}"/>
              </a:ext>
            </a:extLst>
          </p:cNvPr>
          <p:cNvGrpSpPr/>
          <p:nvPr/>
        </p:nvGrpSpPr>
        <p:grpSpPr>
          <a:xfrm>
            <a:off x="1802182" y="590550"/>
            <a:ext cx="5823707" cy="51587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9099840-A5E5-4484-832E-28BDBC20B4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93B89130-FB9B-45AA-9450-C4BEC4E4E06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37D7747A-C919-48A1-87F8-8F0AB3AB8D1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E38A9EC-5946-E52C-DB34-E7F6896418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065929"/>
              </p:ext>
            </p:extLst>
          </p:nvPr>
        </p:nvGraphicFramePr>
        <p:xfrm>
          <a:off x="381000" y="1047750"/>
          <a:ext cx="8145779" cy="3069592"/>
        </p:xfrm>
        <a:graphic>
          <a:graphicData uri="http://schemas.openxmlformats.org/drawingml/2006/table">
            <a:tbl>
              <a:tblPr/>
              <a:tblGrid>
                <a:gridCol w="1808329">
                  <a:extLst>
                    <a:ext uri="{9D8B030D-6E8A-4147-A177-3AD203B41FA5}">
                      <a16:colId xmlns:a16="http://schemas.microsoft.com/office/drawing/2014/main" val="2210908984"/>
                    </a:ext>
                  </a:extLst>
                </a:gridCol>
                <a:gridCol w="2189904">
                  <a:extLst>
                    <a:ext uri="{9D8B030D-6E8A-4147-A177-3AD203B41FA5}">
                      <a16:colId xmlns:a16="http://schemas.microsoft.com/office/drawing/2014/main" val="3014819850"/>
                    </a:ext>
                  </a:extLst>
                </a:gridCol>
                <a:gridCol w="2073773">
                  <a:extLst>
                    <a:ext uri="{9D8B030D-6E8A-4147-A177-3AD203B41FA5}">
                      <a16:colId xmlns:a16="http://schemas.microsoft.com/office/drawing/2014/main" val="1398158767"/>
                    </a:ext>
                  </a:extLst>
                </a:gridCol>
                <a:gridCol w="2073773">
                  <a:extLst>
                    <a:ext uri="{9D8B030D-6E8A-4147-A177-3AD203B41FA5}">
                      <a16:colId xmlns:a16="http://schemas.microsoft.com/office/drawing/2014/main" val="301070565"/>
                    </a:ext>
                  </a:extLst>
                </a:gridCol>
              </a:tblGrid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811019"/>
                  </a:ext>
                </a:extLst>
              </a:tr>
              <a:tr h="47656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438548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2702525"/>
                  </a:ext>
                </a:extLst>
              </a:tr>
              <a:tr h="388943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2196578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4133655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9350582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763447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68523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71045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Northern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second lowest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r>
              <a:rPr lang="en-US" sz="900" spc="-10" dirty="0">
                <a:solidFill>
                  <a:srgbClr val="005CAA"/>
                </a:solidFill>
                <a:latin typeface="Tahoma"/>
                <a:cs typeface="Tahoma"/>
              </a:rPr>
              <a:t> After Kigali city</a:t>
            </a:r>
            <a:endParaRPr sz="900" dirty="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57417" y="561755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rate(%) in Northern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8145710"/>
              </p:ext>
            </p:extLst>
          </p:nvPr>
        </p:nvGraphicFramePr>
        <p:xfrm>
          <a:off x="280821" y="897624"/>
          <a:ext cx="8524240" cy="367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E023E07E-7E3E-4F09-BDF1-FA563A3894AA}"/>
              </a:ext>
            </a:extLst>
          </p:cNvPr>
          <p:cNvSpPr/>
          <p:nvPr/>
        </p:nvSpPr>
        <p:spPr>
          <a:xfrm>
            <a:off x="4008526" y="1352550"/>
            <a:ext cx="1051814" cy="22098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4641</TotalTime>
  <Words>1840</Words>
  <Application>Microsoft Office PowerPoint</Application>
  <PresentationFormat>On-screen Show (16:9)</PresentationFormat>
  <Paragraphs>651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2_Office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rate(%) in Northern Province  </vt:lpstr>
      <vt:lpstr>Poverty rate by Sectors of Burera district </vt:lpstr>
      <vt:lpstr>Poverty rate by Cells of Burera district </vt:lpstr>
      <vt:lpstr>Population structure and distribution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Demographic Dependency ratio (%)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Northern Province</vt:lpstr>
      <vt:lpstr>Proportion of population aged 16+ and 16-30 years who have ever attended secondary school in Northern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292</cp:revision>
  <dcterms:created xsi:type="dcterms:W3CDTF">2025-04-16T12:56:48Z</dcterms:created>
  <dcterms:modified xsi:type="dcterms:W3CDTF">2025-07-16T12:49:20Z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